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758" r:id="rId2"/>
  </p:sldMasterIdLst>
  <p:notesMasterIdLst>
    <p:notesMasterId r:id="rId49"/>
  </p:notesMasterIdLst>
  <p:handoutMasterIdLst>
    <p:handoutMasterId r:id="rId50"/>
  </p:handoutMasterIdLst>
  <p:sldIdLst>
    <p:sldId id="289" r:id="rId3"/>
    <p:sldId id="767" r:id="rId4"/>
    <p:sldId id="622" r:id="rId5"/>
    <p:sldId id="760" r:id="rId6"/>
    <p:sldId id="761" r:id="rId7"/>
    <p:sldId id="763" r:id="rId8"/>
    <p:sldId id="816" r:id="rId9"/>
    <p:sldId id="735" r:id="rId10"/>
    <p:sldId id="817" r:id="rId11"/>
    <p:sldId id="800" r:id="rId12"/>
    <p:sldId id="737" r:id="rId13"/>
    <p:sldId id="733" r:id="rId14"/>
    <p:sldId id="731" r:id="rId15"/>
    <p:sldId id="765" r:id="rId16"/>
    <p:sldId id="809" r:id="rId17"/>
    <p:sldId id="764" r:id="rId18"/>
    <p:sldId id="818" r:id="rId19"/>
    <p:sldId id="766" r:id="rId20"/>
    <p:sldId id="768" r:id="rId21"/>
    <p:sldId id="769" r:id="rId22"/>
    <p:sldId id="772" r:id="rId23"/>
    <p:sldId id="773" r:id="rId24"/>
    <p:sldId id="804" r:id="rId25"/>
    <p:sldId id="805" r:id="rId26"/>
    <p:sldId id="792" r:id="rId27"/>
    <p:sldId id="788" r:id="rId28"/>
    <p:sldId id="806" r:id="rId29"/>
    <p:sldId id="774" r:id="rId30"/>
    <p:sldId id="775" r:id="rId31"/>
    <p:sldId id="776" r:id="rId32"/>
    <p:sldId id="630" r:id="rId33"/>
    <p:sldId id="778" r:id="rId34"/>
    <p:sldId id="781" r:id="rId35"/>
    <p:sldId id="812" r:id="rId36"/>
    <p:sldId id="779" r:id="rId37"/>
    <p:sldId id="790" r:id="rId38"/>
    <p:sldId id="782" r:id="rId39"/>
    <p:sldId id="797" r:id="rId40"/>
    <p:sldId id="563" r:id="rId41"/>
    <p:sldId id="331" r:id="rId42"/>
    <p:sldId id="472" r:id="rId43"/>
    <p:sldId id="551" r:id="rId44"/>
    <p:sldId id="815" r:id="rId45"/>
    <p:sldId id="819" r:id="rId46"/>
    <p:sldId id="556" r:id="rId47"/>
    <p:sldId id="485" r:id="rId4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ASQ Content" id="{7A35363B-2654-42EA-800E-34C027BBADA4}">
          <p14:sldIdLst>
            <p14:sldId id="289"/>
            <p14:sldId id="767"/>
            <p14:sldId id="622"/>
            <p14:sldId id="760"/>
            <p14:sldId id="761"/>
            <p14:sldId id="763"/>
            <p14:sldId id="816"/>
            <p14:sldId id="735"/>
            <p14:sldId id="817"/>
            <p14:sldId id="800"/>
            <p14:sldId id="737"/>
            <p14:sldId id="733"/>
            <p14:sldId id="731"/>
            <p14:sldId id="765"/>
            <p14:sldId id="809"/>
            <p14:sldId id="764"/>
            <p14:sldId id="818"/>
          </p14:sldIdLst>
        </p14:section>
        <p14:section name="Section Content" id="{DAA09521-123F-4104-84A6-0300C15666CF}">
          <p14:sldIdLst>
            <p14:sldId id="766"/>
            <p14:sldId id="768"/>
            <p14:sldId id="769"/>
            <p14:sldId id="772"/>
            <p14:sldId id="773"/>
            <p14:sldId id="804"/>
            <p14:sldId id="805"/>
            <p14:sldId id="792"/>
            <p14:sldId id="788"/>
            <p14:sldId id="806"/>
            <p14:sldId id="774"/>
            <p14:sldId id="775"/>
            <p14:sldId id="776"/>
            <p14:sldId id="630"/>
            <p14:sldId id="778"/>
            <p14:sldId id="781"/>
            <p14:sldId id="812"/>
            <p14:sldId id="779"/>
            <p14:sldId id="790"/>
            <p14:sldId id="782"/>
            <p14:sldId id="797"/>
          </p14:sldIdLst>
        </p14:section>
        <p14:section name="3 Month Outlook" id="{6F1FB24D-B3F9-4661-8CCD-B5964D8A2304}">
          <p14:sldIdLst>
            <p14:sldId id="563"/>
            <p14:sldId id="331"/>
            <p14:sldId id="472"/>
            <p14:sldId id="551"/>
            <p14:sldId id="815"/>
            <p14:sldId id="819"/>
            <p14:sldId id="556"/>
            <p14:sldId id="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A50021"/>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52" autoAdjust="0"/>
    <p:restoredTop sz="98858" autoAdjust="0"/>
  </p:normalViewPr>
  <p:slideViewPr>
    <p:cSldViewPr>
      <p:cViewPr varScale="1">
        <p:scale>
          <a:sx n="74" d="100"/>
          <a:sy n="74" d="100"/>
        </p:scale>
        <p:origin x="268" y="6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8076"/>
    </p:cViewPr>
  </p:sorterViewPr>
  <p:notesViewPr>
    <p:cSldViewPr>
      <p:cViewPr varScale="1">
        <p:scale>
          <a:sx n="55" d="100"/>
          <a:sy n="55" d="100"/>
        </p:scale>
        <p:origin x="-1128"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9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idx="2"/>
          </p:nvPr>
        </p:nvSpPr>
        <p:spPr bwMode="auto">
          <a:xfrm>
            <a:off x="1266825" y="727075"/>
            <a:ext cx="4781550" cy="35861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75360" y="4560570"/>
            <a:ext cx="5364480" cy="4320540"/>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text styles</a:t>
            </a:r>
          </a:p>
        </p:txBody>
      </p:sp>
    </p:spTree>
    <p:extLst>
      <p:ext uri="{BB962C8B-B14F-4D97-AF65-F5344CB8AC3E}">
        <p14:creationId xmlns:p14="http://schemas.microsoft.com/office/powerpoint/2010/main" val="4092854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150" y="8849190"/>
            <a:ext cx="2971852" cy="46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3" rIns="92384" bIns="46193"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51E8EEC5-5A5D-409A-AE3C-0E5048F0A5D4}" type="slidenum">
              <a:rPr lang="en-US" altLang="en-US" b="0"/>
              <a:pPr algn="r" eaLnBrk="1" hangingPunct="1">
                <a:spcBef>
                  <a:spcPct val="20000"/>
                </a:spcBef>
              </a:pPr>
              <a:t>1</a:t>
            </a:fld>
            <a:endParaRPr lang="en-US" alt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5227"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0" tIns="48305" rIns="96610" bIns="48305" anchor="b"/>
          <a:lstStyle>
            <a:lvl1pPr defTabSz="946150" eaLnBrk="0" hangingPunct="0">
              <a:defRPr sz="2400" b="1">
                <a:solidFill>
                  <a:schemeClr val="tx1"/>
                </a:solidFill>
                <a:latin typeface="Times New Roman" pitchFamily="18" charset="0"/>
              </a:defRPr>
            </a:lvl1pPr>
            <a:lvl2pPr marL="742950" indent="-285750" defTabSz="946150" eaLnBrk="0" hangingPunct="0">
              <a:defRPr sz="2400" b="1">
                <a:solidFill>
                  <a:schemeClr val="tx1"/>
                </a:solidFill>
                <a:latin typeface="Times New Roman" pitchFamily="18" charset="0"/>
              </a:defRPr>
            </a:lvl2pPr>
            <a:lvl3pPr marL="1143000" indent="-228600" defTabSz="946150" eaLnBrk="0" hangingPunct="0">
              <a:defRPr sz="2400" b="1">
                <a:solidFill>
                  <a:schemeClr val="tx1"/>
                </a:solidFill>
                <a:latin typeface="Times New Roman" pitchFamily="18" charset="0"/>
              </a:defRPr>
            </a:lvl3pPr>
            <a:lvl4pPr marL="1600200" indent="-228600" defTabSz="946150" eaLnBrk="0" hangingPunct="0">
              <a:defRPr sz="2400" b="1">
                <a:solidFill>
                  <a:schemeClr val="tx1"/>
                </a:solidFill>
                <a:latin typeface="Times New Roman" pitchFamily="18" charset="0"/>
              </a:defRPr>
            </a:lvl4pPr>
            <a:lvl5pPr marL="2057400" indent="-228600" defTabSz="946150" eaLnBrk="0" hangingPunct="0">
              <a:defRPr sz="2400" b="1">
                <a:solidFill>
                  <a:schemeClr val="tx1"/>
                </a:solidFill>
                <a:latin typeface="Times New Roman" pitchFamily="18" charset="0"/>
              </a:defRPr>
            </a:lvl5pPr>
            <a:lvl6pPr marL="2514600" indent="-228600" algn="ctr" defTabSz="946150" eaLnBrk="0" fontAlgn="ctr" hangingPunct="0">
              <a:spcBef>
                <a:spcPct val="0"/>
              </a:spcBef>
              <a:spcAft>
                <a:spcPct val="0"/>
              </a:spcAft>
              <a:defRPr sz="2400" b="1">
                <a:solidFill>
                  <a:schemeClr val="tx1"/>
                </a:solidFill>
                <a:latin typeface="Times New Roman" pitchFamily="18" charset="0"/>
              </a:defRPr>
            </a:lvl6pPr>
            <a:lvl7pPr marL="2971800" indent="-228600" algn="ctr" defTabSz="946150" eaLnBrk="0" fontAlgn="ctr" hangingPunct="0">
              <a:spcBef>
                <a:spcPct val="0"/>
              </a:spcBef>
              <a:spcAft>
                <a:spcPct val="0"/>
              </a:spcAft>
              <a:defRPr sz="2400" b="1">
                <a:solidFill>
                  <a:schemeClr val="tx1"/>
                </a:solidFill>
                <a:latin typeface="Times New Roman" pitchFamily="18" charset="0"/>
              </a:defRPr>
            </a:lvl7pPr>
            <a:lvl8pPr marL="3429000" indent="-228600" algn="ctr" defTabSz="946150" eaLnBrk="0" fontAlgn="ctr" hangingPunct="0">
              <a:spcBef>
                <a:spcPct val="0"/>
              </a:spcBef>
              <a:spcAft>
                <a:spcPct val="0"/>
              </a:spcAft>
              <a:defRPr sz="2400" b="1">
                <a:solidFill>
                  <a:schemeClr val="tx1"/>
                </a:solidFill>
                <a:latin typeface="Times New Roman" pitchFamily="18" charset="0"/>
              </a:defRPr>
            </a:lvl8pPr>
            <a:lvl9pPr marL="3886200" indent="-228600" algn="ctr" defTabSz="946150" eaLnBrk="0" fontAlgn="ctr" hangingPunct="0">
              <a:spcBef>
                <a:spcPct val="0"/>
              </a:spcBef>
              <a:spcAft>
                <a:spcPct val="0"/>
              </a:spcAft>
              <a:defRPr sz="2400" b="1">
                <a:solidFill>
                  <a:schemeClr val="tx1"/>
                </a:solidFill>
                <a:latin typeface="Times New Roman" pitchFamily="18" charset="0"/>
              </a:defRPr>
            </a:lvl9pPr>
          </a:lstStyle>
          <a:p>
            <a:pPr algn="r" eaLnBrk="1" fontAlgn="base" hangingPunct="1">
              <a:spcBef>
                <a:spcPct val="20000"/>
              </a:spcBef>
            </a:pPr>
            <a:fld id="{4CF1126A-91D6-473F-99D7-7BD0E87BC8BE}" type="slidenum">
              <a:rPr lang="en-US" altLang="en-US" sz="1200" b="0"/>
              <a:pPr algn="r" eaLnBrk="1" fontAlgn="base" hangingPunct="1">
                <a:spcBef>
                  <a:spcPct val="20000"/>
                </a:spcBef>
              </a:pPr>
              <a:t>10</a:t>
            </a:fld>
            <a:endParaRPr lang="en-US" altLang="en-US" sz="1200" b="0"/>
          </a:p>
        </p:txBody>
      </p:sp>
      <p:sp>
        <p:nvSpPr>
          <p:cNvPr id="82947" name="Rectangle 2"/>
          <p:cNvSpPr>
            <a:spLocks noGrp="1" noRot="1" noChangeAspect="1" noChangeArrowheads="1" noTextEdit="1"/>
          </p:cNvSpPr>
          <p:nvPr>
            <p:ph type="sldImg"/>
          </p:nvPr>
        </p:nvSpPr>
        <p:spPr>
          <a:xfrm>
            <a:off x="1266825" y="727075"/>
            <a:ext cx="4781550" cy="3586163"/>
          </a:xfrm>
          <a:ln/>
        </p:spPr>
      </p:sp>
      <p:sp>
        <p:nvSpPr>
          <p:cNvPr id="82948" name="Rectangle 3"/>
          <p:cNvSpPr>
            <a:spLocks noGrp="1" noChangeArrowheads="1"/>
          </p:cNvSpPr>
          <p:nvPr>
            <p:ph type="body" idx="1"/>
          </p:nvPr>
        </p:nvSpPr>
        <p:spPr>
          <a:noFill/>
        </p:spPr>
        <p:txBody>
          <a:bodyPr lIns="96610" tIns="48305" rIns="96610" bIns="48305"/>
          <a:lstStyle/>
          <a:p>
            <a:pPr eaLnBrk="1" hangingPunct="1"/>
            <a:endParaRPr lang="en-US" altLang="en-US"/>
          </a:p>
        </p:txBody>
      </p:sp>
    </p:spTree>
    <p:extLst>
      <p:ext uri="{BB962C8B-B14F-4D97-AF65-F5344CB8AC3E}">
        <p14:creationId xmlns:p14="http://schemas.microsoft.com/office/powerpoint/2010/main" val="40375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595" tIns="46960" rIns="95595" bIns="46960" anchor="b"/>
          <a:lstStyle>
            <a:lvl1pPr defTabSz="912813">
              <a:spcBef>
                <a:spcPct val="30000"/>
              </a:spcBef>
              <a:defRPr sz="1600">
                <a:solidFill>
                  <a:schemeClr val="tx1"/>
                </a:solidFill>
                <a:latin typeface="Times New Roman" pitchFamily="18" charset="0"/>
              </a:defRPr>
            </a:lvl1pPr>
            <a:lvl2pPr marL="742950" indent="-285750" defTabSz="912813">
              <a:spcBef>
                <a:spcPct val="30000"/>
              </a:spcBef>
              <a:defRPr sz="1200">
                <a:solidFill>
                  <a:schemeClr val="tx1"/>
                </a:solidFill>
                <a:latin typeface="Times New Roman" pitchFamily="18" charset="0"/>
              </a:defRPr>
            </a:lvl2pPr>
            <a:lvl3pPr marL="1143000" indent="-228600" defTabSz="912813">
              <a:spcBef>
                <a:spcPct val="30000"/>
              </a:spcBef>
              <a:defRPr sz="1200">
                <a:solidFill>
                  <a:schemeClr val="tx1"/>
                </a:solidFill>
                <a:latin typeface="Times New Roman" pitchFamily="18" charset="0"/>
              </a:defRPr>
            </a:lvl3pPr>
            <a:lvl4pPr marL="1600200" indent="-228600" defTabSz="912813">
              <a:spcBef>
                <a:spcPct val="30000"/>
              </a:spcBef>
              <a:defRPr sz="1200">
                <a:solidFill>
                  <a:schemeClr val="tx1"/>
                </a:solidFill>
                <a:latin typeface="Times New Roman" pitchFamily="18" charset="0"/>
              </a:defRPr>
            </a:lvl4pPr>
            <a:lvl5pPr marL="2057400" indent="-228600" defTabSz="912813">
              <a:spcBef>
                <a:spcPct val="30000"/>
              </a:spcBef>
              <a:defRPr sz="1200">
                <a:solidFill>
                  <a:schemeClr val="tx1"/>
                </a:solidFill>
                <a:latin typeface="Times New Roman" pitchFamily="18" charset="0"/>
              </a:defRPr>
            </a:lvl5pPr>
            <a:lvl6pPr marL="2514600" indent="-228600" defTabSz="912813" eaLnBrk="0" fontAlgn="base" hangingPunct="0">
              <a:spcBef>
                <a:spcPct val="30000"/>
              </a:spcBef>
              <a:spcAft>
                <a:spcPct val="0"/>
              </a:spcAft>
              <a:defRPr sz="1200">
                <a:solidFill>
                  <a:schemeClr val="tx1"/>
                </a:solidFill>
                <a:latin typeface="Times New Roman" pitchFamily="18" charset="0"/>
              </a:defRPr>
            </a:lvl6pPr>
            <a:lvl7pPr marL="2971800" indent="-228600" defTabSz="912813" eaLnBrk="0" fontAlgn="base" hangingPunct="0">
              <a:spcBef>
                <a:spcPct val="30000"/>
              </a:spcBef>
              <a:spcAft>
                <a:spcPct val="0"/>
              </a:spcAft>
              <a:defRPr sz="1200">
                <a:solidFill>
                  <a:schemeClr val="tx1"/>
                </a:solidFill>
                <a:latin typeface="Times New Roman" pitchFamily="18" charset="0"/>
              </a:defRPr>
            </a:lvl7pPr>
            <a:lvl8pPr marL="3429000" indent="-228600" defTabSz="912813" eaLnBrk="0" fontAlgn="base" hangingPunct="0">
              <a:spcBef>
                <a:spcPct val="30000"/>
              </a:spcBef>
              <a:spcAft>
                <a:spcPct val="0"/>
              </a:spcAft>
              <a:defRPr sz="1200">
                <a:solidFill>
                  <a:schemeClr val="tx1"/>
                </a:solidFill>
                <a:latin typeface="Times New Roman" pitchFamily="18" charset="0"/>
              </a:defRPr>
            </a:lvl8pPr>
            <a:lvl9pPr marL="3886200" indent="-228600" defTabSz="912813"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300"/>
              <a:t>3</a:t>
            </a:r>
          </a:p>
        </p:txBody>
      </p:sp>
      <p:sp>
        <p:nvSpPr>
          <p:cNvPr id="28675" name="Rectangle 3"/>
          <p:cNvSpPr>
            <a:spLocks noGrp="1" noRot="1" noChangeAspect="1" noChangeArrowheads="1" noTextEdit="1"/>
          </p:cNvSpPr>
          <p:nvPr>
            <p:ph type="sldImg"/>
          </p:nvPr>
        </p:nvSpPr>
        <p:spPr>
          <a:xfrm>
            <a:off x="1266825" y="727075"/>
            <a:ext cx="4781550" cy="3586163"/>
          </a:xfrm>
          <a:ln cap="flat"/>
        </p:spPr>
      </p:sp>
      <p:sp>
        <p:nvSpPr>
          <p:cNvPr id="28676"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5" tIns="46960" rIns="95595" bIns="46960"/>
          <a:lstStyle/>
          <a:p>
            <a:r>
              <a:rPr lang="en-US" altLang="en-US" sz="1300">
                <a:latin typeface="Arial" pitchFamily="34" charset="0"/>
                <a:ea typeface="ヒラギノ角ゴ Pro W3" pitchFamily="127" charset="-128"/>
                <a:cs typeface="Arial" pitchFamily="34" charset="0"/>
              </a:rPr>
              <a:t>Quality Progress, ASQ</a:t>
            </a:r>
            <a:r>
              <a:rPr lang="ja-JP" altLang="en-US" sz="1300">
                <a:latin typeface="Arial" pitchFamily="34" charset="0"/>
                <a:ea typeface="ヒラギノ角ゴ Pro W3" pitchFamily="127" charset="-128"/>
                <a:cs typeface="Arial" pitchFamily="34" charset="0"/>
              </a:rPr>
              <a:t>’</a:t>
            </a:r>
            <a:r>
              <a:rPr lang="en-US" altLang="ja-JP" sz="1300">
                <a:latin typeface="Arial" pitchFamily="34" charset="0"/>
                <a:ea typeface="ヒラギノ角ゴ Pro W3" pitchFamily="127" charset="-128"/>
                <a:cs typeface="Arial" pitchFamily="34" charset="0"/>
              </a:rPr>
              <a:t>s flagship publication, is a monthly magazine that contains articles and columns on important, new and emerging quality topics. </a:t>
            </a:r>
          </a:p>
          <a:p>
            <a:endParaRPr lang="en-US" altLang="en-US" sz="1300">
              <a:latin typeface="Arial" pitchFamily="34" charset="0"/>
              <a:ea typeface="ヒラギノ角ゴ Pro W3" pitchFamily="127" charset="-128"/>
              <a:cs typeface="Arial" pitchFamily="34" charset="0"/>
            </a:endParaRPr>
          </a:p>
          <a:p>
            <a:r>
              <a:rPr lang="en-US" altLang="en-US" sz="1300">
                <a:latin typeface="Arial" pitchFamily="34" charset="0"/>
                <a:ea typeface="ヒラギノ角ゴ Pro W3" pitchFamily="127" charset="-128"/>
                <a:cs typeface="Arial" pitchFamily="34" charset="0"/>
              </a:rPr>
              <a:t>Quality Press is the world</a:t>
            </a:r>
            <a:r>
              <a:rPr lang="ja-JP" altLang="en-US" sz="1300">
                <a:latin typeface="Arial" pitchFamily="34" charset="0"/>
                <a:ea typeface="ヒラギノ角ゴ Pro W3" pitchFamily="127" charset="-128"/>
                <a:cs typeface="Arial" pitchFamily="34" charset="0"/>
              </a:rPr>
              <a:t>’</a:t>
            </a:r>
            <a:r>
              <a:rPr lang="en-US" altLang="ja-JP" sz="1300">
                <a:latin typeface="Arial" pitchFamily="34" charset="0"/>
                <a:ea typeface="ヒラギノ角ゴ Pro W3" pitchFamily="127" charset="-128"/>
                <a:cs typeface="Arial" pitchFamily="34" charset="0"/>
              </a:rPr>
              <a:t>s largest publisher of quality-related products, including books and magazines.</a:t>
            </a:r>
          </a:p>
          <a:p>
            <a:endParaRPr lang="en-US" altLang="en-US" sz="1300">
              <a:latin typeface="Arial" pitchFamily="34" charset="0"/>
              <a:ea typeface="ヒラギノ角ゴ Pro W3" pitchFamily="127" charset="-128"/>
              <a:cs typeface="Arial" pitchFamily="34" charset="0"/>
            </a:endParaRPr>
          </a:p>
          <a:p>
            <a:endParaRPr lang="en-US" altLang="en-US" sz="1300">
              <a:ea typeface="ヒラギノ角ゴ Pro W3" pitchFamily="127"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266825" y="727075"/>
            <a:ext cx="4781550" cy="3586163"/>
          </a:xfrm>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Arial" pitchFamily="34" charset="0"/>
                <a:ea typeface="ヒラギノ角ゴ Pro W3" pitchFamily="127" charset="-128"/>
                <a:cs typeface="Arial" pitchFamily="34" charset="0"/>
              </a:rPr>
              <a:t>ASQ’s unparalleled quality body of knowledge (QBOK) provides quality professionals with the ideas and tools that will help them meet tomorrow’s critical challenges.</a:t>
            </a:r>
          </a:p>
          <a:p>
            <a:pPr>
              <a:buFontTx/>
              <a:buChar char="•"/>
            </a:pPr>
            <a:endParaRPr lang="en-US" altLang="en-US" sz="1300">
              <a:latin typeface="Arial" pitchFamily="34" charset="0"/>
              <a:ea typeface="ヒラギノ角ゴ Pro W3" pitchFamily="127" charset="-128"/>
              <a:cs typeface="Arial" pitchFamily="34" charset="0"/>
            </a:endParaRPr>
          </a:p>
          <a:p>
            <a:r>
              <a:rPr lang="en-US" altLang="en-US" sz="1300">
                <a:latin typeface="Arial" pitchFamily="34" charset="0"/>
                <a:ea typeface="ヒラギノ角ゴ Pro W3" pitchFamily="127" charset="-128"/>
                <a:cs typeface="Arial" pitchFamily="34" charset="0"/>
              </a:rPr>
              <a:t>ASQ</a:t>
            </a:r>
            <a:r>
              <a:rPr lang="ja-JP" altLang="en-US" sz="1300">
                <a:latin typeface="Arial" pitchFamily="34" charset="0"/>
                <a:ea typeface="ヒラギノ角ゴ Pro W3" pitchFamily="127" charset="-128"/>
                <a:cs typeface="Arial" pitchFamily="34" charset="0"/>
              </a:rPr>
              <a:t>’</a:t>
            </a:r>
            <a:r>
              <a:rPr lang="en-US" altLang="ja-JP" sz="1300">
                <a:latin typeface="Arial" pitchFamily="34" charset="0"/>
                <a:ea typeface="ヒラギノ角ゴ Pro W3" pitchFamily="127" charset="-128"/>
                <a:cs typeface="Arial" pitchFamily="34" charset="0"/>
              </a:rPr>
              <a:t>s online, and always growing, digital library of all quality knowledge, information and content, and search functions that make it something of the </a:t>
            </a:r>
            <a:r>
              <a:rPr lang="ja-JP" altLang="en-US" sz="1300">
                <a:latin typeface="Arial" pitchFamily="34" charset="0"/>
                <a:ea typeface="ヒラギノ角ゴ Pro W3" pitchFamily="127" charset="-128"/>
                <a:cs typeface="Arial" pitchFamily="34" charset="0"/>
              </a:rPr>
              <a:t>“</a:t>
            </a:r>
            <a:r>
              <a:rPr lang="en-US" altLang="ja-JP" sz="1300">
                <a:latin typeface="Arial" pitchFamily="34" charset="0"/>
                <a:ea typeface="ヒラギノ角ゴ Pro W3" pitchFamily="127" charset="-128"/>
                <a:cs typeface="Arial" pitchFamily="34" charset="0"/>
              </a:rPr>
              <a:t>Google</a:t>
            </a:r>
            <a:r>
              <a:rPr lang="ja-JP" altLang="en-US" sz="1300">
                <a:latin typeface="Arial" pitchFamily="34" charset="0"/>
                <a:ea typeface="ヒラギノ角ゴ Pro W3" pitchFamily="127" charset="-128"/>
                <a:cs typeface="Arial" pitchFamily="34" charset="0"/>
              </a:rPr>
              <a:t>”</a:t>
            </a:r>
            <a:r>
              <a:rPr lang="en-US" altLang="ja-JP" sz="1300">
                <a:latin typeface="Arial" pitchFamily="34" charset="0"/>
                <a:ea typeface="ヒラギノ角ゴ Pro W3" pitchFamily="127" charset="-128"/>
                <a:cs typeface="Arial" pitchFamily="34" charset="0"/>
              </a:rPr>
              <a:t> of Quality, altogether is the ASQ Knowledge Center.</a:t>
            </a:r>
          </a:p>
          <a:p>
            <a:endParaRPr lang="en-US" altLang="en-US" sz="1300">
              <a:latin typeface="Arial" pitchFamily="34" charset="0"/>
              <a:ea typeface="ヒラギノ角ゴ Pro W3" pitchFamily="127" charset="-128"/>
              <a:cs typeface="Arial" pitchFamily="34" charset="0"/>
            </a:endParaRPr>
          </a:p>
          <a:p>
            <a:r>
              <a:rPr lang="en-US" altLang="en-US" sz="1300">
                <a:latin typeface="Arial" pitchFamily="34" charset="0"/>
                <a:ea typeface="ヒラギノ角ゴ Pro W3" pitchFamily="127" charset="-128"/>
                <a:cs typeface="Arial" pitchFamily="34" charset="0"/>
              </a:rPr>
              <a:t>The content is continuously refreshed and updated. It features all formats, all topics and disciplines, it is global in scope, reaches to division Quality Bodies of Knowledge.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266825" y="727075"/>
            <a:ext cx="4781550" cy="3586163"/>
          </a:xfrm>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300">
                <a:latin typeface="Arial" pitchFamily="34" charset="0"/>
                <a:ea typeface="ヒラギノ角ゴ Pro W3" pitchFamily="127" charset="-128"/>
                <a:cs typeface="Arial" pitchFamily="34" charset="0"/>
              </a:rPr>
              <a:t>ASQ™ TV is a tri-weekly online video series that brings to life stories on quality innovation </a:t>
            </a:r>
            <a:r>
              <a:rPr lang="en-US" altLang="en-US" sz="1300">
                <a:solidFill>
                  <a:srgbClr val="222222"/>
                </a:solidFill>
                <a:latin typeface="Arial" pitchFamily="34" charset="0"/>
                <a:ea typeface="ヒラギノ角ゴ Pro W3" pitchFamily="127" charset="-128"/>
                <a:cs typeface="Arial" pitchFamily="34" charset="0"/>
              </a:rPr>
              <a:t>strategies, ideas, and tools to achieve continuous improvement and performance excellence in your organization, community, and our world. You can check out all of the episodes at http://videos.asq.org/home and be sure to keep your eye on the site, as a new episode is released every three weeks. Episodes are available English, Spanish and Mandarin.</a:t>
            </a:r>
          </a:p>
          <a:p>
            <a:endParaRPr lang="en-US" altLang="en-US" sz="1300">
              <a:solidFill>
                <a:srgbClr val="222222"/>
              </a:solidFill>
              <a:latin typeface="Arial" pitchFamily="34" charset="0"/>
              <a:ea typeface="ヒラギノ角ゴ Pro W3" pitchFamily="127" charset="-128"/>
              <a:cs typeface="Arial" pitchFamily="34" charset="0"/>
            </a:endParaRPr>
          </a:p>
          <a:p>
            <a:endParaRPr lang="en-US" altLang="en-US" sz="1300">
              <a:latin typeface="Arial" pitchFamily="34" charset="0"/>
              <a:ea typeface="ヒラギノ角ゴ Pro W3" pitchFamily="127"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98" tIns="47500" rIns="94998" bIns="47500"/>
          <a:lstStyle>
            <a:lvl1pPr defTabSz="964935">
              <a:defRPr sz="2500">
                <a:solidFill>
                  <a:schemeClr val="tx1"/>
                </a:solidFill>
                <a:latin typeface="Times"/>
              </a:defRPr>
            </a:lvl1pPr>
            <a:lvl2pPr marL="770270" indent="-295354" defTabSz="964935">
              <a:defRPr sz="2500">
                <a:solidFill>
                  <a:schemeClr val="tx1"/>
                </a:solidFill>
                <a:latin typeface="Times"/>
              </a:defRPr>
            </a:lvl2pPr>
            <a:lvl3pPr marL="1186450" indent="-236619" defTabSz="964935">
              <a:defRPr sz="2500">
                <a:solidFill>
                  <a:schemeClr val="tx1"/>
                </a:solidFill>
                <a:latin typeface="Times"/>
              </a:defRPr>
            </a:lvl3pPr>
            <a:lvl4pPr marL="1661365" indent="-236619" defTabSz="964935">
              <a:defRPr sz="2500">
                <a:solidFill>
                  <a:schemeClr val="tx1"/>
                </a:solidFill>
                <a:latin typeface="Times"/>
              </a:defRPr>
            </a:lvl4pPr>
            <a:lvl5pPr marL="2136281" indent="-236619" defTabSz="964935">
              <a:defRPr sz="2500">
                <a:solidFill>
                  <a:schemeClr val="tx1"/>
                </a:solidFill>
                <a:latin typeface="Times"/>
              </a:defRPr>
            </a:lvl5pPr>
            <a:lvl6pPr marL="2619587" indent="-236619" defTabSz="964935" eaLnBrk="0" fontAlgn="base" hangingPunct="0">
              <a:spcBef>
                <a:spcPct val="0"/>
              </a:spcBef>
              <a:spcAft>
                <a:spcPct val="0"/>
              </a:spcAft>
              <a:defRPr sz="2500">
                <a:solidFill>
                  <a:schemeClr val="tx1"/>
                </a:solidFill>
                <a:latin typeface="Times"/>
              </a:defRPr>
            </a:lvl6pPr>
            <a:lvl7pPr marL="3102893" indent="-236619" defTabSz="964935" eaLnBrk="0" fontAlgn="base" hangingPunct="0">
              <a:spcBef>
                <a:spcPct val="0"/>
              </a:spcBef>
              <a:spcAft>
                <a:spcPct val="0"/>
              </a:spcAft>
              <a:defRPr sz="2500">
                <a:solidFill>
                  <a:schemeClr val="tx1"/>
                </a:solidFill>
                <a:latin typeface="Times"/>
              </a:defRPr>
            </a:lvl7pPr>
            <a:lvl8pPr marL="3586199" indent="-236619" defTabSz="964935" eaLnBrk="0" fontAlgn="base" hangingPunct="0">
              <a:spcBef>
                <a:spcPct val="0"/>
              </a:spcBef>
              <a:spcAft>
                <a:spcPct val="0"/>
              </a:spcAft>
              <a:defRPr sz="2500">
                <a:solidFill>
                  <a:schemeClr val="tx1"/>
                </a:solidFill>
                <a:latin typeface="Times"/>
              </a:defRPr>
            </a:lvl8pPr>
            <a:lvl9pPr marL="4069505" indent="-236619" defTabSz="964935" eaLnBrk="0" fontAlgn="base" hangingPunct="0">
              <a:spcBef>
                <a:spcPct val="0"/>
              </a:spcBef>
              <a:spcAft>
                <a:spcPct val="0"/>
              </a:spcAft>
              <a:defRPr sz="2500">
                <a:solidFill>
                  <a:schemeClr val="tx1"/>
                </a:solidFill>
                <a:latin typeface="Times"/>
              </a:defRPr>
            </a:lvl9pPr>
          </a:lstStyle>
          <a:p>
            <a:fld id="{65229472-72E1-4390-9FFC-A76DEDC1B12C}" type="slidenum">
              <a:rPr lang="en-US" altLang="en-US" sz="1300">
                <a:latin typeface="Arial" pitchFamily="34" charset="0"/>
              </a:rPr>
              <a:pPr/>
              <a:t>14</a:t>
            </a:fld>
            <a:endParaRPr lang="en-US" altLang="en-US" sz="1300">
              <a:latin typeface="Arial" pitchFamily="34" charset="0"/>
            </a:endParaRPr>
          </a:p>
        </p:txBody>
      </p:sp>
      <p:sp>
        <p:nvSpPr>
          <p:cNvPr id="29699" name="Rectangle 2"/>
          <p:cNvSpPr>
            <a:spLocks noGrp="1" noRot="1" noChangeAspect="1" noChangeArrowheads="1" noTextEdit="1"/>
          </p:cNvSpPr>
          <p:nvPr>
            <p:ph type="sldImg"/>
          </p:nvPr>
        </p:nvSpPr>
        <p:spPr>
          <a:xfrm>
            <a:off x="1266825" y="727075"/>
            <a:ext cx="4781550" cy="3586163"/>
          </a:xfrm>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98" tIns="47500" rIns="94998" bIns="47500"/>
          <a:lstStyle>
            <a:lvl1pPr defTabSz="964935">
              <a:defRPr sz="2500">
                <a:solidFill>
                  <a:schemeClr val="tx1"/>
                </a:solidFill>
                <a:latin typeface="Times"/>
              </a:defRPr>
            </a:lvl1pPr>
            <a:lvl2pPr marL="770270" indent="-295354" defTabSz="964935">
              <a:defRPr sz="2500">
                <a:solidFill>
                  <a:schemeClr val="tx1"/>
                </a:solidFill>
                <a:latin typeface="Times"/>
              </a:defRPr>
            </a:lvl2pPr>
            <a:lvl3pPr marL="1186450" indent="-236619" defTabSz="964935">
              <a:defRPr sz="2500">
                <a:solidFill>
                  <a:schemeClr val="tx1"/>
                </a:solidFill>
                <a:latin typeface="Times"/>
              </a:defRPr>
            </a:lvl3pPr>
            <a:lvl4pPr marL="1661365" indent="-236619" defTabSz="964935">
              <a:defRPr sz="2500">
                <a:solidFill>
                  <a:schemeClr val="tx1"/>
                </a:solidFill>
                <a:latin typeface="Times"/>
              </a:defRPr>
            </a:lvl4pPr>
            <a:lvl5pPr marL="2136281" indent="-236619" defTabSz="964935">
              <a:defRPr sz="2500">
                <a:solidFill>
                  <a:schemeClr val="tx1"/>
                </a:solidFill>
                <a:latin typeface="Times"/>
              </a:defRPr>
            </a:lvl5pPr>
            <a:lvl6pPr marL="2619587" indent="-236619" defTabSz="964935" eaLnBrk="0" fontAlgn="base" hangingPunct="0">
              <a:spcBef>
                <a:spcPct val="0"/>
              </a:spcBef>
              <a:spcAft>
                <a:spcPct val="0"/>
              </a:spcAft>
              <a:defRPr sz="2500">
                <a:solidFill>
                  <a:schemeClr val="tx1"/>
                </a:solidFill>
                <a:latin typeface="Times"/>
              </a:defRPr>
            </a:lvl6pPr>
            <a:lvl7pPr marL="3102893" indent="-236619" defTabSz="964935" eaLnBrk="0" fontAlgn="base" hangingPunct="0">
              <a:spcBef>
                <a:spcPct val="0"/>
              </a:spcBef>
              <a:spcAft>
                <a:spcPct val="0"/>
              </a:spcAft>
              <a:defRPr sz="2500">
                <a:solidFill>
                  <a:schemeClr val="tx1"/>
                </a:solidFill>
                <a:latin typeface="Times"/>
              </a:defRPr>
            </a:lvl7pPr>
            <a:lvl8pPr marL="3586199" indent="-236619" defTabSz="964935" eaLnBrk="0" fontAlgn="base" hangingPunct="0">
              <a:spcBef>
                <a:spcPct val="0"/>
              </a:spcBef>
              <a:spcAft>
                <a:spcPct val="0"/>
              </a:spcAft>
              <a:defRPr sz="2500">
                <a:solidFill>
                  <a:schemeClr val="tx1"/>
                </a:solidFill>
                <a:latin typeface="Times"/>
              </a:defRPr>
            </a:lvl8pPr>
            <a:lvl9pPr marL="4069505" indent="-236619" defTabSz="964935" eaLnBrk="0" fontAlgn="base" hangingPunct="0">
              <a:spcBef>
                <a:spcPct val="0"/>
              </a:spcBef>
              <a:spcAft>
                <a:spcPct val="0"/>
              </a:spcAft>
              <a:defRPr sz="2500">
                <a:solidFill>
                  <a:schemeClr val="tx1"/>
                </a:solidFill>
                <a:latin typeface="Times"/>
              </a:defRPr>
            </a:lvl9pPr>
          </a:lstStyle>
          <a:p>
            <a:fld id="{79499B9B-AFC8-4F4E-8877-338C4255550C}" type="slidenum">
              <a:rPr lang="en-US" altLang="en-US" sz="1300">
                <a:latin typeface="Arial" pitchFamily="34" charset="0"/>
              </a:rPr>
              <a:pPr/>
              <a:t>16</a:t>
            </a:fld>
            <a:endParaRPr lang="en-US" altLang="en-US" sz="1300">
              <a:latin typeface="Arial" pitchFamily="34" charset="0"/>
            </a:endParaRPr>
          </a:p>
        </p:txBody>
      </p:sp>
      <p:sp>
        <p:nvSpPr>
          <p:cNvPr id="24579" name="Rectangle 2"/>
          <p:cNvSpPr>
            <a:spLocks noGrp="1" noRot="1" noChangeAspect="1" noChangeArrowheads="1" noTextEdit="1"/>
          </p:cNvSpPr>
          <p:nvPr>
            <p:ph type="sldImg"/>
          </p:nvPr>
        </p:nvSpPr>
        <p:spPr>
          <a:xfrm>
            <a:off x="1266825" y="727075"/>
            <a:ext cx="4781550" cy="3586163"/>
          </a:xfrm>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421575" y="9578302"/>
            <a:ext cx="3381307"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64" tIns="51083" rIns="102164" bIns="51083"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505516B4-BECB-46B5-8AFD-1A47D4369087}" type="slidenum">
              <a:rPr lang="en-US" altLang="en-US" b="0"/>
              <a:pPr algn="r" eaLnBrk="1" hangingPunct="1">
                <a:spcBef>
                  <a:spcPct val="20000"/>
                </a:spcBef>
              </a:pPr>
              <a:t>17</a:t>
            </a:fld>
            <a:endParaRPr lang="en-US" altLang="en-US"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06482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C2C0D8D5-7B6C-40D6-BE28-FCF6EA409D77}" type="slidenum">
              <a:rPr lang="en-US" altLang="en-US" smtClean="0"/>
              <a:pPr algn="r" eaLnBrk="1" hangingPunct="1">
                <a:spcBef>
                  <a:spcPct val="20000"/>
                </a:spcBef>
              </a:pPr>
              <a:t>18</a:t>
            </a:fld>
            <a:endParaRPr lang="en-US" altLang="en-US"/>
          </a:p>
        </p:txBody>
      </p:sp>
      <p:sp>
        <p:nvSpPr>
          <p:cNvPr id="21507" name="Rectangle 2"/>
          <p:cNvSpPr>
            <a:spLocks noGrp="1" noRot="1" noChangeAspect="1" noChangeArrowheads="1" noTextEdit="1"/>
          </p:cNvSpPr>
          <p:nvPr>
            <p:ph type="sldImg"/>
          </p:nvPr>
        </p:nvSpPr>
        <p:spPr>
          <a:xfrm>
            <a:off x="1266825" y="727075"/>
            <a:ext cx="4781550" cy="3586163"/>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85985CD0-0D28-4816-9FFE-AC122B8012E7}" type="slidenum">
              <a:rPr lang="en-US" altLang="en-US" smtClean="0"/>
              <a:pPr algn="r" eaLnBrk="1" hangingPunct="1">
                <a:spcBef>
                  <a:spcPct val="20000"/>
                </a:spcBef>
              </a:pPr>
              <a:t>19</a:t>
            </a:fld>
            <a:endParaRPr lang="en-US" altLang="en-US"/>
          </a:p>
        </p:txBody>
      </p:sp>
      <p:sp>
        <p:nvSpPr>
          <p:cNvPr id="23555" name="Rectangle 2"/>
          <p:cNvSpPr>
            <a:spLocks noGrp="1" noRot="1" noChangeAspect="1" noChangeArrowheads="1" noTextEdit="1"/>
          </p:cNvSpPr>
          <p:nvPr>
            <p:ph type="sldImg"/>
          </p:nvPr>
        </p:nvSpPr>
        <p:spPr>
          <a:xfrm>
            <a:off x="1266825" y="727075"/>
            <a:ext cx="4781550" cy="3586163"/>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863120BE-3D9D-4D9C-B822-F02FDD7A42A1}" type="slidenum">
              <a:rPr lang="en-US" altLang="en-US" smtClean="0"/>
              <a:pPr algn="r" eaLnBrk="1" hangingPunct="1">
                <a:spcBef>
                  <a:spcPct val="20000"/>
                </a:spcBef>
              </a:pPr>
              <a:t>20</a:t>
            </a:fld>
            <a:endParaRPr lang="en-US" altLang="en-US"/>
          </a:p>
        </p:txBody>
      </p:sp>
      <p:sp>
        <p:nvSpPr>
          <p:cNvPr id="24579" name="Rectangle 2"/>
          <p:cNvSpPr>
            <a:spLocks noGrp="1" noRot="1" noChangeAspect="1" noChangeArrowheads="1" noTextEdit="1"/>
          </p:cNvSpPr>
          <p:nvPr>
            <p:ph type="sldImg"/>
          </p:nvPr>
        </p:nvSpPr>
        <p:spPr>
          <a:xfrm>
            <a:off x="1266825" y="727075"/>
            <a:ext cx="4781550" cy="3586163"/>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5F07557D-DC40-46FA-8690-22DC35E93D0D}" type="slidenum">
              <a:rPr lang="en-US" altLang="en-US" smtClean="0"/>
              <a:pPr algn="r" eaLnBrk="1" hangingPunct="1">
                <a:spcBef>
                  <a:spcPct val="20000"/>
                </a:spcBef>
              </a:pPr>
              <a:t>2</a:t>
            </a:fld>
            <a:endParaRPr lang="en-US" altLang="en-US"/>
          </a:p>
        </p:txBody>
      </p:sp>
      <p:sp>
        <p:nvSpPr>
          <p:cNvPr id="22531" name="Rectangle 2"/>
          <p:cNvSpPr>
            <a:spLocks noGrp="1" noRot="1" noChangeAspect="1" noChangeArrowheads="1" noTextEdit="1"/>
          </p:cNvSpPr>
          <p:nvPr>
            <p:ph type="sldImg"/>
          </p:nvPr>
        </p:nvSpPr>
        <p:spPr>
          <a:xfrm>
            <a:off x="1266825" y="727075"/>
            <a:ext cx="4781550" cy="35861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AE5273B1-76D9-418B-BC8B-A5062D0EFBA8}" type="slidenum">
              <a:rPr lang="en-US" altLang="en-US" smtClean="0"/>
              <a:pPr algn="r" eaLnBrk="1" hangingPunct="1">
                <a:spcBef>
                  <a:spcPct val="20000"/>
                </a:spcBef>
              </a:pPr>
              <a:t>21</a:t>
            </a:fld>
            <a:endParaRPr lang="en-US" altLang="en-US"/>
          </a:p>
        </p:txBody>
      </p:sp>
      <p:sp>
        <p:nvSpPr>
          <p:cNvPr id="27651" name="Rectangle 2"/>
          <p:cNvSpPr>
            <a:spLocks noGrp="1" noRot="1" noChangeAspect="1" noChangeArrowheads="1" noTextEdit="1"/>
          </p:cNvSpPr>
          <p:nvPr>
            <p:ph type="sldImg"/>
          </p:nvPr>
        </p:nvSpPr>
        <p:spPr>
          <a:xfrm>
            <a:off x="1266825" y="727075"/>
            <a:ext cx="4781550" cy="35861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8F069DDD-3545-4C86-976F-4D3F122E3ABF}" type="slidenum">
              <a:rPr lang="en-US" altLang="en-US" smtClean="0"/>
              <a:pPr algn="r" eaLnBrk="1" hangingPunct="1">
                <a:spcBef>
                  <a:spcPct val="20000"/>
                </a:spcBef>
              </a:pPr>
              <a:t>22</a:t>
            </a:fld>
            <a:endParaRPr lang="en-US" altLang="en-US"/>
          </a:p>
        </p:txBody>
      </p:sp>
      <p:sp>
        <p:nvSpPr>
          <p:cNvPr id="28675" name="Rectangle 2"/>
          <p:cNvSpPr>
            <a:spLocks noGrp="1" noRot="1" noChangeAspect="1" noChangeArrowheads="1" noTextEdit="1"/>
          </p:cNvSpPr>
          <p:nvPr>
            <p:ph type="sldImg"/>
          </p:nvPr>
        </p:nvSpPr>
        <p:spPr>
          <a:xfrm>
            <a:off x="1266825" y="727075"/>
            <a:ext cx="4781550" cy="358616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145226"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6891D890-9EDE-4B72-91FD-93364483AEEE}" type="slidenum">
              <a:rPr lang="en-US" altLang="en-US" b="0"/>
              <a:pPr algn="r" eaLnBrk="1" hangingPunct="1">
                <a:spcBef>
                  <a:spcPct val="20000"/>
                </a:spcBef>
              </a:pPr>
              <a:t>23</a:t>
            </a:fld>
            <a:endParaRPr lang="en-US" alt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5054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145226"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6891D890-9EDE-4B72-91FD-93364483AEEE}" type="slidenum">
              <a:rPr lang="en-US" altLang="en-US" b="0"/>
              <a:pPr algn="r" eaLnBrk="1" hangingPunct="1">
                <a:spcBef>
                  <a:spcPct val="20000"/>
                </a:spcBef>
              </a:pPr>
              <a:t>24</a:t>
            </a:fld>
            <a:endParaRPr lang="en-US" alt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6371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400">
                <a:solidFill>
                  <a:schemeClr val="tx1"/>
                </a:solidFill>
                <a:latin typeface="Times New Roman" pitchFamily="18" charset="0"/>
              </a:defRPr>
            </a:lvl1pPr>
            <a:lvl2pPr marL="830217" indent="-319314" algn="l" eaLnBrk="0" hangingPunct="0">
              <a:spcBef>
                <a:spcPct val="30000"/>
              </a:spcBef>
              <a:defRPr sz="1400">
                <a:solidFill>
                  <a:schemeClr val="tx1"/>
                </a:solidFill>
                <a:latin typeface="Times New Roman" pitchFamily="18" charset="0"/>
              </a:defRPr>
            </a:lvl2pPr>
            <a:lvl3pPr marL="1277257" indent="-255451" algn="l" eaLnBrk="0" hangingPunct="0">
              <a:spcBef>
                <a:spcPct val="30000"/>
              </a:spcBef>
              <a:defRPr sz="1400">
                <a:solidFill>
                  <a:schemeClr val="tx1"/>
                </a:solidFill>
                <a:latin typeface="Times New Roman" pitchFamily="18" charset="0"/>
              </a:defRPr>
            </a:lvl3pPr>
            <a:lvl4pPr marL="1788160" indent="-255451" algn="l" eaLnBrk="0" hangingPunct="0">
              <a:spcBef>
                <a:spcPct val="30000"/>
              </a:spcBef>
              <a:defRPr sz="1400">
                <a:solidFill>
                  <a:schemeClr val="tx1"/>
                </a:solidFill>
                <a:latin typeface="Times New Roman" pitchFamily="18" charset="0"/>
              </a:defRPr>
            </a:lvl4pPr>
            <a:lvl5pPr marL="2299064" indent="-255451" algn="l" eaLnBrk="0" hangingPunct="0">
              <a:spcBef>
                <a:spcPct val="30000"/>
              </a:spcBef>
              <a:defRPr sz="1400">
                <a:solidFill>
                  <a:schemeClr val="tx1"/>
                </a:solidFill>
                <a:latin typeface="Times New Roman" pitchFamily="18" charset="0"/>
              </a:defRPr>
            </a:lvl5pPr>
            <a:lvl6pPr marL="2809966" indent="-255451" eaLnBrk="0" fontAlgn="base" hangingPunct="0">
              <a:spcBef>
                <a:spcPct val="30000"/>
              </a:spcBef>
              <a:spcAft>
                <a:spcPct val="0"/>
              </a:spcAft>
              <a:defRPr sz="1400">
                <a:solidFill>
                  <a:schemeClr val="tx1"/>
                </a:solidFill>
                <a:latin typeface="Times New Roman" pitchFamily="18" charset="0"/>
              </a:defRPr>
            </a:lvl6pPr>
            <a:lvl7pPr marL="3320869" indent="-255451" eaLnBrk="0" fontAlgn="base" hangingPunct="0">
              <a:spcBef>
                <a:spcPct val="30000"/>
              </a:spcBef>
              <a:spcAft>
                <a:spcPct val="0"/>
              </a:spcAft>
              <a:defRPr sz="1400">
                <a:solidFill>
                  <a:schemeClr val="tx1"/>
                </a:solidFill>
                <a:latin typeface="Times New Roman" pitchFamily="18" charset="0"/>
              </a:defRPr>
            </a:lvl7pPr>
            <a:lvl8pPr marL="3831772" indent="-255451" eaLnBrk="0" fontAlgn="base" hangingPunct="0">
              <a:spcBef>
                <a:spcPct val="30000"/>
              </a:spcBef>
              <a:spcAft>
                <a:spcPct val="0"/>
              </a:spcAft>
              <a:defRPr sz="1400">
                <a:solidFill>
                  <a:schemeClr val="tx1"/>
                </a:solidFill>
                <a:latin typeface="Times New Roman" pitchFamily="18" charset="0"/>
              </a:defRPr>
            </a:lvl8pPr>
            <a:lvl9pPr marL="4342675" indent="-255451" eaLnBrk="0" fontAlgn="base" hangingPunct="0">
              <a:spcBef>
                <a:spcPct val="30000"/>
              </a:spcBef>
              <a:spcAft>
                <a:spcPct val="0"/>
              </a:spcAft>
              <a:defRPr sz="1400">
                <a:solidFill>
                  <a:schemeClr val="tx1"/>
                </a:solidFill>
                <a:latin typeface="Times New Roman" pitchFamily="18" charset="0"/>
              </a:defRPr>
            </a:lvl9pPr>
          </a:lstStyle>
          <a:p>
            <a:pPr algn="r" eaLnBrk="1" hangingPunct="1">
              <a:spcBef>
                <a:spcPct val="20000"/>
              </a:spcBef>
            </a:pPr>
            <a:fld id="{32475BA9-0B0C-405E-AFCB-04B48802557A}" type="slidenum">
              <a:rPr lang="en-US" altLang="en-US" smtClean="0"/>
              <a:pPr algn="r" eaLnBrk="1" hangingPunct="1">
                <a:spcBef>
                  <a:spcPct val="20000"/>
                </a:spcBef>
              </a:pPr>
              <a:t>25</a:t>
            </a:fld>
            <a:endParaRPr lang="en-US" altLang="en-US"/>
          </a:p>
        </p:txBody>
      </p:sp>
      <p:sp>
        <p:nvSpPr>
          <p:cNvPr id="17411" name="Rectangle 2"/>
          <p:cNvSpPr>
            <a:spLocks noGrp="1" noRot="1" noChangeAspect="1" noChangeArrowheads="1" noTextEdit="1"/>
          </p:cNvSpPr>
          <p:nvPr>
            <p:ph type="sldImg"/>
          </p:nvPr>
        </p:nvSpPr>
        <p:spPr>
          <a:xfrm>
            <a:off x="1266825" y="727075"/>
            <a:ext cx="4781550" cy="3586163"/>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7461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5228" y="9122193"/>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8" rIns="96633" bIns="48318"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E8DB6A24-A1F1-4D4F-8BD0-EF55F43070B5}" type="slidenum">
              <a:rPr lang="en-US" altLang="en-US" b="0"/>
              <a:pPr algn="r" eaLnBrk="1" hangingPunct="1">
                <a:spcBef>
                  <a:spcPct val="20000"/>
                </a:spcBef>
              </a:pPr>
              <a:t>26</a:t>
            </a:fld>
            <a:endParaRPr lang="en-US" altLang="en-US" b="0"/>
          </a:p>
        </p:txBody>
      </p:sp>
      <p:sp>
        <p:nvSpPr>
          <p:cNvPr id="48131" name="Rectangle 2"/>
          <p:cNvSpPr>
            <a:spLocks noGrp="1" noRot="1" noChangeAspect="1" noChangeArrowheads="1" noTextEdit="1"/>
          </p:cNvSpPr>
          <p:nvPr>
            <p:ph type="sldImg"/>
          </p:nvPr>
        </p:nvSpPr>
        <p:spPr>
          <a:xfrm>
            <a:off x="1266825" y="727075"/>
            <a:ext cx="4781550" cy="3586163"/>
          </a:xfrm>
          <a:ln/>
        </p:spPr>
      </p:sp>
      <p:sp>
        <p:nvSpPr>
          <p:cNvPr id="481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145226"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B212C981-2ED4-44D6-90A4-016B5A5F56CF}" type="slidenum">
              <a:rPr lang="en-US" altLang="en-US" b="0"/>
              <a:pPr algn="r" eaLnBrk="1" hangingPunct="1">
                <a:spcBef>
                  <a:spcPct val="20000"/>
                </a:spcBef>
              </a:pPr>
              <a:t>27</a:t>
            </a:fld>
            <a:endParaRPr lang="en-US" alt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ADDCAF9C-D3EF-4871-ADF0-44417FBC3300}" type="slidenum">
              <a:rPr lang="en-US" altLang="en-US" smtClean="0"/>
              <a:pPr algn="r" eaLnBrk="1" hangingPunct="1">
                <a:spcBef>
                  <a:spcPct val="20000"/>
                </a:spcBef>
              </a:pPr>
              <a:t>28</a:t>
            </a:fld>
            <a:endParaRPr lang="en-US" altLang="en-US"/>
          </a:p>
        </p:txBody>
      </p:sp>
      <p:sp>
        <p:nvSpPr>
          <p:cNvPr id="29699" name="Rectangle 2"/>
          <p:cNvSpPr>
            <a:spLocks noGrp="1" noRot="1" noChangeAspect="1" noChangeArrowheads="1" noTextEdit="1"/>
          </p:cNvSpPr>
          <p:nvPr>
            <p:ph type="sldImg"/>
          </p:nvPr>
        </p:nvSpPr>
        <p:spPr>
          <a:xfrm>
            <a:off x="1266825" y="727075"/>
            <a:ext cx="4781550" cy="35861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A8744BCB-B880-4898-9A5C-A1F341DD66C8}" type="slidenum">
              <a:rPr lang="en-US" altLang="en-US" smtClean="0"/>
              <a:pPr algn="r" eaLnBrk="1" hangingPunct="1">
                <a:spcBef>
                  <a:spcPct val="20000"/>
                </a:spcBef>
              </a:pPr>
              <a:t>29</a:t>
            </a:fld>
            <a:endParaRPr lang="en-US" altLang="en-US"/>
          </a:p>
        </p:txBody>
      </p:sp>
      <p:sp>
        <p:nvSpPr>
          <p:cNvPr id="30723" name="Rectangle 2"/>
          <p:cNvSpPr>
            <a:spLocks noGrp="1" noRot="1" noChangeAspect="1" noChangeArrowheads="1" noTextEdit="1"/>
          </p:cNvSpPr>
          <p:nvPr>
            <p:ph type="sldImg"/>
          </p:nvPr>
        </p:nvSpPr>
        <p:spPr>
          <a:xfrm>
            <a:off x="1266825" y="727075"/>
            <a:ext cx="4781550" cy="3586163"/>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5280" y="9122807"/>
            <a:ext cx="3169920" cy="4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nchor="b"/>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707915B3-BB2B-41C8-B5A6-54BC19C1D900}" type="slidenum">
              <a:rPr lang="en-US" altLang="en-US" b="0"/>
              <a:pPr algn="r" eaLnBrk="1" hangingPunct="1">
                <a:spcBef>
                  <a:spcPct val="20000"/>
                </a:spcBef>
              </a:pPr>
              <a:t>30</a:t>
            </a:fld>
            <a:endParaRPr lang="en-US" altLang="en-US" b="0"/>
          </a:p>
        </p:txBody>
      </p:sp>
      <p:sp>
        <p:nvSpPr>
          <p:cNvPr id="31747" name="Rectangle 2"/>
          <p:cNvSpPr>
            <a:spLocks noGrp="1" noRot="1" noChangeAspect="1" noChangeArrowheads="1" noTextEdit="1"/>
          </p:cNvSpPr>
          <p:nvPr>
            <p:ph type="sldImg"/>
          </p:nvPr>
        </p:nvSpPr>
        <p:spPr>
          <a:xfrm>
            <a:off x="1266825" y="727075"/>
            <a:ext cx="4781550" cy="358616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266825" y="727075"/>
            <a:ext cx="4781550" cy="3586163"/>
          </a:xfrm>
          <a:ln/>
        </p:spPr>
      </p:sp>
      <p:sp>
        <p:nvSpPr>
          <p:cNvPr id="21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a:latin typeface="Arial" pitchFamily="34" charset="0"/>
                <a:cs typeface="Arial" pitchFamily="34" charset="0"/>
              </a:rPr>
              <a:t>Thank you for volunteering some of your time to allow me to detail some of the ways in which ASQ is bringing the quality community together and leading the global quality movement.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41024" y="8844665"/>
            <a:ext cx="3013815" cy="4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0" tIns="46445" rIns="92890" bIns="46445" anchor="b"/>
          <a:lstStyle>
            <a:lvl1pPr defTabSz="946150" eaLnBrk="0" hangingPunct="0">
              <a:defRPr sz="2400" b="1">
                <a:solidFill>
                  <a:schemeClr val="tx1"/>
                </a:solidFill>
                <a:latin typeface="Times New Roman" pitchFamily="18" charset="0"/>
              </a:defRPr>
            </a:lvl1pPr>
            <a:lvl2pPr marL="742950" indent="-285750" defTabSz="946150" eaLnBrk="0" hangingPunct="0">
              <a:defRPr sz="2400" b="1">
                <a:solidFill>
                  <a:schemeClr val="tx1"/>
                </a:solidFill>
                <a:latin typeface="Times New Roman" pitchFamily="18" charset="0"/>
              </a:defRPr>
            </a:lvl2pPr>
            <a:lvl3pPr marL="1143000" indent="-228600" defTabSz="946150" eaLnBrk="0" hangingPunct="0">
              <a:defRPr sz="2400" b="1">
                <a:solidFill>
                  <a:schemeClr val="tx1"/>
                </a:solidFill>
                <a:latin typeface="Times New Roman" pitchFamily="18" charset="0"/>
              </a:defRPr>
            </a:lvl3pPr>
            <a:lvl4pPr marL="1600200" indent="-228600" defTabSz="946150" eaLnBrk="0" hangingPunct="0">
              <a:defRPr sz="2400" b="1">
                <a:solidFill>
                  <a:schemeClr val="tx1"/>
                </a:solidFill>
                <a:latin typeface="Times New Roman" pitchFamily="18" charset="0"/>
              </a:defRPr>
            </a:lvl4pPr>
            <a:lvl5pPr marL="2057400" indent="-228600" defTabSz="946150" eaLnBrk="0" hangingPunct="0">
              <a:defRPr sz="2400" b="1">
                <a:solidFill>
                  <a:schemeClr val="tx1"/>
                </a:solidFill>
                <a:latin typeface="Times New Roman" pitchFamily="18" charset="0"/>
              </a:defRPr>
            </a:lvl5pPr>
            <a:lvl6pPr marL="2514600" indent="-228600" algn="ctr" defTabSz="946150" eaLnBrk="0" fontAlgn="ctr" hangingPunct="0">
              <a:spcBef>
                <a:spcPct val="0"/>
              </a:spcBef>
              <a:spcAft>
                <a:spcPct val="0"/>
              </a:spcAft>
              <a:defRPr sz="2400" b="1">
                <a:solidFill>
                  <a:schemeClr val="tx1"/>
                </a:solidFill>
                <a:latin typeface="Times New Roman" pitchFamily="18" charset="0"/>
              </a:defRPr>
            </a:lvl6pPr>
            <a:lvl7pPr marL="2971800" indent="-228600" algn="ctr" defTabSz="946150" eaLnBrk="0" fontAlgn="ctr" hangingPunct="0">
              <a:spcBef>
                <a:spcPct val="0"/>
              </a:spcBef>
              <a:spcAft>
                <a:spcPct val="0"/>
              </a:spcAft>
              <a:defRPr sz="2400" b="1">
                <a:solidFill>
                  <a:schemeClr val="tx1"/>
                </a:solidFill>
                <a:latin typeface="Times New Roman" pitchFamily="18" charset="0"/>
              </a:defRPr>
            </a:lvl7pPr>
            <a:lvl8pPr marL="3429000" indent="-228600" algn="ctr" defTabSz="946150" eaLnBrk="0" fontAlgn="ctr" hangingPunct="0">
              <a:spcBef>
                <a:spcPct val="0"/>
              </a:spcBef>
              <a:spcAft>
                <a:spcPct val="0"/>
              </a:spcAft>
              <a:defRPr sz="2400" b="1">
                <a:solidFill>
                  <a:schemeClr val="tx1"/>
                </a:solidFill>
                <a:latin typeface="Times New Roman" pitchFamily="18" charset="0"/>
              </a:defRPr>
            </a:lvl8pPr>
            <a:lvl9pPr marL="3886200" indent="-228600" algn="ctr" defTabSz="946150" eaLnBrk="0" fontAlgn="ctr" hangingPunct="0">
              <a:spcBef>
                <a:spcPct val="0"/>
              </a:spcBef>
              <a:spcAft>
                <a:spcPct val="0"/>
              </a:spcAft>
              <a:defRPr sz="2400" b="1">
                <a:solidFill>
                  <a:schemeClr val="tx1"/>
                </a:solidFill>
                <a:latin typeface="Times New Roman" pitchFamily="18" charset="0"/>
              </a:defRPr>
            </a:lvl9pPr>
          </a:lstStyle>
          <a:p>
            <a:pPr algn="r" eaLnBrk="1" fontAlgn="base" hangingPunct="1">
              <a:spcBef>
                <a:spcPct val="20000"/>
              </a:spcBef>
            </a:pPr>
            <a:fld id="{4CF1126A-91D6-473F-99D7-7BD0E87BC8BE}" type="slidenum">
              <a:rPr lang="en-US" altLang="en-US" sz="1200" b="0"/>
              <a:pPr algn="r" eaLnBrk="1" fontAlgn="base" hangingPunct="1">
                <a:spcBef>
                  <a:spcPct val="20000"/>
                </a:spcBef>
              </a:pPr>
              <a:t>31</a:t>
            </a:fld>
            <a:endParaRPr lang="en-US" altLang="en-US" sz="1200" b="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lIns="92890" tIns="46445" rIns="92890" bIns="46445"/>
          <a:lstStyle/>
          <a:p>
            <a:pPr eaLnBrk="1" hangingPunct="1"/>
            <a:endParaRPr lang="en-US" altLang="en-US"/>
          </a:p>
        </p:txBody>
      </p:sp>
    </p:spTree>
    <p:extLst>
      <p:ext uri="{BB962C8B-B14F-4D97-AF65-F5344CB8AC3E}">
        <p14:creationId xmlns:p14="http://schemas.microsoft.com/office/powerpoint/2010/main" val="1537834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660094CD-448B-435C-AFCB-943B1B66C88A}" type="slidenum">
              <a:rPr lang="en-US" altLang="en-US" smtClean="0"/>
              <a:pPr algn="r" eaLnBrk="1" hangingPunct="1">
                <a:spcBef>
                  <a:spcPct val="20000"/>
                </a:spcBef>
              </a:pPr>
              <a:t>32</a:t>
            </a:fld>
            <a:endParaRPr lang="en-US" altLang="en-US"/>
          </a:p>
        </p:txBody>
      </p:sp>
      <p:sp>
        <p:nvSpPr>
          <p:cNvPr id="33795" name="Rectangle 2"/>
          <p:cNvSpPr>
            <a:spLocks noGrp="1" noRot="1" noChangeAspect="1" noChangeArrowheads="1" noTextEdit="1"/>
          </p:cNvSpPr>
          <p:nvPr>
            <p:ph type="sldImg"/>
          </p:nvPr>
        </p:nvSpPr>
        <p:spPr>
          <a:xfrm>
            <a:off x="1266825" y="727075"/>
            <a:ext cx="4781550" cy="35861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D4C384F3-EFBC-436E-B6D9-5CBF5BFF265F}" type="slidenum">
              <a:rPr lang="en-US" altLang="en-US" smtClean="0"/>
              <a:pPr algn="r" eaLnBrk="1" hangingPunct="1">
                <a:spcBef>
                  <a:spcPct val="20000"/>
                </a:spcBef>
              </a:pPr>
              <a:t>33</a:t>
            </a:fld>
            <a:endParaRPr lang="en-US" altLang="en-US"/>
          </a:p>
        </p:txBody>
      </p:sp>
      <p:sp>
        <p:nvSpPr>
          <p:cNvPr id="36867" name="Rectangle 2"/>
          <p:cNvSpPr>
            <a:spLocks noGrp="1" noRot="1" noChangeAspect="1" noChangeArrowheads="1" noTextEdit="1"/>
          </p:cNvSpPr>
          <p:nvPr>
            <p:ph type="sldImg"/>
          </p:nvPr>
        </p:nvSpPr>
        <p:spPr>
          <a:xfrm>
            <a:off x="1266825" y="727075"/>
            <a:ext cx="4781550" cy="3586163"/>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5226"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505516B4-BECB-46B5-8AFD-1A47D4369087}" type="slidenum">
              <a:rPr lang="en-US" altLang="en-US" b="0"/>
              <a:pPr algn="r" eaLnBrk="1" hangingPunct="1">
                <a:spcBef>
                  <a:spcPct val="20000"/>
                </a:spcBef>
              </a:pPr>
              <a:t>34</a:t>
            </a:fld>
            <a:endParaRPr lang="en-US" altLang="en-US"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85372" indent="-302066" algn="l" eaLnBrk="0" hangingPunct="0">
              <a:spcBef>
                <a:spcPct val="30000"/>
              </a:spcBef>
              <a:defRPr sz="1300">
                <a:solidFill>
                  <a:schemeClr val="tx1"/>
                </a:solidFill>
                <a:latin typeface="Times New Roman" pitchFamily="18" charset="0"/>
              </a:defRPr>
            </a:lvl2pPr>
            <a:lvl3pPr marL="1208265" indent="-241653" algn="l" eaLnBrk="0" hangingPunct="0">
              <a:spcBef>
                <a:spcPct val="30000"/>
              </a:spcBef>
              <a:defRPr sz="1300">
                <a:solidFill>
                  <a:schemeClr val="tx1"/>
                </a:solidFill>
                <a:latin typeface="Times New Roman" pitchFamily="18" charset="0"/>
              </a:defRPr>
            </a:lvl3pPr>
            <a:lvl4pPr marL="1691571" indent="-241653" algn="l" eaLnBrk="0" hangingPunct="0">
              <a:spcBef>
                <a:spcPct val="30000"/>
              </a:spcBef>
              <a:defRPr sz="1300">
                <a:solidFill>
                  <a:schemeClr val="tx1"/>
                </a:solidFill>
                <a:latin typeface="Times New Roman" pitchFamily="18" charset="0"/>
              </a:defRPr>
            </a:lvl4pPr>
            <a:lvl5pPr marL="2174878" indent="-241653" algn="l" eaLnBrk="0" hangingPunct="0">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6FDEDC37-C881-4B6D-A7E2-1D038B69E8BB}" type="slidenum">
              <a:rPr lang="en-US" altLang="en-US" smtClean="0"/>
              <a:pPr algn="r" eaLnBrk="1" hangingPunct="1">
                <a:spcBef>
                  <a:spcPct val="20000"/>
                </a:spcBef>
              </a:pPr>
              <a:t>35</a:t>
            </a:fld>
            <a:endParaRPr lang="en-US" altLang="en-US"/>
          </a:p>
        </p:txBody>
      </p:sp>
      <p:sp>
        <p:nvSpPr>
          <p:cNvPr id="34819" name="Rectangle 2"/>
          <p:cNvSpPr>
            <a:spLocks noGrp="1" noRot="1" noChangeAspect="1" noChangeArrowheads="1" noTextEdit="1"/>
          </p:cNvSpPr>
          <p:nvPr>
            <p:ph type="sldImg"/>
          </p:nvPr>
        </p:nvSpPr>
        <p:spPr>
          <a:xfrm>
            <a:off x="1266825" y="727075"/>
            <a:ext cx="4781550" cy="35861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5227"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20" rIns="96637" bIns="48320"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A5231B81-275B-4D39-A069-A91564A7B512}" type="slidenum">
              <a:rPr lang="en-US" altLang="en-US" b="0"/>
              <a:pPr algn="r" eaLnBrk="1" hangingPunct="1">
                <a:spcBef>
                  <a:spcPct val="20000"/>
                </a:spcBef>
              </a:pPr>
              <a:t>36</a:t>
            </a:fld>
            <a:endParaRPr lang="en-US" altLang="en-US" b="0"/>
          </a:p>
        </p:txBody>
      </p:sp>
      <p:sp>
        <p:nvSpPr>
          <p:cNvPr id="71683" name="Rectangle 2"/>
          <p:cNvSpPr>
            <a:spLocks noGrp="1" noRot="1" noChangeAspect="1" noChangeArrowheads="1" noTextEdit="1"/>
          </p:cNvSpPr>
          <p:nvPr>
            <p:ph type="sldImg"/>
          </p:nvPr>
        </p:nvSpPr>
        <p:spPr>
          <a:xfrm>
            <a:off x="1266825" y="727075"/>
            <a:ext cx="4781550" cy="3586163"/>
          </a:xfrm>
          <a:ln/>
        </p:spPr>
      </p:sp>
      <p:sp>
        <p:nvSpPr>
          <p:cNvPr id="716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266825" y="727075"/>
            <a:ext cx="4781550" cy="3586163"/>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xfrm>
            <a:off x="4143587" y="9119474"/>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lgn="l" eaLnBrk="0" hangingPunct="0">
              <a:spcBef>
                <a:spcPct val="30000"/>
              </a:spcBef>
              <a:defRPr sz="1300">
                <a:solidFill>
                  <a:schemeClr val="tx1"/>
                </a:solidFill>
                <a:latin typeface="Times New Roman" pitchFamily="18" charset="0"/>
              </a:defRPr>
            </a:lvl1pPr>
            <a:lvl2pPr marL="758522" indent="-291997" algn="l" eaLnBrk="0" hangingPunct="0">
              <a:spcBef>
                <a:spcPct val="30000"/>
              </a:spcBef>
              <a:defRPr sz="1300">
                <a:solidFill>
                  <a:schemeClr val="tx1"/>
                </a:solidFill>
                <a:latin typeface="Times New Roman" pitchFamily="18" charset="0"/>
              </a:defRPr>
            </a:lvl2pPr>
            <a:lvl3pPr marL="1167990" indent="-233263" algn="l" eaLnBrk="0" hangingPunct="0">
              <a:spcBef>
                <a:spcPct val="30000"/>
              </a:spcBef>
              <a:defRPr sz="1300">
                <a:solidFill>
                  <a:schemeClr val="tx1"/>
                </a:solidFill>
                <a:latin typeface="Times New Roman" pitchFamily="18" charset="0"/>
              </a:defRPr>
            </a:lvl3pPr>
            <a:lvl4pPr marL="1634514" indent="-233263" algn="l" eaLnBrk="0" hangingPunct="0">
              <a:spcBef>
                <a:spcPct val="30000"/>
              </a:spcBef>
              <a:defRPr sz="1300">
                <a:solidFill>
                  <a:schemeClr val="tx1"/>
                </a:solidFill>
                <a:latin typeface="Times New Roman" pitchFamily="18" charset="0"/>
              </a:defRPr>
            </a:lvl4pPr>
            <a:lvl5pPr marL="2101039" indent="-233263" algn="l" eaLnBrk="0" hangingPunct="0">
              <a:spcBef>
                <a:spcPct val="30000"/>
              </a:spcBef>
              <a:defRPr sz="1300">
                <a:solidFill>
                  <a:schemeClr val="tx1"/>
                </a:solidFill>
                <a:latin typeface="Times New Roman" pitchFamily="18" charset="0"/>
              </a:defRPr>
            </a:lvl5pPr>
            <a:lvl6pPr marL="2584345" indent="-233263" eaLnBrk="0" fontAlgn="base" hangingPunct="0">
              <a:spcBef>
                <a:spcPct val="30000"/>
              </a:spcBef>
              <a:spcAft>
                <a:spcPct val="0"/>
              </a:spcAft>
              <a:defRPr sz="1300">
                <a:solidFill>
                  <a:schemeClr val="tx1"/>
                </a:solidFill>
                <a:latin typeface="Times New Roman" pitchFamily="18" charset="0"/>
              </a:defRPr>
            </a:lvl6pPr>
            <a:lvl7pPr marL="3067651" indent="-233263" eaLnBrk="0" fontAlgn="base" hangingPunct="0">
              <a:spcBef>
                <a:spcPct val="30000"/>
              </a:spcBef>
              <a:spcAft>
                <a:spcPct val="0"/>
              </a:spcAft>
              <a:defRPr sz="1300">
                <a:solidFill>
                  <a:schemeClr val="tx1"/>
                </a:solidFill>
                <a:latin typeface="Times New Roman" pitchFamily="18" charset="0"/>
              </a:defRPr>
            </a:lvl7pPr>
            <a:lvl8pPr marL="3550957" indent="-233263" eaLnBrk="0" fontAlgn="base" hangingPunct="0">
              <a:spcBef>
                <a:spcPct val="30000"/>
              </a:spcBef>
              <a:spcAft>
                <a:spcPct val="0"/>
              </a:spcAft>
              <a:defRPr sz="1300">
                <a:solidFill>
                  <a:schemeClr val="tx1"/>
                </a:solidFill>
                <a:latin typeface="Times New Roman" pitchFamily="18" charset="0"/>
              </a:defRPr>
            </a:lvl8pPr>
            <a:lvl9pPr marL="4034264" indent="-233263" eaLnBrk="0" fontAlgn="base" hangingPunct="0">
              <a:spcBef>
                <a:spcPct val="30000"/>
              </a:spcBef>
              <a:spcAft>
                <a:spcPct val="0"/>
              </a:spcAft>
              <a:defRPr sz="1300">
                <a:solidFill>
                  <a:schemeClr val="tx1"/>
                </a:solidFill>
                <a:latin typeface="Times New Roman" pitchFamily="18" charset="0"/>
              </a:defRPr>
            </a:lvl9pPr>
          </a:lstStyle>
          <a:p>
            <a:pPr algn="r" eaLnBrk="1" hangingPunct="1">
              <a:spcBef>
                <a:spcPct val="20000"/>
              </a:spcBef>
            </a:pPr>
            <a:fld id="{32D8E6DF-3DF2-4D7C-9914-1464F70B2B23}" type="slidenum">
              <a:rPr lang="en-US" altLang="en-US" sz="1200"/>
              <a:pPr algn="r" eaLnBrk="1" hangingPunct="1">
                <a:spcBef>
                  <a:spcPct val="20000"/>
                </a:spcBef>
              </a:pPr>
              <a:t>37</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421575" y="9578302"/>
            <a:ext cx="3381307"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64" tIns="51083" rIns="102164" bIns="51083"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505516B4-BECB-46B5-8AFD-1A47D4369087}" type="slidenum">
              <a:rPr lang="en-US" altLang="en-US" b="0"/>
              <a:pPr algn="r" eaLnBrk="1" hangingPunct="1">
                <a:spcBef>
                  <a:spcPct val="20000"/>
                </a:spcBef>
              </a:pPr>
              <a:t>38</a:t>
            </a:fld>
            <a:endParaRPr lang="en-US" altLang="en-US"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49237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145226"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6" tIns="48324" rIns="96646" bIns="48324"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DEE9D4FC-DCCB-4556-BAD3-B877E7A84193}" type="slidenum">
              <a:rPr lang="en-US" altLang="en-US" b="0"/>
              <a:pPr algn="r" eaLnBrk="1" hangingPunct="1">
                <a:spcBef>
                  <a:spcPct val="20000"/>
                </a:spcBef>
              </a:pPr>
              <a:t>39</a:t>
            </a:fld>
            <a:endParaRPr lang="en-US" altLang="en-US"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l" defTabSz="966965" eaLnBrk="0" fontAlgn="base" hangingPunct="0">
              <a:spcBef>
                <a:spcPct val="30000"/>
              </a:spcBef>
              <a:defRPr sz="1200">
                <a:solidFill>
                  <a:schemeClr val="tx1"/>
                </a:solidFill>
                <a:latin typeface="Times New Roman" pitchFamily="18" charset="0"/>
              </a:defRPr>
            </a:lvl1pPr>
            <a:lvl2pPr marL="759295" indent="-292037" algn="l" defTabSz="966965" eaLnBrk="0" fontAlgn="base" hangingPunct="0">
              <a:spcBef>
                <a:spcPct val="30000"/>
              </a:spcBef>
              <a:defRPr sz="1200">
                <a:solidFill>
                  <a:schemeClr val="tx1"/>
                </a:solidFill>
                <a:latin typeface="Times New Roman" pitchFamily="18" charset="0"/>
              </a:defRPr>
            </a:lvl2pPr>
            <a:lvl3pPr marL="1168146" indent="-233629" algn="l" defTabSz="966965" eaLnBrk="0" fontAlgn="base" hangingPunct="0">
              <a:spcBef>
                <a:spcPct val="30000"/>
              </a:spcBef>
              <a:defRPr sz="1200">
                <a:solidFill>
                  <a:schemeClr val="tx1"/>
                </a:solidFill>
                <a:latin typeface="Times New Roman" pitchFamily="18" charset="0"/>
              </a:defRPr>
            </a:lvl3pPr>
            <a:lvl4pPr marL="1635404" indent="-233629" algn="l" defTabSz="966965" eaLnBrk="0" fontAlgn="base" hangingPunct="0">
              <a:spcBef>
                <a:spcPct val="30000"/>
              </a:spcBef>
              <a:defRPr sz="1200">
                <a:solidFill>
                  <a:schemeClr val="tx1"/>
                </a:solidFill>
                <a:latin typeface="Times New Roman" pitchFamily="18" charset="0"/>
              </a:defRPr>
            </a:lvl4pPr>
            <a:lvl5pPr marL="2102663" indent="-233629" algn="l" defTabSz="966965" eaLnBrk="0" fontAlgn="base" hangingPunct="0">
              <a:spcBef>
                <a:spcPct val="30000"/>
              </a:spcBef>
              <a:defRPr sz="1200">
                <a:solidFill>
                  <a:schemeClr val="tx1"/>
                </a:solidFill>
                <a:latin typeface="Times New Roman" pitchFamily="18" charset="0"/>
              </a:defRPr>
            </a:lvl5pPr>
            <a:lvl6pPr marL="2569921" indent="-233629" defTabSz="966965" eaLnBrk="0" fontAlgn="base" hangingPunct="0">
              <a:spcBef>
                <a:spcPct val="30000"/>
              </a:spcBef>
              <a:spcAft>
                <a:spcPct val="0"/>
              </a:spcAft>
              <a:defRPr sz="1200">
                <a:solidFill>
                  <a:schemeClr val="tx1"/>
                </a:solidFill>
                <a:latin typeface="Times New Roman" pitchFamily="18" charset="0"/>
              </a:defRPr>
            </a:lvl6pPr>
            <a:lvl7pPr marL="3037180" indent="-233629" defTabSz="966965" eaLnBrk="0" fontAlgn="base" hangingPunct="0">
              <a:spcBef>
                <a:spcPct val="30000"/>
              </a:spcBef>
              <a:spcAft>
                <a:spcPct val="0"/>
              </a:spcAft>
              <a:defRPr sz="1200">
                <a:solidFill>
                  <a:schemeClr val="tx1"/>
                </a:solidFill>
                <a:latin typeface="Times New Roman" pitchFamily="18" charset="0"/>
              </a:defRPr>
            </a:lvl7pPr>
            <a:lvl8pPr marL="3504438" indent="-233629" defTabSz="966965" eaLnBrk="0" fontAlgn="base" hangingPunct="0">
              <a:spcBef>
                <a:spcPct val="30000"/>
              </a:spcBef>
              <a:spcAft>
                <a:spcPct val="0"/>
              </a:spcAft>
              <a:defRPr sz="1200">
                <a:solidFill>
                  <a:schemeClr val="tx1"/>
                </a:solidFill>
                <a:latin typeface="Times New Roman" pitchFamily="18" charset="0"/>
              </a:defRPr>
            </a:lvl8pPr>
            <a:lvl9pPr marL="3971696" indent="-233629" defTabSz="96696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863461FE-55BC-405E-BEE7-A06C1FC313E4}" type="slidenum">
              <a:rPr lang="en-US" altLang="en-US" smtClean="0"/>
              <a:pPr algn="r" eaLnBrk="1" hangingPunct="1">
                <a:spcBef>
                  <a:spcPct val="20000"/>
                </a:spcBef>
              </a:pPr>
              <a:t>41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5850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66825" y="727075"/>
            <a:ext cx="4781550" cy="3586163"/>
          </a:xfrm>
          <a:ln/>
        </p:spPr>
      </p:sp>
      <p:sp>
        <p:nvSpPr>
          <p:cNvPr id="3" name="Notes Placeholder 2"/>
          <p:cNvSpPr>
            <a:spLocks noGrp="1"/>
          </p:cNvSpPr>
          <p:nvPr>
            <p:ph type="body" idx="1"/>
          </p:nvPr>
        </p:nvSpPr>
        <p:spPr/>
        <p:txBody>
          <a:bodyPr/>
          <a:lstStyle/>
          <a:p>
            <a:pPr>
              <a:defRPr/>
            </a:pPr>
            <a:r>
              <a:rPr lang="en-US" dirty="0"/>
              <a:t>ASQ is a very different organization than we were even 5 years ago.</a:t>
            </a:r>
          </a:p>
          <a:p>
            <a:pPr>
              <a:defRPr/>
            </a:pPr>
            <a:endParaRPr lang="en-US" dirty="0"/>
          </a:p>
          <a:p>
            <a:pPr marL="181227" indent="-181227">
              <a:buFont typeface="Arial" panose="020B0604020202020204" pitchFamily="34" charset="0"/>
              <a:buChar char="•"/>
              <a:defRPr/>
            </a:pPr>
            <a:r>
              <a:rPr lang="en-US" dirty="0"/>
              <a:t>We now represent 75,000 individual members spanning 140 countries</a:t>
            </a:r>
          </a:p>
          <a:p>
            <a:pPr marL="181227" indent="-181227">
              <a:buFont typeface="Arial" panose="020B0604020202020204" pitchFamily="34" charset="0"/>
              <a:buChar char="•"/>
              <a:defRPr/>
            </a:pPr>
            <a:r>
              <a:rPr lang="en-US" dirty="0"/>
              <a:t>With nearly 1,000 organization members we have been expanding our strategy to include serving the needs of organizations.</a:t>
            </a:r>
          </a:p>
          <a:p>
            <a:pPr marL="181227" indent="-181227">
              <a:buFont typeface="Arial" panose="020B0604020202020204" pitchFamily="34" charset="0"/>
              <a:buChar char="•"/>
              <a:defRPr/>
            </a:pPr>
            <a:r>
              <a:rPr lang="en-US" dirty="0"/>
              <a:t>With offices in five countries, including the U.S., and 24 partnerships with quality organizations around the world we have significantly expanded our global footprint.</a:t>
            </a:r>
          </a:p>
          <a:p>
            <a:pPr>
              <a:defRPr/>
            </a:pPr>
            <a:endParaRPr lang="en-US" dirty="0"/>
          </a:p>
        </p:txBody>
      </p:sp>
      <p:sp>
        <p:nvSpPr>
          <p:cNvPr id="22532" name="Slide Number Placeholder 3"/>
          <p:cNvSpPr>
            <a:spLocks noGrp="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4" tIns="47427" rIns="94854" bIns="47427"/>
          <a:lstStyle>
            <a:lvl1pPr>
              <a:spcBef>
                <a:spcPct val="30000"/>
              </a:spcBef>
              <a:defRPr sz="17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FD94C492-DCCC-4453-917A-0AAD78C2CC62}" type="slidenum">
              <a:rPr lang="en-US" altLang="en-US" sz="2500">
                <a:latin typeface="Times"/>
              </a:rPr>
              <a:pPr>
                <a:spcBef>
                  <a:spcPct val="0"/>
                </a:spcBef>
              </a:pPr>
              <a:t>4</a:t>
            </a:fld>
            <a:endParaRPr lang="en-US" altLang="en-US" sz="2500">
              <a:latin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41024" y="8844665"/>
            <a:ext cx="3013815" cy="4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0" tIns="46445" rIns="92890" bIns="46445"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B053AFDD-021E-42EB-9541-5E3F12760AD4}" type="slidenum">
              <a:rPr lang="en-US" altLang="en-US" b="0"/>
              <a:pPr algn="r" eaLnBrk="1" hangingPunct="1">
                <a:spcBef>
                  <a:spcPct val="20000"/>
                </a:spcBef>
              </a:pPr>
              <a:t>42</a:t>
            </a:fld>
            <a:endParaRPr lang="en-US" altLang="en-US"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lIns="92890" tIns="46445" rIns="92890" bIns="46445"/>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421575" y="9578302"/>
            <a:ext cx="3381307"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64" tIns="51083" rIns="102164" bIns="51083"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505516B4-BECB-46B5-8AFD-1A47D4369087}" type="slidenum">
              <a:rPr lang="en-US" altLang="en-US" b="0"/>
              <a:pPr algn="r" eaLnBrk="1" hangingPunct="1">
                <a:spcBef>
                  <a:spcPct val="20000"/>
                </a:spcBef>
              </a:pPr>
              <a:t>43</a:t>
            </a:fld>
            <a:endParaRPr lang="en-US" altLang="en-US"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49237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421575" y="9578302"/>
            <a:ext cx="3381307"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64" tIns="51083" rIns="102164" bIns="51083"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505516B4-BECB-46B5-8AFD-1A47D4369087}" type="slidenum">
              <a:rPr lang="en-US" altLang="en-US" b="0"/>
              <a:pPr algn="r" eaLnBrk="1" hangingPunct="1">
                <a:spcBef>
                  <a:spcPct val="20000"/>
                </a:spcBef>
              </a:pPr>
              <a:t>44</a:t>
            </a:fld>
            <a:endParaRPr lang="en-US" altLang="en-US"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56904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41024" y="8844665"/>
            <a:ext cx="3013815" cy="4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59" rIns="92915" bIns="46459" anchor="b"/>
          <a:lstStyle>
            <a:lvl1pPr algn="l" defTabSz="946150" eaLnBrk="0" fontAlgn="base" hangingPunct="0">
              <a:spcBef>
                <a:spcPct val="30000"/>
              </a:spcBef>
              <a:defRPr sz="1200">
                <a:solidFill>
                  <a:schemeClr val="tx1"/>
                </a:solidFill>
                <a:latin typeface="Times New Roman" pitchFamily="18" charset="0"/>
              </a:defRPr>
            </a:lvl1pPr>
            <a:lvl2pPr marL="742950" indent="-285750" algn="l" defTabSz="946150" eaLnBrk="0" fontAlgn="base" hangingPunct="0">
              <a:spcBef>
                <a:spcPct val="30000"/>
              </a:spcBef>
              <a:defRPr sz="1200">
                <a:solidFill>
                  <a:schemeClr val="tx1"/>
                </a:solidFill>
                <a:latin typeface="Times New Roman" pitchFamily="18" charset="0"/>
              </a:defRPr>
            </a:lvl2pPr>
            <a:lvl3pPr marL="1143000" indent="-228600" algn="l" defTabSz="946150" eaLnBrk="0" fontAlgn="base" hangingPunct="0">
              <a:spcBef>
                <a:spcPct val="30000"/>
              </a:spcBef>
              <a:defRPr sz="1200">
                <a:solidFill>
                  <a:schemeClr val="tx1"/>
                </a:solidFill>
                <a:latin typeface="Times New Roman" pitchFamily="18" charset="0"/>
              </a:defRPr>
            </a:lvl3pPr>
            <a:lvl4pPr marL="1600200" indent="-228600" algn="l" defTabSz="946150" eaLnBrk="0" fontAlgn="base" hangingPunct="0">
              <a:spcBef>
                <a:spcPct val="30000"/>
              </a:spcBef>
              <a:defRPr sz="1200">
                <a:solidFill>
                  <a:schemeClr val="tx1"/>
                </a:solidFill>
                <a:latin typeface="Times New Roman" pitchFamily="18" charset="0"/>
              </a:defRPr>
            </a:lvl4pPr>
            <a:lvl5pPr marL="2057400" indent="-228600" algn="l" defTabSz="946150" eaLnBrk="0" fontAlgn="base"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20000"/>
              </a:spcBef>
            </a:pPr>
            <a:fld id="{09A17C87-94C6-4B84-BF5C-3A9F4FB3C856}" type="slidenum">
              <a:rPr lang="en-US" altLang="en-US" b="0"/>
              <a:pPr algn="r" eaLnBrk="1" hangingPunct="1">
                <a:spcBef>
                  <a:spcPct val="20000"/>
                </a:spcBef>
              </a:pPr>
              <a:t>45</a:t>
            </a:fld>
            <a:endParaRPr lang="en-US" altLang="en-US"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03531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5226"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nchor="b"/>
          <a:lstStyle>
            <a:lvl1pPr defTabSz="946150" eaLnBrk="0" hangingPunct="0">
              <a:defRPr sz="2400" b="1">
                <a:solidFill>
                  <a:schemeClr val="tx1"/>
                </a:solidFill>
                <a:latin typeface="Times New Roman" pitchFamily="18" charset="0"/>
              </a:defRPr>
            </a:lvl1pPr>
            <a:lvl2pPr marL="742950" indent="-285750" defTabSz="946150" eaLnBrk="0" hangingPunct="0">
              <a:defRPr sz="2400" b="1">
                <a:solidFill>
                  <a:schemeClr val="tx1"/>
                </a:solidFill>
                <a:latin typeface="Times New Roman" pitchFamily="18" charset="0"/>
              </a:defRPr>
            </a:lvl2pPr>
            <a:lvl3pPr marL="1143000" indent="-228600" defTabSz="946150" eaLnBrk="0" hangingPunct="0">
              <a:defRPr sz="2400" b="1">
                <a:solidFill>
                  <a:schemeClr val="tx1"/>
                </a:solidFill>
                <a:latin typeface="Times New Roman" pitchFamily="18" charset="0"/>
              </a:defRPr>
            </a:lvl3pPr>
            <a:lvl4pPr marL="1600200" indent="-228600" defTabSz="946150" eaLnBrk="0" hangingPunct="0">
              <a:defRPr sz="2400" b="1">
                <a:solidFill>
                  <a:schemeClr val="tx1"/>
                </a:solidFill>
                <a:latin typeface="Times New Roman" pitchFamily="18" charset="0"/>
              </a:defRPr>
            </a:lvl4pPr>
            <a:lvl5pPr marL="2057400" indent="-228600" defTabSz="946150" eaLnBrk="0" hangingPunct="0">
              <a:defRPr sz="2400" b="1">
                <a:solidFill>
                  <a:schemeClr val="tx1"/>
                </a:solidFill>
                <a:latin typeface="Times New Roman" pitchFamily="18" charset="0"/>
              </a:defRPr>
            </a:lvl5pPr>
            <a:lvl6pPr marL="2514600" indent="-228600" algn="ctr" defTabSz="946150" eaLnBrk="0" fontAlgn="ctr" hangingPunct="0">
              <a:spcBef>
                <a:spcPct val="0"/>
              </a:spcBef>
              <a:spcAft>
                <a:spcPct val="0"/>
              </a:spcAft>
              <a:defRPr sz="2400" b="1">
                <a:solidFill>
                  <a:schemeClr val="tx1"/>
                </a:solidFill>
                <a:latin typeface="Times New Roman" pitchFamily="18" charset="0"/>
              </a:defRPr>
            </a:lvl6pPr>
            <a:lvl7pPr marL="2971800" indent="-228600" algn="ctr" defTabSz="946150" eaLnBrk="0" fontAlgn="ctr" hangingPunct="0">
              <a:spcBef>
                <a:spcPct val="0"/>
              </a:spcBef>
              <a:spcAft>
                <a:spcPct val="0"/>
              </a:spcAft>
              <a:defRPr sz="2400" b="1">
                <a:solidFill>
                  <a:schemeClr val="tx1"/>
                </a:solidFill>
                <a:latin typeface="Times New Roman" pitchFamily="18" charset="0"/>
              </a:defRPr>
            </a:lvl7pPr>
            <a:lvl8pPr marL="3429000" indent="-228600" algn="ctr" defTabSz="946150" eaLnBrk="0" fontAlgn="ctr" hangingPunct="0">
              <a:spcBef>
                <a:spcPct val="0"/>
              </a:spcBef>
              <a:spcAft>
                <a:spcPct val="0"/>
              </a:spcAft>
              <a:defRPr sz="2400" b="1">
                <a:solidFill>
                  <a:schemeClr val="tx1"/>
                </a:solidFill>
                <a:latin typeface="Times New Roman" pitchFamily="18" charset="0"/>
              </a:defRPr>
            </a:lvl8pPr>
            <a:lvl9pPr marL="3886200" indent="-228600" algn="ctr" defTabSz="946150" eaLnBrk="0" fontAlgn="ctr" hangingPunct="0">
              <a:spcBef>
                <a:spcPct val="0"/>
              </a:spcBef>
              <a:spcAft>
                <a:spcPct val="0"/>
              </a:spcAft>
              <a:defRPr sz="2400" b="1">
                <a:solidFill>
                  <a:schemeClr val="tx1"/>
                </a:solidFill>
                <a:latin typeface="Times New Roman" pitchFamily="18" charset="0"/>
              </a:defRPr>
            </a:lvl9pPr>
          </a:lstStyle>
          <a:p>
            <a:pPr algn="r" eaLnBrk="1" fontAlgn="base" hangingPunct="1">
              <a:spcBef>
                <a:spcPct val="20000"/>
              </a:spcBef>
            </a:pPr>
            <a:fld id="{4CF1126A-91D6-473F-99D7-7BD0E87BC8BE}" type="slidenum">
              <a:rPr lang="en-US" altLang="en-US" sz="1200" b="0"/>
              <a:pPr algn="r" eaLnBrk="1" fontAlgn="base" hangingPunct="1">
                <a:spcBef>
                  <a:spcPct val="20000"/>
                </a:spcBef>
              </a:pPr>
              <a:t>46</a:t>
            </a:fld>
            <a:endParaRPr lang="en-US" altLang="en-US" sz="1200" b="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lIns="96619" tIns="48310" rIns="96619" bIns="48310"/>
          <a:lstStyle/>
          <a:p>
            <a:pPr eaLnBrk="1" hangingPunct="1"/>
            <a:endParaRPr lang="en-US" altLang="en-US"/>
          </a:p>
        </p:txBody>
      </p:sp>
    </p:spTree>
    <p:extLst>
      <p:ext uri="{BB962C8B-B14F-4D97-AF65-F5344CB8AC3E}">
        <p14:creationId xmlns:p14="http://schemas.microsoft.com/office/powerpoint/2010/main" val="4037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266825" y="727075"/>
            <a:ext cx="4781550" cy="3586163"/>
          </a:xfrm>
          <a:ln/>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79562" indent="-179562">
              <a:buFontTx/>
              <a:buChar char="•"/>
            </a:pPr>
            <a:r>
              <a:rPr lang="en-US" altLang="en-US"/>
              <a:t>ASQ offers 18 certifications and has issued over 180,000 certifications worldwide.</a:t>
            </a:r>
          </a:p>
          <a:p>
            <a:pPr marL="179562" indent="-179562">
              <a:buFontTx/>
              <a:buChar char="•"/>
            </a:pPr>
            <a:r>
              <a:rPr lang="en-US" altLang="en-US"/>
              <a:t>On average we train 25,000 professionals each year.</a:t>
            </a:r>
          </a:p>
          <a:p>
            <a:pPr marL="179562" indent="-179562">
              <a:buFontTx/>
              <a:buChar char="•"/>
            </a:pPr>
            <a:endParaRPr lang="en-US" altLang="en-US"/>
          </a:p>
          <a:p>
            <a:pPr marL="179562" indent="-179562">
              <a:buFontTx/>
              <a:buChar char="•"/>
            </a:pPr>
            <a:r>
              <a:rPr lang="en-US" altLang="en-US"/>
              <a:t>From ASQ’s Quality Body of Knowledge to conferences to training and certification ASQ is helping our members and customers succeed in an ever-increasingly competitive environment.</a:t>
            </a:r>
          </a:p>
        </p:txBody>
      </p:sp>
      <p:sp>
        <p:nvSpPr>
          <p:cNvPr id="23556" name="Slide Number Placeholder 3"/>
          <p:cNvSpPr>
            <a:spLocks noGrp="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4" tIns="47427" rIns="94854" bIns="47427"/>
          <a:lstStyle>
            <a:lvl1pPr>
              <a:spcBef>
                <a:spcPct val="30000"/>
              </a:spcBef>
              <a:defRPr sz="17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DF437BB8-9D91-4FFB-8903-9E936D0F0875}" type="slidenum">
              <a:rPr lang="en-US" altLang="en-US" sz="2500">
                <a:latin typeface="Times"/>
              </a:rPr>
              <a:pPr>
                <a:spcBef>
                  <a:spcPct val="0"/>
                </a:spcBef>
              </a:pPr>
              <a:t>5</a:t>
            </a:fld>
            <a:endParaRPr lang="en-US" altLang="en-US" sz="250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66825" y="727075"/>
            <a:ext cx="4781550" cy="3586163"/>
          </a:xfrm>
          <a:ln/>
        </p:spPr>
      </p:sp>
      <p:sp>
        <p:nvSpPr>
          <p:cNvPr id="3" name="Notes Placeholder 2"/>
          <p:cNvSpPr>
            <a:spLocks noGrp="1"/>
          </p:cNvSpPr>
          <p:nvPr>
            <p:ph type="body" idx="1"/>
          </p:nvPr>
        </p:nvSpPr>
        <p:spPr/>
        <p:txBody>
          <a:bodyPr>
            <a:normAutofit fontScale="55000" lnSpcReduction="20000"/>
          </a:bodyPr>
          <a:lstStyle/>
          <a:p>
            <a:pPr>
              <a:defRPr/>
            </a:pPr>
            <a:r>
              <a:rPr lang="en-US" dirty="0">
                <a:latin typeface="+mn-lt"/>
              </a:rPr>
              <a:t>ASQ offers off-the-shelf and customized training, anywhere in the world, with expert quality practitioners from across a range of industries and experiences and courses designed with every learning style in mind. From courses focused on compliance to best practices, ASQ offers the training experiences that let organizations and individuals gain and apply the knowledge to do more and get a competitive advantage.</a:t>
            </a:r>
          </a:p>
          <a:p>
            <a:pPr>
              <a:defRPr/>
            </a:pPr>
            <a:endParaRPr lang="en-US" dirty="0">
              <a:latin typeface="+mn-lt"/>
            </a:endParaRPr>
          </a:p>
          <a:p>
            <a:pPr>
              <a:defRPr/>
            </a:pPr>
            <a:r>
              <a:rPr lang="en-US" dirty="0">
                <a:latin typeface="+mn-lt"/>
              </a:rPr>
              <a:t>ASQ’s Learning Institute equips corporations and organizations with a trusted, comprehensive resource to plan, assess, and execute the quality learning they need to realize their full potential as quality practitioners.</a:t>
            </a:r>
          </a:p>
          <a:p>
            <a:pPr>
              <a:defRPr/>
            </a:pPr>
            <a:endParaRPr lang="en-US" dirty="0">
              <a:latin typeface="+mn-lt"/>
            </a:endParaRPr>
          </a:p>
          <a:p>
            <a:pPr>
              <a:defRPr/>
            </a:pPr>
            <a:r>
              <a:rPr lang="en-US" dirty="0">
                <a:latin typeface="+mn-lt"/>
              </a:rPr>
              <a:t>What makes ASQ training different?</a:t>
            </a:r>
          </a:p>
          <a:p>
            <a:pPr>
              <a:defRPr/>
            </a:pPr>
            <a:endParaRPr lang="en-US" dirty="0">
              <a:latin typeface="+mn-lt"/>
            </a:endParaRPr>
          </a:p>
          <a:p>
            <a:pPr>
              <a:defRPr/>
            </a:pPr>
            <a:r>
              <a:rPr lang="en-US" dirty="0">
                <a:latin typeface="+mn-lt"/>
              </a:rPr>
              <a:t>ASQ’s training is created by instructional designers/developers and industry experts; then it’s peer-reviewed to achieve the highest level of</a:t>
            </a:r>
          </a:p>
          <a:p>
            <a:pPr>
              <a:defRPr/>
            </a:pPr>
            <a:r>
              <a:rPr lang="en-US" dirty="0">
                <a:latin typeface="+mn-lt"/>
              </a:rPr>
              <a:t>accuracy and relevance. Courses are taught by industry experts with an average of 25 years of on-the-job and teaching experience.</a:t>
            </a:r>
          </a:p>
          <a:p>
            <a:pPr>
              <a:defRPr/>
            </a:pPr>
            <a:endParaRPr lang="en-US" dirty="0">
              <a:latin typeface="+mn-lt"/>
            </a:endParaRPr>
          </a:p>
          <a:p>
            <a:pPr>
              <a:defRPr/>
            </a:pPr>
            <a:r>
              <a:rPr lang="en-US" dirty="0">
                <a:latin typeface="+mn-lt"/>
              </a:rPr>
              <a:t>ASQ’s subject-matter experts who exhibit the highest level of expertise in their respective disciplines create the course content and develop the training materials.</a:t>
            </a:r>
          </a:p>
          <a:p>
            <a:pPr>
              <a:defRPr/>
            </a:pPr>
            <a:endParaRPr lang="en-US" dirty="0">
              <a:latin typeface="+mn-lt"/>
            </a:endParaRPr>
          </a:p>
          <a:p>
            <a:pPr>
              <a:defRPr/>
            </a:pPr>
            <a:r>
              <a:rPr lang="en-US" dirty="0">
                <a:latin typeface="+mn-lt"/>
              </a:rPr>
              <a:t>No matter where your business is located in the world, ASQ can deliver training solutions right to your location.</a:t>
            </a:r>
          </a:p>
          <a:p>
            <a:pPr>
              <a:defRPr/>
            </a:pPr>
            <a:endParaRPr lang="en-US" dirty="0">
              <a:latin typeface="+mn-lt"/>
            </a:endParaRPr>
          </a:p>
          <a:p>
            <a:pPr>
              <a:defRPr/>
            </a:pPr>
            <a:r>
              <a:rPr lang="en-US" dirty="0">
                <a:latin typeface="+mn-lt"/>
              </a:rPr>
              <a:t>ASQ’s new Quality Tools/“PDSA &amp; QTools” (pictured here in the slide) are web-based learning products designed to be highly interactive and state of the art self-paced to accelerate learning. PDSA teaches individuals how to apply the tools in each step of the problem solving cycle.  The products are designed for companies to deploy across their organization to ensure a common language and process is being used by all.  These tools provide a working knowledge for all employees regardless of position –from the novice all the way to a refresher for senior members of a team. </a:t>
            </a:r>
          </a:p>
          <a:p>
            <a:pPr>
              <a:spcBef>
                <a:spcPct val="0"/>
              </a:spcBef>
              <a:defRPr/>
            </a:pPr>
            <a:endParaRPr lang="en-US" dirty="0">
              <a:latin typeface="+mn-lt"/>
            </a:endParaRPr>
          </a:p>
        </p:txBody>
      </p:sp>
      <p:sp>
        <p:nvSpPr>
          <p:cNvPr id="26628" name="Slide Number Placeholder 3"/>
          <p:cNvSpPr>
            <a:spLocks noGrp="1"/>
          </p:cNvSpPr>
          <p:nvPr>
            <p:ph type="sldNum" sz="quarter" idx="4294967295"/>
          </p:nvPr>
        </p:nvSpPr>
        <p:spPr bwMode="auto">
          <a:xfrm>
            <a:off x="4235028" y="9271159"/>
            <a:ext cx="3241040" cy="488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spcBef>
                <a:spcPct val="30000"/>
              </a:spcBef>
              <a:defRPr sz="17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ED106EB5-55FE-436D-A3B5-A51DD8796D87}" type="slidenum">
              <a:rPr lang="en-US" altLang="en-US" sz="2500">
                <a:solidFill>
                  <a:srgbClr val="000000"/>
                </a:solidFill>
                <a:latin typeface="Times"/>
              </a:rPr>
              <a:pPr>
                <a:spcBef>
                  <a:spcPct val="0"/>
                </a:spcBef>
              </a:pPr>
              <a:t>6</a:t>
            </a:fld>
            <a:endParaRPr lang="en-US" altLang="en-US" sz="2500">
              <a:solidFill>
                <a:srgbClr val="000000"/>
              </a:solidFill>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66825" y="727075"/>
            <a:ext cx="4781550" cy="3586163"/>
          </a:xfrm>
          <a:ln/>
        </p:spPr>
      </p:sp>
      <p:sp>
        <p:nvSpPr>
          <p:cNvPr id="3" name="Notes Placeholder 2"/>
          <p:cNvSpPr>
            <a:spLocks noGrp="1"/>
          </p:cNvSpPr>
          <p:nvPr>
            <p:ph type="body" idx="1"/>
          </p:nvPr>
        </p:nvSpPr>
        <p:spPr/>
        <p:txBody>
          <a:bodyPr>
            <a:normAutofit fontScale="55000" lnSpcReduction="20000"/>
          </a:bodyPr>
          <a:lstStyle/>
          <a:p>
            <a:pPr>
              <a:defRPr/>
            </a:pPr>
            <a:r>
              <a:rPr lang="en-US" dirty="0">
                <a:latin typeface="+mn-lt"/>
              </a:rPr>
              <a:t>ASQ offers off-the-shelf and customized training, anywhere in the world, with expert quality practitioners from across a range of industries and experiences and courses designed with every learning style in mind. From courses focused on compliance to best practices, ASQ offers the training experiences that let organizations and individuals gain and apply the knowledge to do more and get a competitive advantage.</a:t>
            </a:r>
          </a:p>
          <a:p>
            <a:pPr>
              <a:defRPr/>
            </a:pPr>
            <a:endParaRPr lang="en-US" dirty="0">
              <a:latin typeface="+mn-lt"/>
            </a:endParaRPr>
          </a:p>
          <a:p>
            <a:pPr>
              <a:defRPr/>
            </a:pPr>
            <a:r>
              <a:rPr lang="en-US" dirty="0">
                <a:latin typeface="+mn-lt"/>
              </a:rPr>
              <a:t>ASQ’s Learning Institute equips corporations and organizations with a trusted, comprehensive resource to plan, assess, and execute the quality learning they need to realize their full potential as quality practitioners.</a:t>
            </a:r>
          </a:p>
          <a:p>
            <a:pPr>
              <a:defRPr/>
            </a:pPr>
            <a:endParaRPr lang="en-US" dirty="0">
              <a:latin typeface="+mn-lt"/>
            </a:endParaRPr>
          </a:p>
          <a:p>
            <a:pPr>
              <a:defRPr/>
            </a:pPr>
            <a:r>
              <a:rPr lang="en-US" dirty="0">
                <a:latin typeface="+mn-lt"/>
              </a:rPr>
              <a:t>What makes ASQ training different?</a:t>
            </a:r>
          </a:p>
          <a:p>
            <a:pPr>
              <a:defRPr/>
            </a:pPr>
            <a:endParaRPr lang="en-US" dirty="0">
              <a:latin typeface="+mn-lt"/>
            </a:endParaRPr>
          </a:p>
          <a:p>
            <a:pPr>
              <a:defRPr/>
            </a:pPr>
            <a:r>
              <a:rPr lang="en-US" dirty="0">
                <a:latin typeface="+mn-lt"/>
              </a:rPr>
              <a:t>ASQ’s training is created by instructional designers/developers and industry experts; then it’s peer-reviewed to achieve the highest level of</a:t>
            </a:r>
          </a:p>
          <a:p>
            <a:pPr>
              <a:defRPr/>
            </a:pPr>
            <a:r>
              <a:rPr lang="en-US" dirty="0">
                <a:latin typeface="+mn-lt"/>
              </a:rPr>
              <a:t>accuracy and relevance. Courses are taught by industry experts with an average of 25 years of on-the-job and teaching experience.</a:t>
            </a:r>
          </a:p>
          <a:p>
            <a:pPr>
              <a:defRPr/>
            </a:pPr>
            <a:endParaRPr lang="en-US" dirty="0">
              <a:latin typeface="+mn-lt"/>
            </a:endParaRPr>
          </a:p>
          <a:p>
            <a:pPr>
              <a:defRPr/>
            </a:pPr>
            <a:r>
              <a:rPr lang="en-US" dirty="0">
                <a:latin typeface="+mn-lt"/>
              </a:rPr>
              <a:t>ASQ’s subject-matter experts who exhibit the highest level of expertise in their respective disciplines create the course content and develop the training materials.</a:t>
            </a:r>
          </a:p>
          <a:p>
            <a:pPr>
              <a:defRPr/>
            </a:pPr>
            <a:endParaRPr lang="en-US" dirty="0">
              <a:latin typeface="+mn-lt"/>
            </a:endParaRPr>
          </a:p>
          <a:p>
            <a:pPr>
              <a:defRPr/>
            </a:pPr>
            <a:r>
              <a:rPr lang="en-US" dirty="0">
                <a:latin typeface="+mn-lt"/>
              </a:rPr>
              <a:t>No matter where your business is located in the world, ASQ can deliver training solutions right to your location.</a:t>
            </a:r>
          </a:p>
          <a:p>
            <a:pPr>
              <a:defRPr/>
            </a:pPr>
            <a:endParaRPr lang="en-US" dirty="0">
              <a:latin typeface="+mn-lt"/>
            </a:endParaRPr>
          </a:p>
          <a:p>
            <a:pPr>
              <a:defRPr/>
            </a:pPr>
            <a:r>
              <a:rPr lang="en-US" dirty="0">
                <a:latin typeface="+mn-lt"/>
              </a:rPr>
              <a:t>ASQ’s new Quality Tools/“PDSA &amp; QTools” (pictured here in the slide) are web-based learning products designed to be highly interactive and state of the art self-paced to accelerate learning. PDSA teaches individuals how to apply the tools in each step of the problem solving cycle.  The products are designed for companies to deploy across their organization to ensure a common language and process is being used by all.  These tools provide a working knowledge for all employees regardless of position –from the novice all the way to a refresher for senior members of a team. </a:t>
            </a:r>
          </a:p>
          <a:p>
            <a:pPr>
              <a:spcBef>
                <a:spcPct val="0"/>
              </a:spcBef>
              <a:defRPr/>
            </a:pPr>
            <a:endParaRPr lang="en-US" dirty="0">
              <a:latin typeface="+mn-lt"/>
            </a:endParaRPr>
          </a:p>
        </p:txBody>
      </p:sp>
      <p:sp>
        <p:nvSpPr>
          <p:cNvPr id="26628" name="Slide Number Placeholder 3"/>
          <p:cNvSpPr>
            <a:spLocks noGrp="1"/>
          </p:cNvSpPr>
          <p:nvPr>
            <p:ph type="sldNum" sz="quarter" idx="4294967295"/>
          </p:nvPr>
        </p:nvSpPr>
        <p:spPr bwMode="auto">
          <a:xfrm>
            <a:off x="4235028" y="9271159"/>
            <a:ext cx="3241040" cy="488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spcBef>
                <a:spcPct val="30000"/>
              </a:spcBef>
              <a:defRPr sz="1700">
                <a:solidFill>
                  <a:schemeClr val="tx1"/>
                </a:solidFill>
                <a:latin typeface="Times New Roman" pitchFamily="18" charset="0"/>
              </a:defRPr>
            </a:lvl1pPr>
            <a:lvl2pPr marL="785372" indent="-302066">
              <a:spcBef>
                <a:spcPct val="30000"/>
              </a:spcBef>
              <a:defRPr sz="1300">
                <a:solidFill>
                  <a:schemeClr val="tx1"/>
                </a:solidFill>
                <a:latin typeface="Times New Roman" pitchFamily="18" charset="0"/>
              </a:defRPr>
            </a:lvl2pPr>
            <a:lvl3pPr marL="1208265" indent="-241653">
              <a:spcBef>
                <a:spcPct val="30000"/>
              </a:spcBef>
              <a:defRPr sz="1300">
                <a:solidFill>
                  <a:schemeClr val="tx1"/>
                </a:solidFill>
                <a:latin typeface="Times New Roman" pitchFamily="18" charset="0"/>
              </a:defRPr>
            </a:lvl3pPr>
            <a:lvl4pPr marL="1691571" indent="-241653">
              <a:spcBef>
                <a:spcPct val="30000"/>
              </a:spcBef>
              <a:defRPr sz="1300">
                <a:solidFill>
                  <a:schemeClr val="tx1"/>
                </a:solidFill>
                <a:latin typeface="Times New Roman" pitchFamily="18" charset="0"/>
              </a:defRPr>
            </a:lvl4pPr>
            <a:lvl5pPr marL="2174878" indent="-241653">
              <a:spcBef>
                <a:spcPct val="30000"/>
              </a:spcBef>
              <a:defRPr sz="1300">
                <a:solidFill>
                  <a:schemeClr val="tx1"/>
                </a:solidFill>
                <a:latin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ED106EB5-55FE-436D-A3B5-A51DD8796D87}" type="slidenum">
              <a:rPr lang="en-US" altLang="en-US" sz="2500">
                <a:solidFill>
                  <a:srgbClr val="000000"/>
                </a:solidFill>
                <a:latin typeface="Times"/>
              </a:rPr>
              <a:pPr>
                <a:spcBef>
                  <a:spcPct val="0"/>
                </a:spcBef>
              </a:pPr>
              <a:t>7</a:t>
            </a:fld>
            <a:endParaRPr lang="en-US" altLang="en-US" sz="2500">
              <a:solidFill>
                <a:srgbClr val="000000"/>
              </a:solidFill>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266825" y="727075"/>
            <a:ext cx="4781550" cy="3586163"/>
          </a:xfrm>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5" tIns="46960" rIns="95595" bIns="46960"/>
          <a:lstStyle/>
          <a:p>
            <a:r>
              <a:rPr lang="en-US" altLang="en-US"/>
              <a:t>Time isn’t a renewable resource—it’s quick to spend, hard to gain, and it’s one of the most valuable assets of any business or individual. So, every conference better mean business—the investment in time and travel needs to pay dividends in opportunities. Unlike other gatherings, ASQ conferences are events where attendees take inspiration from the connections created between ideas, people, and practices, and turn them into new opportunities to make quality a top priority and key business driver within their own organizations. The connections, inspiration, and knowledge gained from an ASQ conference don’t end on the last day, they continue to connect, inspire, educate, and promote a culture of quality.</a:t>
            </a:r>
            <a:endParaRPr lang="en-US" altLang="en-US" sz="1300">
              <a:latin typeface="Arial" pitchFamily="34" charset="0"/>
              <a:ea typeface="ヒラギノ角ゴ Pro W3" pitchFamily="127" charset="-128"/>
              <a:cs typeface="Arial" pitchFamily="34" charset="0"/>
            </a:endParaRPr>
          </a:p>
          <a:p>
            <a:endParaRPr lang="en-US" altLang="en-US" sz="1300">
              <a:latin typeface="Arial" pitchFamily="34" charset="0"/>
              <a:ea typeface="ヒラギノ角ゴ Pro W3" pitchFamily="127" charset="-128"/>
              <a:cs typeface="Arial" pitchFamily="34" charset="0"/>
            </a:endParaRPr>
          </a:p>
          <a:p>
            <a:r>
              <a:rPr lang="en-US" altLang="en-US" sz="1300">
                <a:latin typeface="Arial" pitchFamily="34" charset="0"/>
                <a:ea typeface="ヒラギノ角ゴ Pro W3" pitchFamily="127" charset="-128"/>
                <a:cs typeface="Arial" pitchFamily="34" charset="0"/>
              </a:rPr>
              <a:t>World Conference on Quality and Improvement (WCQI)/Lean and Six Sigma Conference/National Quality Education Conference (NQEC). </a:t>
            </a:r>
          </a:p>
          <a:p>
            <a:endParaRPr lang="en-US" altLang="en-US" sz="1300">
              <a:latin typeface="Arial" pitchFamily="34" charset="0"/>
              <a:ea typeface="ヒラギノ角ゴ Pro W3" pitchFamily="127" charset="-128"/>
              <a:cs typeface="Arial" pitchFamily="34" charset="0"/>
            </a:endParaRPr>
          </a:p>
          <a:p>
            <a:r>
              <a:rPr lang="en-US" altLang="en-US" sz="1300" b="1">
                <a:latin typeface="Arial" pitchFamily="34" charset="0"/>
                <a:ea typeface="ヒラギノ角ゴ Pro W3" pitchFamily="127" charset="-128"/>
                <a:cs typeface="Arial" pitchFamily="34" charset="0"/>
              </a:rPr>
              <a:t>World Conference on Quality and Improvement (WCQI) </a:t>
            </a:r>
            <a:r>
              <a:rPr lang="en-US" altLang="en-US" sz="1300">
                <a:latin typeface="Arial" pitchFamily="34" charset="0"/>
                <a:ea typeface="ヒラギノ角ゴ Pro W3" pitchFamily="127" charset="-128"/>
                <a:cs typeface="Arial" pitchFamily="34" charset="0"/>
              </a:rPr>
              <a:t>– The preeminent conference dedicated to the quality industry. Bringing together thousands of quality professionals in one place for learning, training, and networking, the WCQI featured  event of the year for ASQ.</a:t>
            </a:r>
          </a:p>
          <a:p>
            <a:endParaRPr lang="en-US" altLang="en-US" sz="1300">
              <a:latin typeface="Arial" pitchFamily="34" charset="0"/>
              <a:ea typeface="ヒラギノ角ゴ Pro W3" pitchFamily="127" charset="-128"/>
              <a:cs typeface="Arial" pitchFamily="34" charset="0"/>
            </a:endParaRPr>
          </a:p>
          <a:p>
            <a:r>
              <a:rPr lang="en-US" altLang="en-US" sz="1300" b="1">
                <a:latin typeface="Arial" pitchFamily="34" charset="0"/>
                <a:ea typeface="ヒラギノ角ゴ Pro W3" pitchFamily="127" charset="-128"/>
                <a:cs typeface="Arial" pitchFamily="34" charset="0"/>
              </a:rPr>
              <a:t>Lean and Six Sigma Conference </a:t>
            </a:r>
            <a:r>
              <a:rPr lang="en-US" altLang="en-US" sz="1300">
                <a:latin typeface="Arial" pitchFamily="34" charset="0"/>
                <a:ea typeface="ヒラギノ角ゴ Pro W3" pitchFamily="127" charset="-128"/>
                <a:cs typeface="Arial" pitchFamily="34" charset="0"/>
              </a:rPr>
              <a:t>– Gives its attendees an opportunity to network with others who have "been there and done that," and learn from proven firsthand applications, technical applications, and best practices. The Lean and Six Sigma Conference delivers valuable information for all industries, belt levels, and careers.</a:t>
            </a:r>
          </a:p>
          <a:p>
            <a:endParaRPr lang="en-US" altLang="en-US" sz="1300">
              <a:latin typeface="Arial" pitchFamily="34" charset="0"/>
              <a:ea typeface="ヒラギノ角ゴ Pro W3" pitchFamily="127" charset="-128"/>
              <a:cs typeface="Arial" pitchFamily="34" charset="0"/>
            </a:endParaRPr>
          </a:p>
          <a:p>
            <a:endParaRPr lang="en-US" altLang="en-US" sz="1300">
              <a:latin typeface="Arial" pitchFamily="34" charset="0"/>
              <a:ea typeface="ヒラギノ角ゴ Pro W3" pitchFamily="127" charset="-128"/>
              <a:cs typeface="Arial" pitchFamily="34" charset="0"/>
            </a:endParaRPr>
          </a:p>
          <a:p>
            <a:endParaRPr lang="en-US" altLang="en-US" sz="1300">
              <a:latin typeface="Arial" pitchFamily="34" charset="0"/>
              <a:ea typeface="ヒラギノ角ゴ Pro W3" pitchFamily="127"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5227" y="9122192"/>
            <a:ext cx="3169975" cy="4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0" tIns="48305" rIns="96610" bIns="48305" anchor="b"/>
          <a:lstStyle>
            <a:lvl1pPr defTabSz="946150" eaLnBrk="0" hangingPunct="0">
              <a:defRPr sz="2400" b="1">
                <a:solidFill>
                  <a:schemeClr val="tx1"/>
                </a:solidFill>
                <a:latin typeface="Times New Roman" pitchFamily="18" charset="0"/>
              </a:defRPr>
            </a:lvl1pPr>
            <a:lvl2pPr marL="742950" indent="-285750" defTabSz="946150" eaLnBrk="0" hangingPunct="0">
              <a:defRPr sz="2400" b="1">
                <a:solidFill>
                  <a:schemeClr val="tx1"/>
                </a:solidFill>
                <a:latin typeface="Times New Roman" pitchFamily="18" charset="0"/>
              </a:defRPr>
            </a:lvl2pPr>
            <a:lvl3pPr marL="1143000" indent="-228600" defTabSz="946150" eaLnBrk="0" hangingPunct="0">
              <a:defRPr sz="2400" b="1">
                <a:solidFill>
                  <a:schemeClr val="tx1"/>
                </a:solidFill>
                <a:latin typeface="Times New Roman" pitchFamily="18" charset="0"/>
              </a:defRPr>
            </a:lvl3pPr>
            <a:lvl4pPr marL="1600200" indent="-228600" defTabSz="946150" eaLnBrk="0" hangingPunct="0">
              <a:defRPr sz="2400" b="1">
                <a:solidFill>
                  <a:schemeClr val="tx1"/>
                </a:solidFill>
                <a:latin typeface="Times New Roman" pitchFamily="18" charset="0"/>
              </a:defRPr>
            </a:lvl4pPr>
            <a:lvl5pPr marL="2057400" indent="-228600" defTabSz="946150" eaLnBrk="0" hangingPunct="0">
              <a:defRPr sz="2400" b="1">
                <a:solidFill>
                  <a:schemeClr val="tx1"/>
                </a:solidFill>
                <a:latin typeface="Times New Roman" pitchFamily="18" charset="0"/>
              </a:defRPr>
            </a:lvl5pPr>
            <a:lvl6pPr marL="2514600" indent="-228600" algn="ctr" defTabSz="946150" eaLnBrk="0" fontAlgn="ctr" hangingPunct="0">
              <a:spcBef>
                <a:spcPct val="0"/>
              </a:spcBef>
              <a:spcAft>
                <a:spcPct val="0"/>
              </a:spcAft>
              <a:defRPr sz="2400" b="1">
                <a:solidFill>
                  <a:schemeClr val="tx1"/>
                </a:solidFill>
                <a:latin typeface="Times New Roman" pitchFamily="18" charset="0"/>
              </a:defRPr>
            </a:lvl6pPr>
            <a:lvl7pPr marL="2971800" indent="-228600" algn="ctr" defTabSz="946150" eaLnBrk="0" fontAlgn="ctr" hangingPunct="0">
              <a:spcBef>
                <a:spcPct val="0"/>
              </a:spcBef>
              <a:spcAft>
                <a:spcPct val="0"/>
              </a:spcAft>
              <a:defRPr sz="2400" b="1">
                <a:solidFill>
                  <a:schemeClr val="tx1"/>
                </a:solidFill>
                <a:latin typeface="Times New Roman" pitchFamily="18" charset="0"/>
              </a:defRPr>
            </a:lvl7pPr>
            <a:lvl8pPr marL="3429000" indent="-228600" algn="ctr" defTabSz="946150" eaLnBrk="0" fontAlgn="ctr" hangingPunct="0">
              <a:spcBef>
                <a:spcPct val="0"/>
              </a:spcBef>
              <a:spcAft>
                <a:spcPct val="0"/>
              </a:spcAft>
              <a:defRPr sz="2400" b="1">
                <a:solidFill>
                  <a:schemeClr val="tx1"/>
                </a:solidFill>
                <a:latin typeface="Times New Roman" pitchFamily="18" charset="0"/>
              </a:defRPr>
            </a:lvl8pPr>
            <a:lvl9pPr marL="3886200" indent="-228600" algn="ctr" defTabSz="946150" eaLnBrk="0" fontAlgn="ctr" hangingPunct="0">
              <a:spcBef>
                <a:spcPct val="0"/>
              </a:spcBef>
              <a:spcAft>
                <a:spcPct val="0"/>
              </a:spcAft>
              <a:defRPr sz="2400" b="1">
                <a:solidFill>
                  <a:schemeClr val="tx1"/>
                </a:solidFill>
                <a:latin typeface="Times New Roman" pitchFamily="18" charset="0"/>
              </a:defRPr>
            </a:lvl9pPr>
          </a:lstStyle>
          <a:p>
            <a:pPr algn="r" eaLnBrk="1" fontAlgn="base" hangingPunct="1">
              <a:spcBef>
                <a:spcPct val="20000"/>
              </a:spcBef>
            </a:pPr>
            <a:fld id="{4CF1126A-91D6-473F-99D7-7BD0E87BC8BE}" type="slidenum">
              <a:rPr lang="en-US" altLang="en-US" sz="1200" b="0"/>
              <a:pPr algn="r" eaLnBrk="1" fontAlgn="base" hangingPunct="1">
                <a:spcBef>
                  <a:spcPct val="20000"/>
                </a:spcBef>
              </a:pPr>
              <a:t>9</a:t>
            </a:fld>
            <a:endParaRPr lang="en-US" altLang="en-US" sz="1200" b="0"/>
          </a:p>
        </p:txBody>
      </p:sp>
      <p:sp>
        <p:nvSpPr>
          <p:cNvPr id="82947" name="Rectangle 2"/>
          <p:cNvSpPr>
            <a:spLocks noGrp="1" noRot="1" noChangeAspect="1" noChangeArrowheads="1" noTextEdit="1"/>
          </p:cNvSpPr>
          <p:nvPr>
            <p:ph type="sldImg"/>
          </p:nvPr>
        </p:nvSpPr>
        <p:spPr>
          <a:xfrm>
            <a:off x="1266825" y="727075"/>
            <a:ext cx="4781550" cy="3586163"/>
          </a:xfrm>
          <a:ln/>
        </p:spPr>
      </p:sp>
      <p:sp>
        <p:nvSpPr>
          <p:cNvPr id="82948" name="Rectangle 3"/>
          <p:cNvSpPr>
            <a:spLocks noGrp="1" noChangeArrowheads="1"/>
          </p:cNvSpPr>
          <p:nvPr>
            <p:ph type="body" idx="1"/>
          </p:nvPr>
        </p:nvSpPr>
        <p:spPr>
          <a:noFill/>
        </p:spPr>
        <p:txBody>
          <a:bodyPr lIns="96610" tIns="48305" rIns="96610" bIns="48305"/>
          <a:lstStyle/>
          <a:p>
            <a:pPr eaLnBrk="1" hangingPunct="1"/>
            <a:endParaRPr lang="en-US" altLang="en-US"/>
          </a:p>
        </p:txBody>
      </p:sp>
    </p:spTree>
    <p:extLst>
      <p:ext uri="{BB962C8B-B14F-4D97-AF65-F5344CB8AC3E}">
        <p14:creationId xmlns:p14="http://schemas.microsoft.com/office/powerpoint/2010/main" val="23997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ASQ PowerPt cover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187" name="Rectangle 3"/>
          <p:cNvSpPr>
            <a:spLocks noGrp="1" noChangeArrowheads="1"/>
          </p:cNvSpPr>
          <p:nvPr>
            <p:ph type="ctrTitle"/>
          </p:nvPr>
        </p:nvSpPr>
        <p:spPr>
          <a:xfrm>
            <a:off x="685800" y="1066800"/>
            <a:ext cx="7772400" cy="1470025"/>
          </a:xfrm>
        </p:spPr>
        <p:txBody>
          <a:bodyPr/>
          <a:lstStyle>
            <a:lvl1pPr algn="ctr">
              <a:defRPr/>
            </a:lvl1pPr>
          </a:lstStyle>
          <a:p>
            <a:r>
              <a:rPr lang="en-US"/>
              <a:t>Click to edit Master title style</a:t>
            </a:r>
          </a:p>
        </p:txBody>
      </p:sp>
      <p:sp>
        <p:nvSpPr>
          <p:cNvPr id="477188" name="Rectangle 4"/>
          <p:cNvSpPr>
            <a:spLocks noGrp="1" noChangeArrowheads="1"/>
          </p:cNvSpPr>
          <p:nvPr>
            <p:ph type="subTitle" idx="1"/>
          </p:nvPr>
        </p:nvSpPr>
        <p:spPr>
          <a:xfrm>
            <a:off x="1371600" y="5486400"/>
            <a:ext cx="6400800" cy="10668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290749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70147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1341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21677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a:t>Click to edit Master title style</a:t>
            </a:r>
          </a:p>
        </p:txBody>
      </p:sp>
      <p:sp>
        <p:nvSpPr>
          <p:cNvPr id="3" name="Text Placeholder 2"/>
          <p:cNvSpPr>
            <a:spLocks noGrp="1"/>
          </p:cNvSpPr>
          <p:nvPr>
            <p:ph type="body" sz="half" idx="1"/>
          </p:nvPr>
        </p:nvSpPr>
        <p:spPr>
          <a:xfrm>
            <a:off x="457200" y="1066800"/>
            <a:ext cx="4114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4114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79383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455613"/>
            <a:ext cx="7315200" cy="914400"/>
          </a:xfrm>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421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4113213"/>
            <a:ext cx="3581400"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6357938"/>
            <a:ext cx="1905000" cy="347662"/>
          </a:xfrm>
          <a:prstGeom prst="rect">
            <a:avLst/>
          </a:prstGeom>
        </p:spPr>
        <p:txBody>
          <a:bodyPr/>
          <a:lstStyle>
            <a:lvl1pPr>
              <a:defRPr>
                <a:latin typeface="Times"/>
              </a:defRPr>
            </a:lvl1pPr>
          </a:lstStyle>
          <a:p>
            <a:pPr>
              <a:defRPr/>
            </a:pPr>
            <a:endParaRPr lang="en-US"/>
          </a:p>
        </p:txBody>
      </p:sp>
      <p:sp>
        <p:nvSpPr>
          <p:cNvPr id="7" name="Footer Placeholder 6"/>
          <p:cNvSpPr>
            <a:spLocks noGrp="1"/>
          </p:cNvSpPr>
          <p:nvPr>
            <p:ph type="ftr" sz="quarter" idx="11"/>
          </p:nvPr>
        </p:nvSpPr>
        <p:spPr>
          <a:xfrm>
            <a:off x="3581400" y="6357938"/>
            <a:ext cx="2895600" cy="347662"/>
          </a:xfrm>
          <a:prstGeom prst="rect">
            <a:avLst/>
          </a:prstGeom>
        </p:spPr>
        <p:txBody>
          <a:bodyPr/>
          <a:lstStyle>
            <a:lvl1pPr>
              <a:defRPr>
                <a:latin typeface="Times"/>
              </a:defRPr>
            </a:lvl1pPr>
          </a:lstStyle>
          <a:p>
            <a:pPr>
              <a:defRPr/>
            </a:pPr>
            <a:endParaRPr lang="en-US"/>
          </a:p>
        </p:txBody>
      </p:sp>
      <p:sp>
        <p:nvSpPr>
          <p:cNvPr id="8" name="Slide Number Placeholder 7"/>
          <p:cNvSpPr>
            <a:spLocks noGrp="1"/>
          </p:cNvSpPr>
          <p:nvPr>
            <p:ph type="sldNum" sz="quarter" idx="12"/>
          </p:nvPr>
        </p:nvSpPr>
        <p:spPr>
          <a:xfrm>
            <a:off x="6858000" y="6357938"/>
            <a:ext cx="1828800" cy="3476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D015578-0A84-4AC6-8C56-5A04519009AE}" type="slidenum">
              <a:rPr lang="en-US" altLang="en-US"/>
              <a:pPr>
                <a:defRPr/>
              </a:pPr>
              <a:t>‹#›</a:t>
            </a:fld>
            <a:endParaRPr lang="en-US" altLang="en-US"/>
          </a:p>
        </p:txBody>
      </p:sp>
    </p:spTree>
    <p:extLst>
      <p:ext uri="{BB962C8B-B14F-4D97-AF65-F5344CB8AC3E}">
        <p14:creationId xmlns:p14="http://schemas.microsoft.com/office/powerpoint/2010/main" val="62813403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455613"/>
            <a:ext cx="7315200" cy="9144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421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4113213"/>
            <a:ext cx="3581400"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6357938"/>
            <a:ext cx="1905000" cy="347662"/>
          </a:xfrm>
          <a:prstGeom prst="rect">
            <a:avLst/>
          </a:prstGeom>
        </p:spPr>
        <p:txBody>
          <a:bodyPr/>
          <a:lstStyle>
            <a:lvl1pPr>
              <a:defRPr>
                <a:latin typeface="Times"/>
              </a:defRPr>
            </a:lvl1pPr>
          </a:lstStyle>
          <a:p>
            <a:pPr>
              <a:defRPr/>
            </a:pPr>
            <a:endParaRPr lang="en-US"/>
          </a:p>
        </p:txBody>
      </p:sp>
      <p:sp>
        <p:nvSpPr>
          <p:cNvPr id="7" name="Footer Placeholder 6"/>
          <p:cNvSpPr>
            <a:spLocks noGrp="1"/>
          </p:cNvSpPr>
          <p:nvPr>
            <p:ph type="ftr" sz="quarter" idx="11"/>
          </p:nvPr>
        </p:nvSpPr>
        <p:spPr>
          <a:xfrm>
            <a:off x="3581400" y="6357938"/>
            <a:ext cx="2895600" cy="347662"/>
          </a:xfrm>
          <a:prstGeom prst="rect">
            <a:avLst/>
          </a:prstGeom>
        </p:spPr>
        <p:txBody>
          <a:bodyPr/>
          <a:lstStyle>
            <a:lvl1pPr>
              <a:defRPr>
                <a:latin typeface="Times"/>
              </a:defRPr>
            </a:lvl1pPr>
          </a:lstStyle>
          <a:p>
            <a:pPr>
              <a:defRPr/>
            </a:pPr>
            <a:endParaRPr lang="en-US"/>
          </a:p>
        </p:txBody>
      </p:sp>
      <p:sp>
        <p:nvSpPr>
          <p:cNvPr id="8" name="Slide Number Placeholder 7"/>
          <p:cNvSpPr>
            <a:spLocks noGrp="1"/>
          </p:cNvSpPr>
          <p:nvPr>
            <p:ph type="sldNum" sz="quarter" idx="12"/>
          </p:nvPr>
        </p:nvSpPr>
        <p:spPr>
          <a:xfrm>
            <a:off x="6858000" y="6357938"/>
            <a:ext cx="1828800" cy="3476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7F08056-7807-42A1-84D0-10CE97CD8605}" type="slidenum">
              <a:rPr lang="en-US" altLang="en-US"/>
              <a:pPr>
                <a:defRPr/>
              </a:pPr>
              <a:t>‹#›</a:t>
            </a:fld>
            <a:endParaRPr lang="en-US" altLang="en-US"/>
          </a:p>
        </p:txBody>
      </p:sp>
    </p:spTree>
    <p:extLst>
      <p:ext uri="{BB962C8B-B14F-4D97-AF65-F5344CB8AC3E}">
        <p14:creationId xmlns:p14="http://schemas.microsoft.com/office/powerpoint/2010/main" val="331640528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ASQ powerpt templates-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1066800"/>
            <a:ext cx="7772400" cy="1470025"/>
          </a:xfrm>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5486400"/>
            <a:ext cx="6400800" cy="10668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8610779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09084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8392224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88705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4036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75078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41238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6440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208057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80976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2438257"/>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1341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62909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036775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858172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9287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931839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27771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904898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06231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ASQ PowerPt inside w-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Tree>
  </p:cSld>
  <p:clrMap bg1="lt1" tx1="dk1" bg2="lt2" tx2="dk2" accent1="accent1" accent2="accent2" accent3="accent3" accent4="accent4" accent5="accent5" accent6="accent6" hlink="hlink" folHlink="folHlink"/>
  <p:sldLayoutIdLst>
    <p:sldLayoutId id="214748547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 id="2147485467" r:id="rId11"/>
    <p:sldLayoutId id="2147485468" r:id="rId12"/>
    <p:sldLayoutId id="2147485478" r:id="rId13"/>
    <p:sldLayoutId id="2147485479" r:id="rId14"/>
  </p:sldLayoutIdLst>
  <p:transition spd="slow">
    <p:push dir="u"/>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pic>
        <p:nvPicPr>
          <p:cNvPr id="2052" name="Picture 4" descr="ASQ powerpt templates-us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80" r:id="rId1"/>
    <p:sldLayoutId id="2147485469" r:id="rId2"/>
    <p:sldLayoutId id="2147485470" r:id="rId3"/>
    <p:sldLayoutId id="2147485471" r:id="rId4"/>
    <p:sldLayoutId id="2147485472" r:id="rId5"/>
    <p:sldLayoutId id="2147485473" r:id="rId6"/>
    <p:sldLayoutId id="2147485481" r:id="rId7"/>
    <p:sldLayoutId id="2147485482" r:id="rId8"/>
    <p:sldLayoutId id="2147485474" r:id="rId9"/>
    <p:sldLayoutId id="2147485475" r:id="rId10"/>
    <p:sldLayoutId id="2147485476" r:id="rId11"/>
  </p:sldLayoutIdLst>
  <p:transition spd="slow">
    <p:push dir="u"/>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charset="0"/>
          <a:ea typeface="ＭＳ Ｐゴシック" pitchFamily="34" charset="-128"/>
        </a:defRPr>
      </a:lvl2pPr>
      <a:lvl3pPr algn="l" rtl="0" eaLnBrk="0" fontAlgn="base" hangingPunct="0">
        <a:spcBef>
          <a:spcPct val="0"/>
        </a:spcBef>
        <a:spcAft>
          <a:spcPct val="0"/>
        </a:spcAft>
        <a:defRPr sz="3600">
          <a:solidFill>
            <a:schemeClr val="tx2"/>
          </a:solidFill>
          <a:latin typeface="Arial" charset="0"/>
          <a:ea typeface="ＭＳ Ｐゴシック" pitchFamily="34" charset="-128"/>
        </a:defRPr>
      </a:lvl3pPr>
      <a:lvl4pPr algn="l" rtl="0" eaLnBrk="0" fontAlgn="base" hangingPunct="0">
        <a:spcBef>
          <a:spcPct val="0"/>
        </a:spcBef>
        <a:spcAft>
          <a:spcPct val="0"/>
        </a:spcAft>
        <a:defRPr sz="3600">
          <a:solidFill>
            <a:schemeClr val="tx2"/>
          </a:solidFill>
          <a:latin typeface="Arial" charset="0"/>
          <a:ea typeface="ＭＳ Ｐゴシック" pitchFamily="34" charset="-128"/>
        </a:defRPr>
      </a:lvl4pPr>
      <a:lvl5pPr algn="l" rtl="0" eaLnBrk="0" fontAlgn="base" hangingPunct="0">
        <a:spcBef>
          <a:spcPct val="0"/>
        </a:spcBef>
        <a:spcAft>
          <a:spcPct val="0"/>
        </a:spcAft>
        <a:defRPr sz="36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hyperlink" Target="http://www.asqfortworth.org/"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asqauditconference.org/"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www.fortworthgov.org/" TargetMode="External"/><Relationship Id="rId3" Type="http://schemas.openxmlformats.org/officeDocument/2006/relationships/image" Target="../media/image6.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images.google.com/imgres?imgurl=www.texas-home-loans-mortgages-equity-lender.com/images/texas-flag1.gif&amp;imgrefurl=http://www.texas-home-loans-mortgages-equity-lender.com/&amp;h=163&amp;w=164&amp;sz=8&amp;tbnid=PcPUhEf9REMJ:&amp;tbnh=92&amp;tbnw=92&amp;prev=/images?q%3Dtexas%2Bflag%26start%3D40%26svnum%3D20%26hl%3Den%26lr%3D%26ie%3DUTF-8%26sa%3DN" TargetMode="External"/><Relationship Id="rId5"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hyperlink" Target="http://images.google.com/imgres?imgurl=www.texas-home-loans-mortgages-equity-lender.com/images/texas-flag1.gif&amp;imgrefurl=http://www.texas-home-loans-mortgages-equity-lender.com/&amp;h=163&amp;w=164&amp;sz=8&amp;tbnid=PcPUhEf9REMJ:&amp;tbnh=92&amp;tbnw=92&amp;prev=/images?q%3Dtexas%2Bflag%26start%3D40%26svnum%3D20%26hl%3Den%26lr%3D%26ie%3DUTF-8%26sa%3DN"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sqfortworth.org/"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0.w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hyperlink" Target="Pre-Paid%20PDM%20Meals%20Random.xlsx"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mailto:lwestfall@westfallteam.com"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hyperlink" Target="http://www.asqfortworth.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6.png"/><Relationship Id="rId7"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www.asqfortworth.org/"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hyperlink" Target="http://www.asq.org/"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asqfortworth.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slide" Target="slide3.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hyperlink" Target="mailto:classes@asqfortworth.org" TargetMode="Externa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asq.org/" TargetMode="External"/><Relationship Id="rId2" Type="http://schemas.openxmlformats.org/officeDocument/2006/relationships/notesSlide" Target="../notesSlides/notesSlide42.xml"/><Relationship Id="rId1" Type="http://schemas.openxmlformats.org/officeDocument/2006/relationships/slideLayout" Target="../slideLayouts/slideLayout21.xml"/><Relationship Id="rId6" Type="http://schemas.openxmlformats.org/officeDocument/2006/relationships/hyperlink" Target="http://www.myasq.org/" TargetMode="External"/><Relationship Id="rId5" Type="http://schemas.openxmlformats.org/officeDocument/2006/relationships/hyperlink" Target="http://www.asqfortworth.org/" TargetMode="Externa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1.xml"/><Relationship Id="rId6" Type="http://schemas.openxmlformats.org/officeDocument/2006/relationships/image" Target="../media/image37.gif"/><Relationship Id="rId5" Type="http://schemas.openxmlformats.org/officeDocument/2006/relationships/hyperlink" Target="https://s1416.weebly.com/asq-cruise-2019.html" TargetMode="Externa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hyperlink" Target="http://asq.org/conferences-events.html"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6"/>
          <p:cNvGrpSpPr>
            <a:grpSpLocks/>
          </p:cNvGrpSpPr>
          <p:nvPr/>
        </p:nvGrpSpPr>
        <p:grpSpPr bwMode="auto">
          <a:xfrm>
            <a:off x="582725" y="3763536"/>
            <a:ext cx="8005763" cy="2811463"/>
            <a:chOff x="582" y="2173"/>
            <a:chExt cx="5043" cy="1771"/>
          </a:xfrm>
        </p:grpSpPr>
        <p:sp>
          <p:nvSpPr>
            <p:cNvPr id="3089" name="Rectangle 1031"/>
            <p:cNvSpPr>
              <a:spLocks noChangeArrowheads="1"/>
            </p:cNvSpPr>
            <p:nvPr/>
          </p:nvSpPr>
          <p:spPr bwMode="auto">
            <a:xfrm>
              <a:off x="712" y="2716"/>
              <a:ext cx="4784"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4025" indent="-454025" algn="l" eaLnBrk="0" fontAlgn="base" hangingPunct="0">
                <a:spcBef>
                  <a:spcPct val="20000"/>
                </a:spcBef>
                <a:buBlip>
                  <a:blip r:embed="rId3"/>
                </a:buBlip>
                <a:tabLst>
                  <a:tab pos="2511425" algn="l"/>
                  <a:tab pos="4113213" algn="l"/>
                </a:tabLst>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tabLst>
                  <a:tab pos="2511425" algn="l"/>
                  <a:tab pos="4113213" algn="l"/>
                </a:tabLst>
                <a:defRPr sz="2800">
                  <a:solidFill>
                    <a:schemeClr val="tx1"/>
                  </a:solidFill>
                  <a:latin typeface="Times New Roman" pitchFamily="18" charset="0"/>
                </a:defRPr>
              </a:lvl2pPr>
              <a:lvl3pPr marL="1143000" indent="-228600" algn="l" eaLnBrk="0" fontAlgn="base" hangingPunct="0">
                <a:spcBef>
                  <a:spcPct val="20000"/>
                </a:spcBef>
                <a:buChar char="•"/>
                <a:tabLst>
                  <a:tab pos="2511425" algn="l"/>
                  <a:tab pos="4113213" algn="l"/>
                </a:tabLst>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tabLst>
                  <a:tab pos="2511425" algn="l"/>
                  <a:tab pos="4113213" algn="l"/>
                </a:tabLst>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tabLst>
                  <a:tab pos="2511425" algn="l"/>
                  <a:tab pos="4113213" algn="l"/>
                </a:tabLst>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9pPr>
            </a:lstStyle>
            <a:p>
              <a:pPr algn="ctr">
                <a:buFontTx/>
                <a:buNone/>
              </a:pPr>
              <a:r>
                <a:rPr lang="en-US" altLang="en-US" sz="2400" b="0" dirty="0">
                  <a:solidFill>
                    <a:srgbClr val="0000FF"/>
                  </a:solidFill>
                  <a:latin typeface="Times" pitchFamily="18" charset="0"/>
                  <a:cs typeface="Times New Roman" pitchFamily="18" charset="0"/>
                </a:rPr>
                <a:t>To serve the needs of our membership and the community by providing a local forum for information exchange, professional support and continuous learning.</a:t>
              </a:r>
            </a:p>
          </p:txBody>
        </p:sp>
        <p:sp>
          <p:nvSpPr>
            <p:cNvPr id="3090" name="Rectangle 1032"/>
            <p:cNvSpPr>
              <a:spLocks noChangeArrowheads="1"/>
            </p:cNvSpPr>
            <p:nvPr/>
          </p:nvSpPr>
          <p:spPr bwMode="auto">
            <a:xfrm>
              <a:off x="582" y="2173"/>
              <a:ext cx="5043"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0"/>
                </a:spcBef>
                <a:buFontTx/>
                <a:buNone/>
              </a:pPr>
              <a:r>
                <a:rPr lang="en-US" altLang="en-US" sz="4400" b="1" dirty="0">
                  <a:solidFill>
                    <a:schemeClr val="tx2"/>
                  </a:solidFill>
                </a:rPr>
                <a:t>Mission</a:t>
              </a:r>
            </a:p>
          </p:txBody>
        </p:sp>
      </p:grpSp>
      <p:grpSp>
        <p:nvGrpSpPr>
          <p:cNvPr id="3" name="Group 1035"/>
          <p:cNvGrpSpPr>
            <a:grpSpLocks/>
          </p:cNvGrpSpPr>
          <p:nvPr/>
        </p:nvGrpSpPr>
        <p:grpSpPr bwMode="auto">
          <a:xfrm>
            <a:off x="767306" y="2232451"/>
            <a:ext cx="7646987" cy="1865313"/>
            <a:chOff x="695" y="1086"/>
            <a:chExt cx="4817" cy="1175"/>
          </a:xfrm>
        </p:grpSpPr>
        <p:sp>
          <p:nvSpPr>
            <p:cNvPr id="3087" name="Rectangle 1033"/>
            <p:cNvSpPr>
              <a:spLocks noChangeArrowheads="1"/>
            </p:cNvSpPr>
            <p:nvPr/>
          </p:nvSpPr>
          <p:spPr bwMode="auto">
            <a:xfrm>
              <a:off x="748" y="1628"/>
              <a:ext cx="471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4025" indent="-454025" algn="l" eaLnBrk="0" fontAlgn="base" hangingPunct="0">
                <a:spcBef>
                  <a:spcPct val="20000"/>
                </a:spcBef>
                <a:buBlip>
                  <a:blip r:embed="rId3"/>
                </a:buBlip>
                <a:tabLst>
                  <a:tab pos="2511425" algn="l"/>
                  <a:tab pos="4113213" algn="l"/>
                </a:tabLst>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tabLst>
                  <a:tab pos="2511425" algn="l"/>
                  <a:tab pos="4113213" algn="l"/>
                </a:tabLst>
                <a:defRPr sz="2800">
                  <a:solidFill>
                    <a:schemeClr val="tx1"/>
                  </a:solidFill>
                  <a:latin typeface="Times New Roman" pitchFamily="18" charset="0"/>
                </a:defRPr>
              </a:lvl2pPr>
              <a:lvl3pPr marL="1143000" indent="-228600" algn="l" eaLnBrk="0" fontAlgn="base" hangingPunct="0">
                <a:spcBef>
                  <a:spcPct val="20000"/>
                </a:spcBef>
                <a:buChar char="•"/>
                <a:tabLst>
                  <a:tab pos="2511425" algn="l"/>
                  <a:tab pos="4113213" algn="l"/>
                </a:tabLst>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tabLst>
                  <a:tab pos="2511425" algn="l"/>
                  <a:tab pos="4113213" algn="l"/>
                </a:tabLst>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tabLst>
                  <a:tab pos="2511425" algn="l"/>
                  <a:tab pos="4113213" algn="l"/>
                </a:tabLst>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9pPr>
            </a:lstStyle>
            <a:p>
              <a:pPr algn="ctr">
                <a:buFontTx/>
                <a:buNone/>
              </a:pPr>
              <a:r>
                <a:rPr lang="en-US" altLang="en-US" sz="2400" b="0" dirty="0">
                  <a:solidFill>
                    <a:srgbClr val="0000FF"/>
                  </a:solidFill>
                  <a:latin typeface="Times" pitchFamily="18" charset="0"/>
                  <a:cs typeface="Times New Roman" pitchFamily="18" charset="0"/>
                </a:rPr>
                <a:t>To be the area’s leading resource and recognized champion of matters related to quality.</a:t>
              </a:r>
            </a:p>
          </p:txBody>
        </p:sp>
        <p:sp>
          <p:nvSpPr>
            <p:cNvPr id="3088" name="Rectangle 1034"/>
            <p:cNvSpPr>
              <a:spLocks noChangeArrowheads="1"/>
            </p:cNvSpPr>
            <p:nvPr/>
          </p:nvSpPr>
          <p:spPr bwMode="auto">
            <a:xfrm>
              <a:off x="695" y="1086"/>
              <a:ext cx="481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0"/>
                </a:spcBef>
                <a:buFontTx/>
                <a:buNone/>
              </a:pPr>
              <a:r>
                <a:rPr lang="en-US" altLang="en-US" sz="4400" b="1" dirty="0">
                  <a:solidFill>
                    <a:schemeClr val="tx2"/>
                  </a:solidFill>
                </a:rPr>
                <a:t>Vision</a:t>
              </a:r>
            </a:p>
          </p:txBody>
        </p:sp>
      </p:grpSp>
      <p:sp>
        <p:nvSpPr>
          <p:cNvPr id="21517" name="Rectangle 1037"/>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3077" name="Text Box 1038"/>
          <p:cNvSpPr txBox="1">
            <a:spLocks noChangeArrowheads="1"/>
          </p:cNvSpPr>
          <p:nvPr/>
        </p:nvSpPr>
        <p:spPr bwMode="auto">
          <a:xfrm>
            <a:off x="2318259" y="6172200"/>
            <a:ext cx="4510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r>
              <a:rPr lang="en-US" altLang="en-US" sz="2400"/>
              <a:t>Web Page: </a:t>
            </a:r>
            <a:r>
              <a:rPr lang="en-US" altLang="en-US" sz="2400">
                <a:solidFill>
                  <a:schemeClr val="hlink"/>
                </a:solidFill>
                <a:hlinkClick r:id="rId5"/>
              </a:rPr>
              <a:t>www.asqfortworth.org</a:t>
            </a:r>
            <a:r>
              <a:rPr lang="en-US" altLang="en-US" sz="2400">
                <a:solidFill>
                  <a:schemeClr val="hlink"/>
                </a:solidFill>
              </a:rPr>
              <a:t> </a:t>
            </a:r>
            <a:r>
              <a:rPr lang="en-US" altLang="en-US" sz="2400"/>
              <a:t> </a:t>
            </a:r>
          </a:p>
        </p:txBody>
      </p:sp>
      <p:sp>
        <p:nvSpPr>
          <p:cNvPr id="3078" name="Rectangle 1043"/>
          <p:cNvSpPr>
            <a:spLocks noChangeArrowheads="1" noTextEdit="1"/>
          </p:cNvSpPr>
          <p:nvPr/>
        </p:nvSpPr>
        <p:spPr bwMode="auto">
          <a:xfrm>
            <a:off x="4267200" y="1330325"/>
            <a:ext cx="6731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9" name="Picture 18" descr="ASQ FW LOGO.bmp"/>
          <p:cNvPicPr>
            <a:picLocks noChangeAspect="1"/>
          </p:cNvPicPr>
          <p:nvPr/>
        </p:nvPicPr>
        <p:blipFill>
          <a:blip r:embed="rId6" cstate="print"/>
          <a:stretch>
            <a:fillRect/>
          </a:stretch>
        </p:blipFill>
        <p:spPr>
          <a:xfrm>
            <a:off x="2042733" y="84199"/>
            <a:ext cx="5122033" cy="2090132"/>
          </a:xfrm>
          <a:prstGeom prst="rect">
            <a:avLst/>
          </a:prstGeom>
          <a:ln w="38100">
            <a:solidFill>
              <a:srgbClr val="2A6EBB"/>
            </a:solidFill>
          </a:ln>
        </p:spPr>
      </p:pic>
    </p:spTree>
    <p:extLst>
      <p:ext uri="{BB962C8B-B14F-4D97-AF65-F5344CB8AC3E}">
        <p14:creationId xmlns:p14="http://schemas.microsoft.com/office/powerpoint/2010/main" val="7754144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2500"/>
                            </p:stCondLst>
                            <p:childTnLst>
                              <p:par>
                                <p:cTn id="9" presetID="22" presetClass="entr" presetSubtype="1" fill="hold" nodeType="after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6000"/>
                            </p:stCondLst>
                            <p:childTnLst>
                              <p:par>
                                <p:cTn id="13" presetID="1" presetClass="entr" presetSubtype="0" fill="hold" grpId="0" nodeType="afterEffect" nodePh="1">
                                  <p:stCondLst>
                                    <p:cond delay="4000"/>
                                  </p:stCondLst>
                                  <p:endCondLst>
                                    <p:cond evt="begin" delay="0">
                                      <p:tn val="13"/>
                                    </p:cond>
                                  </p:endCondLst>
                                  <p:childTnLst>
                                    <p:set>
                                      <p:cBhvr>
                                        <p:cTn id="14"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799" y="206488"/>
            <a:ext cx="7812742" cy="789799"/>
          </a:xfrm>
        </p:spPr>
        <p:txBody>
          <a:bodyPr/>
          <a:lstStyle/>
          <a:p>
            <a:pPr eaLnBrk="1" hangingPunct="1"/>
            <a:r>
              <a:rPr lang="en-US" altLang="en-US" dirty="0"/>
              <a:t>ASQ Audit Conference</a:t>
            </a:r>
          </a:p>
        </p:txBody>
      </p:sp>
      <p:sp>
        <p:nvSpPr>
          <p:cNvPr id="1065987" name="Rectangle 3"/>
          <p:cNvSpPr>
            <a:spLocks noGrp="1" noChangeArrowheads="1"/>
          </p:cNvSpPr>
          <p:nvPr>
            <p:ph type="body" idx="4294967295"/>
          </p:nvPr>
        </p:nvSpPr>
        <p:spPr>
          <a:xfrm>
            <a:off x="317500" y="1219201"/>
            <a:ext cx="8530665" cy="5479576"/>
          </a:xfrm>
        </p:spPr>
        <p:txBody>
          <a:bodyPr/>
          <a:lstStyle/>
          <a:p>
            <a:r>
              <a:rPr lang="en-US" altLang="en-US" sz="2400" b="1" dirty="0"/>
              <a:t>When: 	Friday, Oct 12-13, 2017</a:t>
            </a:r>
          </a:p>
          <a:p>
            <a:r>
              <a:rPr lang="en-US" altLang="en-US" sz="2400" b="1" dirty="0"/>
              <a:t>Where:   </a:t>
            </a:r>
            <a:r>
              <a:rPr lang="en-US" altLang="en-US" sz="2400" dirty="0"/>
              <a:t>Dallas – Intercontinental Hotel</a:t>
            </a:r>
          </a:p>
          <a:p>
            <a:r>
              <a:rPr lang="en-US" altLang="en-US" sz="2400" b="1" dirty="0"/>
              <a:t>Cost:      </a:t>
            </a:r>
            <a:r>
              <a:rPr lang="en-US" altLang="en-US" sz="2400" dirty="0"/>
              <a:t>$895</a:t>
            </a:r>
          </a:p>
          <a:p>
            <a:endParaRPr lang="en-US" altLang="en-US" sz="1000" dirty="0"/>
          </a:p>
          <a:p>
            <a:r>
              <a:rPr lang="en-US" sz="2400" b="1" dirty="0"/>
              <a:t>Theme: </a:t>
            </a:r>
            <a:r>
              <a:rPr lang="en-US" sz="2400" dirty="0"/>
              <a:t>“Blueprint for a Successful Audit Program” </a:t>
            </a:r>
            <a:r>
              <a:rPr lang="en-US" sz="2000" dirty="0"/>
              <a:t>Acknowledge the Past – Embrace the Present – Prepare for the Future </a:t>
            </a:r>
          </a:p>
          <a:p>
            <a:endParaRPr lang="en-US" sz="1000" dirty="0"/>
          </a:p>
          <a:p>
            <a:r>
              <a:rPr lang="en-US" sz="2400" b="1" dirty="0"/>
              <a:t>Overview: </a:t>
            </a:r>
          </a:p>
          <a:p>
            <a:pPr lvl="1"/>
            <a:r>
              <a:rPr lang="en-US" sz="2000" dirty="0"/>
              <a:t>Successful audit programs do not happen overnight and certainly do not happen without thoughtful planning and execution. </a:t>
            </a:r>
          </a:p>
          <a:p>
            <a:pPr lvl="1"/>
            <a:r>
              <a:rPr lang="en-US" sz="2000" dirty="0"/>
              <a:t>In order to develop a successful audit program you need a “Blueprint” for the future. </a:t>
            </a:r>
          </a:p>
          <a:p>
            <a:pPr lvl="1"/>
            <a:endParaRPr lang="en-US" sz="1000" dirty="0"/>
          </a:p>
          <a:p>
            <a:r>
              <a:rPr lang="en-US" sz="2400" dirty="0"/>
              <a:t>Web site: </a:t>
            </a:r>
            <a:r>
              <a:rPr lang="en-US" sz="2400" dirty="0">
                <a:hlinkClick r:id="rId3"/>
              </a:rPr>
              <a:t>http://www.asqauditconference.org/</a:t>
            </a:r>
            <a:r>
              <a:rPr lang="en-US" sz="2400" dirty="0"/>
              <a:t> </a:t>
            </a:r>
          </a:p>
          <a:p>
            <a:endParaRPr lang="en-US" sz="1000" dirty="0"/>
          </a:p>
          <a:p>
            <a:r>
              <a:rPr lang="en-US" altLang="en-US" sz="2200" b="1" u="sng" dirty="0"/>
              <a:t>On-Site Exams Sat 10/14</a:t>
            </a:r>
            <a:endParaRPr lang="en-US" altLang="en-US" sz="2000" b="1" dirty="0">
              <a:solidFill>
                <a:srgbClr val="FF0000"/>
              </a:solidFill>
            </a:endParaRPr>
          </a:p>
          <a:p>
            <a:endParaRPr lang="en-US" altLang="en-US" sz="2000" b="1" u="sng" dirty="0"/>
          </a:p>
        </p:txBody>
      </p:sp>
      <p:sp>
        <p:nvSpPr>
          <p:cNvPr id="106598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ctr" hangingPunct="0">
              <a:spcBef>
                <a:spcPct val="0"/>
              </a:spcBef>
              <a:spcAft>
                <a:spcPct val="0"/>
              </a:spcAft>
              <a:defRPr sz="2400" b="1">
                <a:solidFill>
                  <a:schemeClr val="tx1"/>
                </a:solidFill>
                <a:latin typeface="Times New Roman" pitchFamily="18" charset="0"/>
              </a:defRPr>
            </a:lvl6pPr>
            <a:lvl7pPr marL="2971800" indent="-228600" algn="ctr" eaLnBrk="0" fontAlgn="ctr" hangingPunct="0">
              <a:spcBef>
                <a:spcPct val="0"/>
              </a:spcBef>
              <a:spcAft>
                <a:spcPct val="0"/>
              </a:spcAft>
              <a:defRPr sz="2400" b="1">
                <a:solidFill>
                  <a:schemeClr val="tx1"/>
                </a:solidFill>
                <a:latin typeface="Times New Roman" pitchFamily="18" charset="0"/>
              </a:defRPr>
            </a:lvl7pPr>
            <a:lvl8pPr marL="3429000" indent="-228600" algn="ctr" eaLnBrk="0" fontAlgn="ctr" hangingPunct="0">
              <a:spcBef>
                <a:spcPct val="0"/>
              </a:spcBef>
              <a:spcAft>
                <a:spcPct val="0"/>
              </a:spcAft>
              <a:defRPr sz="2400" b="1">
                <a:solidFill>
                  <a:schemeClr val="tx1"/>
                </a:solidFill>
                <a:latin typeface="Times New Roman" pitchFamily="18" charset="0"/>
              </a:defRPr>
            </a:lvl8pPr>
            <a:lvl9pPr marL="3886200" indent="-228600" algn="ctr" eaLnBrk="0" fontAlgn="ctr" hangingPunct="0">
              <a:spcBef>
                <a:spcPct val="0"/>
              </a:spcBef>
              <a:spcAft>
                <a:spcPct val="0"/>
              </a:spcAft>
              <a:defRPr sz="2400" b="1">
                <a:solidFill>
                  <a:schemeClr val="tx1"/>
                </a:solidFill>
                <a:latin typeface="Times New Roman" pitchFamily="18" charset="0"/>
              </a:defRPr>
            </a:lvl9pPr>
          </a:lstStyle>
          <a:p>
            <a:pPr eaLnBrk="1" hangingPunct="1"/>
            <a:endParaRPr lang="en-US" altLang="en-US" sz="2800"/>
          </a:p>
        </p:txBody>
      </p:sp>
      <p:sp>
        <p:nvSpPr>
          <p:cNvPr id="5" name="Text Box 1036">
            <a:extLst>
              <a:ext uri="{FF2B5EF4-FFF2-40B4-BE49-F238E27FC236}">
                <a16:creationId xmlns:a16="http://schemas.microsoft.com/office/drawing/2014/main" id="{9D4EBBC9-4889-4496-B2EA-8FAC91632E36}"/>
              </a:ext>
            </a:extLst>
          </p:cNvPr>
          <p:cNvSpPr txBox="1">
            <a:spLocks noChangeArrowheads="1"/>
          </p:cNvSpPr>
          <p:nvPr/>
        </p:nvSpPr>
        <p:spPr bwMode="auto">
          <a:xfrm>
            <a:off x="7848600" y="223837"/>
            <a:ext cx="1168964" cy="461963"/>
          </a:xfrm>
          <a:prstGeom prst="rect">
            <a:avLst/>
          </a:prstGeom>
          <a:solidFill>
            <a:srgbClr val="FFFF00"/>
          </a:solidFill>
          <a:ln w="9525">
            <a:solidFill>
              <a:schemeClr val="tx1"/>
            </a:solidFill>
            <a:miter lim="800000"/>
            <a:headEnd/>
            <a:tailEnd/>
          </a:ln>
        </p:spPr>
        <p:txBody>
          <a:bodyPr wrap="square">
            <a:spAutoFit/>
          </a:bodyPr>
          <a:lstStyle>
            <a:lvl1pPr algn="l" eaLnBrk="0" hangingPunct="0">
              <a:buBlip>
                <a:blip r:embed="rId4"/>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5"/>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50000"/>
              </a:spcBef>
              <a:buFontTx/>
              <a:buNone/>
            </a:pPr>
            <a:r>
              <a:rPr lang="en-US" altLang="en-US" sz="2400" dirty="0"/>
              <a:t>Sample</a:t>
            </a:r>
          </a:p>
        </p:txBody>
      </p:sp>
    </p:spTree>
    <p:extLst>
      <p:ext uri="{BB962C8B-B14F-4D97-AF65-F5344CB8AC3E}">
        <p14:creationId xmlns:p14="http://schemas.microsoft.com/office/powerpoint/2010/main" val="329987568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1065987">
                                            <p:txEl>
                                              <p:pRg st="0" end="0"/>
                                            </p:txEl>
                                          </p:spTgt>
                                        </p:tgtEl>
                                        <p:attrNameLst>
                                          <p:attrName>style.visibility</p:attrName>
                                        </p:attrNameLst>
                                      </p:cBhvr>
                                      <p:to>
                                        <p:strVal val="visible"/>
                                      </p:to>
                                    </p:set>
                                    <p:anim calcmode="lin" valueType="num">
                                      <p:cBhvr additive="base">
                                        <p:cTn id="7" dur="500" fill="hold"/>
                                        <p:tgtEl>
                                          <p:spTgt spid="1065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59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4500"/>
                                  </p:stCondLst>
                                  <p:childTnLst>
                                    <p:set>
                                      <p:cBhvr>
                                        <p:cTn id="11" dur="1" fill="hold">
                                          <p:stCondLst>
                                            <p:cond delay="0"/>
                                          </p:stCondLst>
                                        </p:cTn>
                                        <p:tgtEl>
                                          <p:spTgt spid="1065987">
                                            <p:txEl>
                                              <p:pRg st="1" end="1"/>
                                            </p:txEl>
                                          </p:spTgt>
                                        </p:tgtEl>
                                        <p:attrNameLst>
                                          <p:attrName>style.visibility</p:attrName>
                                        </p:attrNameLst>
                                      </p:cBhvr>
                                      <p:to>
                                        <p:strVal val="visible"/>
                                      </p:to>
                                    </p:set>
                                    <p:anim calcmode="lin" valueType="num">
                                      <p:cBhvr additive="base">
                                        <p:cTn id="12" dur="500" fill="hold"/>
                                        <p:tgtEl>
                                          <p:spTgt spid="10659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598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500"/>
                            </p:stCondLst>
                            <p:childTnLst>
                              <p:par>
                                <p:cTn id="15" presetID="2" presetClass="entr" presetSubtype="4" fill="hold" grpId="0" nodeType="afterEffect">
                                  <p:stCondLst>
                                    <p:cond delay="7000"/>
                                  </p:stCondLst>
                                  <p:childTnLst>
                                    <p:set>
                                      <p:cBhvr>
                                        <p:cTn id="16" dur="1" fill="hold">
                                          <p:stCondLst>
                                            <p:cond delay="0"/>
                                          </p:stCondLst>
                                        </p:cTn>
                                        <p:tgtEl>
                                          <p:spTgt spid="1065987">
                                            <p:txEl>
                                              <p:pRg st="2" end="2"/>
                                            </p:txEl>
                                          </p:spTgt>
                                        </p:tgtEl>
                                        <p:attrNameLst>
                                          <p:attrName>style.visibility</p:attrName>
                                        </p:attrNameLst>
                                      </p:cBhvr>
                                      <p:to>
                                        <p:strVal val="visible"/>
                                      </p:to>
                                    </p:set>
                                    <p:anim calcmode="lin" valueType="num">
                                      <p:cBhvr additive="base">
                                        <p:cTn id="17" dur="500" fill="hold"/>
                                        <p:tgtEl>
                                          <p:spTgt spid="10659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6598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1" presetClass="entr" presetSubtype="0" fill="hold" grpId="0" nodeType="afterEffect" nodePh="1">
                                  <p:stCondLst>
                                    <p:cond delay="4000"/>
                                  </p:stCondLst>
                                  <p:endCondLst>
                                    <p:cond evt="begin" delay="0">
                                      <p:tn val="20"/>
                                    </p:cond>
                                  </p:endCondLst>
                                  <p:childTnLst>
                                    <p:set>
                                      <p:cBhvr>
                                        <p:cTn id="21" dur="1" fill="hold">
                                          <p:stCondLst>
                                            <p:cond delay="499"/>
                                          </p:stCondLst>
                                        </p:cTn>
                                        <p:tgtEl>
                                          <p:spTgt spid="1065988"/>
                                        </p:tgtEl>
                                        <p:attrNameLst>
                                          <p:attrName>style.visibility</p:attrName>
                                        </p:attrNameLst>
                                      </p:cBhvr>
                                      <p:to>
                                        <p:strVal val="visible"/>
                                      </p:to>
                                    </p:set>
                                  </p:childTnLst>
                                </p:cTn>
                              </p:par>
                            </p:childTnLst>
                          </p:cTn>
                        </p:par>
                        <p:par>
                          <p:cTn id="22" fill="hold">
                            <p:stCondLst>
                              <p:cond delay="19500"/>
                            </p:stCondLst>
                            <p:childTnLst>
                              <p:par>
                                <p:cTn id="23" presetID="19"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0" fill="hold"/>
                                        <p:tgtEl>
                                          <p:spTgt spid="5"/>
                                        </p:tgtEl>
                                        <p:attrNameLst>
                                          <p:attrName>ppt_w</p:attrName>
                                        </p:attrNameLst>
                                      </p:cBhvr>
                                      <p:tavLst>
                                        <p:tav tm="0" fmla="#ppt_w*sin(2.5*pi*$)">
                                          <p:val>
                                            <p:fltVal val="0"/>
                                          </p:val>
                                        </p:tav>
                                        <p:tav tm="100000">
                                          <p:val>
                                            <p:fltVal val="1"/>
                                          </p:val>
                                        </p:tav>
                                      </p:tavLst>
                                    </p:anim>
                                    <p:anim calcmode="lin" valueType="num">
                                      <p:cBhvr>
                                        <p:cTn id="2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build="p" bldLvl="2" autoUpdateAnimBg="0" advAuto="2500"/>
      <p:bldP spid="1065988" grpId="0" animBg="1"/>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152400"/>
            <a:ext cx="7696200" cy="762000"/>
          </a:xfrm>
        </p:spPr>
        <p:txBody>
          <a:bodyPr/>
          <a:lstStyle/>
          <a:p>
            <a:pPr eaLnBrk="1" hangingPunct="1"/>
            <a:r>
              <a:rPr lang="en-US" altLang="en-US">
                <a:solidFill>
                  <a:schemeClr val="tx1"/>
                </a:solidFill>
              </a:rPr>
              <a:t>Publications and Media</a:t>
            </a:r>
          </a:p>
        </p:txBody>
      </p:sp>
      <p:sp>
        <p:nvSpPr>
          <p:cNvPr id="28675" name="Rectangle 3"/>
          <p:cNvSpPr>
            <a:spLocks noGrp="1" noChangeArrowheads="1"/>
          </p:cNvSpPr>
          <p:nvPr>
            <p:ph type="body" sz="half" idx="4294967295"/>
          </p:nvPr>
        </p:nvSpPr>
        <p:spPr>
          <a:xfrm>
            <a:off x="304800" y="1295400"/>
            <a:ext cx="3579813" cy="4421188"/>
          </a:xfrm>
        </p:spPr>
        <p:txBody>
          <a:bodyPr/>
          <a:lstStyle/>
          <a:p>
            <a:pPr eaLnBrk="1" hangingPunct="1"/>
            <a:r>
              <a:rPr lang="en-US" altLang="en-US" sz="2800" b="1" i="1" dirty="0"/>
              <a:t>Quality Progress</a:t>
            </a:r>
          </a:p>
          <a:p>
            <a:pPr eaLnBrk="1" hangingPunct="1">
              <a:buFontTx/>
              <a:buNone/>
            </a:pPr>
            <a:endParaRPr lang="en-US" altLang="en-US" sz="1200" i="1" dirty="0"/>
          </a:p>
          <a:p>
            <a:pPr eaLnBrk="1" hangingPunct="1"/>
            <a:r>
              <a:rPr lang="en-US" altLang="en-US" sz="2800" dirty="0"/>
              <a:t>Quality Press </a:t>
            </a:r>
          </a:p>
          <a:p>
            <a:pPr eaLnBrk="1" hangingPunct="1">
              <a:buFontTx/>
              <a:buNone/>
            </a:pPr>
            <a:endParaRPr lang="en-US" altLang="en-US" sz="1200" dirty="0"/>
          </a:p>
          <a:p>
            <a:pPr eaLnBrk="1" hangingPunct="1"/>
            <a:r>
              <a:rPr lang="en-US" altLang="en-US" sz="2800" dirty="0"/>
              <a:t>Standards</a:t>
            </a:r>
          </a:p>
          <a:p>
            <a:pPr eaLnBrk="1" hangingPunct="1">
              <a:buFontTx/>
              <a:buNone/>
            </a:pPr>
            <a:endParaRPr lang="en-US" altLang="en-US" sz="1200" dirty="0"/>
          </a:p>
          <a:p>
            <a:pPr eaLnBrk="1" hangingPunct="1"/>
            <a:r>
              <a:rPr lang="en-US" altLang="en-US" sz="2800" dirty="0"/>
              <a:t>Audiotapes</a:t>
            </a:r>
          </a:p>
          <a:p>
            <a:pPr eaLnBrk="1" hangingPunct="1">
              <a:buFontTx/>
              <a:buNone/>
            </a:pPr>
            <a:endParaRPr lang="en-US" altLang="en-US" sz="1200" dirty="0"/>
          </a:p>
          <a:p>
            <a:pPr eaLnBrk="1" hangingPunct="1"/>
            <a:r>
              <a:rPr lang="en-US" altLang="en-US" sz="2800" dirty="0"/>
              <a:t>Webinars, Video</a:t>
            </a:r>
          </a:p>
          <a:p>
            <a:pPr eaLnBrk="1" hangingPunct="1">
              <a:buFontTx/>
              <a:buNone/>
            </a:pPr>
            <a:endParaRPr lang="en-US" altLang="en-US" sz="1200" dirty="0"/>
          </a:p>
          <a:p>
            <a:pPr eaLnBrk="1" hangingPunct="1"/>
            <a:r>
              <a:rPr lang="en-US" altLang="en-US" sz="2800" dirty="0"/>
              <a:t>Software</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581400" cy="2641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8677" name="Picture 5" descr="CoverQP May08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8609">
            <a:off x="4159250" y="3032125"/>
            <a:ext cx="1743075" cy="2362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7"/>
                                        </p:tgtEl>
                                        <p:attrNameLst>
                                          <p:attrName>style.visibility</p:attrName>
                                        </p:attrNameLst>
                                      </p:cBhvr>
                                      <p:to>
                                        <p:strVal val="visible"/>
                                      </p:to>
                                    </p:set>
                                    <p:anim calcmode="lin" valueType="num">
                                      <p:cBhvr additive="base">
                                        <p:cTn id="11" dur="500" fill="hold"/>
                                        <p:tgtEl>
                                          <p:spTgt spid="28677"/>
                                        </p:tgtEl>
                                        <p:attrNameLst>
                                          <p:attrName>ppt_x</p:attrName>
                                        </p:attrNameLst>
                                      </p:cBhvr>
                                      <p:tavLst>
                                        <p:tav tm="0">
                                          <p:val>
                                            <p:strVal val="#ppt_x"/>
                                          </p:val>
                                        </p:tav>
                                        <p:tav tm="100000">
                                          <p:val>
                                            <p:strVal val="#ppt_x"/>
                                          </p:val>
                                        </p:tav>
                                      </p:tavLst>
                                    </p:anim>
                                    <p:anim calcmode="lin" valueType="num">
                                      <p:cBhvr additive="base">
                                        <p:cTn id="12"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675">
                                            <p:txEl>
                                              <p:pRg st="0" end="0"/>
                                            </p:txEl>
                                          </p:spTgt>
                                        </p:tgtEl>
                                        <p:attrNameLst>
                                          <p:attrName>style.visibility</p:attrName>
                                        </p:attrNameLst>
                                      </p:cBhvr>
                                      <p:to>
                                        <p:strVal val="visible"/>
                                      </p:to>
                                    </p:set>
                                    <p:anim calcmode="lin" valueType="num">
                                      <p:cBhvr additive="base">
                                        <p:cTn id="1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additive="base">
                                        <p:cTn id="21"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anim calcmode="lin" valueType="num">
                                      <p:cBhvr additive="base">
                                        <p:cTn id="29"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67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675">
                                            <p:txEl>
                                              <p:pRg st="8" end="8"/>
                                            </p:txEl>
                                          </p:spTgt>
                                        </p:tgtEl>
                                        <p:attrNameLst>
                                          <p:attrName>style.visibility</p:attrName>
                                        </p:attrNameLst>
                                      </p:cBhvr>
                                      <p:to>
                                        <p:strVal val="visible"/>
                                      </p:to>
                                    </p:set>
                                    <p:anim calcmode="lin" valueType="num">
                                      <p:cBhvr additive="base">
                                        <p:cTn id="33"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675">
                                            <p:txEl>
                                              <p:pRg st="10" end="10"/>
                                            </p:txEl>
                                          </p:spTgt>
                                        </p:tgtEl>
                                        <p:attrNameLst>
                                          <p:attrName>style.visibility</p:attrName>
                                        </p:attrNameLst>
                                      </p:cBhvr>
                                      <p:to>
                                        <p:strVal val="visible"/>
                                      </p:to>
                                    </p:set>
                                    <p:anim calcmode="lin" valueType="num">
                                      <p:cBhvr additive="base">
                                        <p:cTn id="37" dur="5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609600"/>
          </a:xfrm>
        </p:spPr>
        <p:txBody>
          <a:bodyPr/>
          <a:lstStyle/>
          <a:p>
            <a:pPr eaLnBrk="1" hangingPunct="1"/>
            <a:r>
              <a:rPr lang="en-US" altLang="en-US" dirty="0">
                <a:solidFill>
                  <a:schemeClr val="tx1"/>
                </a:solidFill>
              </a:rPr>
              <a:t>Quality Resources</a:t>
            </a:r>
          </a:p>
        </p:txBody>
      </p:sp>
      <p:pic>
        <p:nvPicPr>
          <p:cNvPr id="2" name="Picture 1"/>
          <p:cNvPicPr>
            <a:picLocks noChangeAspect="1"/>
          </p:cNvPicPr>
          <p:nvPr/>
        </p:nvPicPr>
        <p:blipFill rotWithShape="1">
          <a:blip r:embed="rId3"/>
          <a:srcRect l="5833" t="14445" r="6666" b="8889"/>
          <a:stretch/>
        </p:blipFill>
        <p:spPr>
          <a:xfrm>
            <a:off x="609600" y="1288869"/>
            <a:ext cx="7315200" cy="4807130"/>
          </a:xfrm>
          <a:prstGeom prst="rect">
            <a:avLst/>
          </a:prstGeom>
          <a:ln>
            <a:solidFill>
              <a:schemeClr val="tx1"/>
            </a:solidFill>
          </a:ln>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ASQ™ TV</a:t>
            </a:r>
          </a:p>
        </p:txBody>
      </p:sp>
      <p:pic>
        <p:nvPicPr>
          <p:cNvPr id="1945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507" t="18767" r="11430" b="6235"/>
          <a:stretch>
            <a:fillRect/>
          </a:stretch>
        </p:blipFill>
        <p:spPr>
          <a:xfrm>
            <a:off x="1143000" y="1219200"/>
            <a:ext cx="6751638" cy="4876800"/>
          </a:xfrm>
          <a:noFill/>
          <a:ln w="12700" cap="flat">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a:t>Certifications</a:t>
            </a:r>
          </a:p>
        </p:txBody>
      </p:sp>
      <p:sp>
        <p:nvSpPr>
          <p:cNvPr id="99331" name="Rectangle 3"/>
          <p:cNvSpPr>
            <a:spLocks noGrp="1" noChangeArrowheads="1"/>
          </p:cNvSpPr>
          <p:nvPr>
            <p:ph type="body" idx="1"/>
          </p:nvPr>
        </p:nvSpPr>
        <p:spPr>
          <a:xfrm>
            <a:off x="420688" y="1143000"/>
            <a:ext cx="7313612" cy="5334000"/>
          </a:xfrm>
          <a:noFill/>
        </p:spPr>
        <p:txBody>
          <a:bodyPr/>
          <a:lstStyle/>
          <a:p>
            <a:pPr defTabSz="1081088" eaLnBrk="1" hangingPunct="1">
              <a:lnSpc>
                <a:spcPct val="80000"/>
              </a:lnSpc>
              <a:tabLst>
                <a:tab pos="1828800" algn="l"/>
              </a:tabLst>
            </a:pPr>
            <a:r>
              <a:rPr lang="en-US" altLang="en-US" sz="2000" dirty="0"/>
              <a:t>Fundamentals:</a:t>
            </a:r>
          </a:p>
          <a:p>
            <a:pPr marL="973138" lvl="1" defTabSz="1081088" eaLnBrk="1" hangingPunct="1">
              <a:lnSpc>
                <a:spcPct val="80000"/>
              </a:lnSpc>
              <a:tabLst>
                <a:tab pos="1828800" algn="l"/>
              </a:tabLst>
            </a:pPr>
            <a:r>
              <a:rPr lang="en-US" altLang="en-US" sz="1800" dirty="0">
                <a:solidFill>
                  <a:srgbClr val="A50021"/>
                </a:solidFill>
              </a:rPr>
              <a:t>CQIA	– Improvement Associate</a:t>
            </a:r>
          </a:p>
          <a:p>
            <a:pPr defTabSz="1081088" eaLnBrk="1" hangingPunct="1">
              <a:lnSpc>
                <a:spcPct val="80000"/>
              </a:lnSpc>
              <a:tabLst>
                <a:tab pos="1828800" algn="l"/>
              </a:tabLst>
            </a:pPr>
            <a:r>
              <a:rPr lang="en-US" altLang="en-US" sz="2000" dirty="0"/>
              <a:t>Technical… non-renewable:</a:t>
            </a:r>
          </a:p>
          <a:p>
            <a:pPr marL="973138" lvl="1" defTabSz="1081088" eaLnBrk="1" hangingPunct="1">
              <a:lnSpc>
                <a:spcPct val="80000"/>
              </a:lnSpc>
              <a:tabLst>
                <a:tab pos="1828800" algn="l"/>
              </a:tabLst>
            </a:pPr>
            <a:r>
              <a:rPr lang="en-US" altLang="en-US" sz="1800" dirty="0"/>
              <a:t>CQI	– Quality Inspector</a:t>
            </a:r>
          </a:p>
          <a:p>
            <a:pPr marL="973138" lvl="1" defTabSz="1081088" eaLnBrk="1" hangingPunct="1">
              <a:lnSpc>
                <a:spcPct val="80000"/>
              </a:lnSpc>
              <a:tabLst>
                <a:tab pos="1828800" algn="l"/>
              </a:tabLst>
            </a:pPr>
            <a:r>
              <a:rPr lang="en-US" altLang="en-US" sz="1800" dirty="0"/>
              <a:t>CQT 	– Quality Technician</a:t>
            </a:r>
          </a:p>
          <a:p>
            <a:pPr marL="973138" lvl="1" defTabSz="1081088" eaLnBrk="1" hangingPunct="1">
              <a:lnSpc>
                <a:spcPct val="80000"/>
              </a:lnSpc>
              <a:tabLst>
                <a:tab pos="1828800" algn="l"/>
              </a:tabLst>
            </a:pPr>
            <a:r>
              <a:rPr lang="en-US" altLang="en-US" sz="1800" dirty="0">
                <a:solidFill>
                  <a:srgbClr val="A50021"/>
                </a:solidFill>
              </a:rPr>
              <a:t>CQPA	– Process Analyst</a:t>
            </a:r>
          </a:p>
          <a:p>
            <a:pPr marL="973138" lvl="1" defTabSz="1081088" eaLnBrk="1" hangingPunct="1">
              <a:lnSpc>
                <a:spcPct val="80000"/>
              </a:lnSpc>
              <a:tabLst>
                <a:tab pos="1828800" algn="l"/>
              </a:tabLst>
            </a:pPr>
            <a:r>
              <a:rPr lang="en-US" altLang="en-US" sz="1800" dirty="0">
                <a:solidFill>
                  <a:srgbClr val="A50021"/>
                </a:solidFill>
              </a:rPr>
              <a:t>SSGB	– Six Sigma Green Belt</a:t>
            </a:r>
          </a:p>
          <a:p>
            <a:pPr defTabSz="1081088" eaLnBrk="1" hangingPunct="1">
              <a:lnSpc>
                <a:spcPct val="80000"/>
              </a:lnSpc>
              <a:tabLst>
                <a:tab pos="1828800" algn="l"/>
              </a:tabLst>
            </a:pPr>
            <a:r>
              <a:rPr lang="en-US" altLang="en-US" sz="2000" dirty="0"/>
              <a:t>Auditing:</a:t>
            </a:r>
          </a:p>
          <a:p>
            <a:pPr marL="973138" lvl="1" defTabSz="1081088" eaLnBrk="1" hangingPunct="1">
              <a:lnSpc>
                <a:spcPct val="80000"/>
              </a:lnSpc>
              <a:tabLst>
                <a:tab pos="1828800" algn="l"/>
              </a:tabLst>
            </a:pPr>
            <a:r>
              <a:rPr lang="en-US" altLang="en-US" sz="1800" dirty="0">
                <a:solidFill>
                  <a:srgbClr val="A50021"/>
                </a:solidFill>
              </a:rPr>
              <a:t>CQA	– Quality Auditor</a:t>
            </a:r>
          </a:p>
          <a:p>
            <a:pPr marL="973138" lvl="1" defTabSz="1081088" eaLnBrk="1" hangingPunct="1">
              <a:lnSpc>
                <a:spcPct val="80000"/>
              </a:lnSpc>
              <a:tabLst>
                <a:tab pos="1828800" algn="l"/>
              </a:tabLst>
            </a:pPr>
            <a:r>
              <a:rPr lang="en-US" altLang="en-US" sz="1800" dirty="0"/>
              <a:t>CBA	– Biomedical Auditor</a:t>
            </a:r>
          </a:p>
          <a:p>
            <a:pPr marL="973138" lvl="1" defTabSz="1081088" eaLnBrk="1" hangingPunct="1">
              <a:lnSpc>
                <a:spcPct val="80000"/>
              </a:lnSpc>
              <a:tabLst>
                <a:tab pos="1828800" algn="l"/>
              </a:tabLst>
            </a:pPr>
            <a:r>
              <a:rPr lang="en-US" altLang="en-US" sz="1800" dirty="0"/>
              <a:t>CHA	– HACCP Safety Auditor</a:t>
            </a:r>
          </a:p>
          <a:p>
            <a:pPr defTabSz="1081088" eaLnBrk="1" hangingPunct="1">
              <a:lnSpc>
                <a:spcPct val="80000"/>
              </a:lnSpc>
              <a:tabLst>
                <a:tab pos="1828800" algn="l"/>
              </a:tabLst>
            </a:pPr>
            <a:r>
              <a:rPr lang="en-US" altLang="en-US" sz="2000" dirty="0"/>
              <a:t>Engineering:</a:t>
            </a:r>
          </a:p>
          <a:p>
            <a:pPr marL="973138" lvl="1" defTabSz="1081088" eaLnBrk="1" hangingPunct="1">
              <a:lnSpc>
                <a:spcPct val="80000"/>
              </a:lnSpc>
              <a:tabLst>
                <a:tab pos="1828800" algn="l"/>
              </a:tabLst>
            </a:pPr>
            <a:r>
              <a:rPr lang="en-US" altLang="en-US" sz="1800" dirty="0">
                <a:solidFill>
                  <a:srgbClr val="A50021"/>
                </a:solidFill>
              </a:rPr>
              <a:t>CQE	– Quality Engineer</a:t>
            </a:r>
          </a:p>
          <a:p>
            <a:pPr marL="973138" lvl="1" defTabSz="1081088" eaLnBrk="1" hangingPunct="1">
              <a:lnSpc>
                <a:spcPct val="80000"/>
              </a:lnSpc>
              <a:tabLst>
                <a:tab pos="1828800" algn="l"/>
              </a:tabLst>
            </a:pPr>
            <a:r>
              <a:rPr lang="en-US" altLang="en-US" sz="1800" dirty="0">
                <a:solidFill>
                  <a:srgbClr val="A50021"/>
                </a:solidFill>
              </a:rPr>
              <a:t>CBB	– Black Belt – requires project before exam</a:t>
            </a:r>
          </a:p>
          <a:p>
            <a:pPr marL="973138" lvl="1" defTabSz="1081088" eaLnBrk="1" hangingPunct="1">
              <a:lnSpc>
                <a:spcPct val="80000"/>
              </a:lnSpc>
              <a:tabLst>
                <a:tab pos="1828800" algn="l"/>
              </a:tabLst>
            </a:pPr>
            <a:r>
              <a:rPr lang="en-US" altLang="en-US" sz="1800" dirty="0"/>
              <a:t>CRE	– Reliability Engineer</a:t>
            </a:r>
          </a:p>
          <a:p>
            <a:pPr marL="973138" lvl="1" defTabSz="1081088" eaLnBrk="1" hangingPunct="1">
              <a:lnSpc>
                <a:spcPct val="80000"/>
              </a:lnSpc>
              <a:tabLst>
                <a:tab pos="1828800" algn="l"/>
              </a:tabLst>
            </a:pPr>
            <a:r>
              <a:rPr lang="en-US" altLang="en-US" sz="1800" dirty="0"/>
              <a:t>CSQE	– Software Quality Eng</a:t>
            </a:r>
          </a:p>
          <a:p>
            <a:pPr marL="973138" lvl="1" defTabSz="1081088" eaLnBrk="1" hangingPunct="1">
              <a:lnSpc>
                <a:spcPct val="80000"/>
              </a:lnSpc>
              <a:tabLst>
                <a:tab pos="1828800" algn="l"/>
              </a:tabLst>
            </a:pPr>
            <a:r>
              <a:rPr lang="en-US" altLang="en-US" sz="1800" dirty="0"/>
              <a:t>CCT	– Calibration Technician</a:t>
            </a:r>
          </a:p>
          <a:p>
            <a:pPr marL="973138" lvl="1" defTabSz="1081088" eaLnBrk="1" hangingPunct="1">
              <a:lnSpc>
                <a:spcPct val="80000"/>
              </a:lnSpc>
              <a:tabLst>
                <a:tab pos="1828800" algn="l"/>
              </a:tabLst>
            </a:pPr>
            <a:r>
              <a:rPr lang="en-US" altLang="en-US" sz="1800" dirty="0">
                <a:solidFill>
                  <a:srgbClr val="A50021"/>
                </a:solidFill>
              </a:rPr>
              <a:t>CSQP	– Supplier Quality Professional </a:t>
            </a:r>
          </a:p>
          <a:p>
            <a:pPr defTabSz="1081088" eaLnBrk="1" hangingPunct="1">
              <a:lnSpc>
                <a:spcPct val="80000"/>
              </a:lnSpc>
              <a:tabLst>
                <a:tab pos="1828800" algn="l"/>
              </a:tabLst>
            </a:pPr>
            <a:r>
              <a:rPr lang="en-US" altLang="en-US" sz="2000" dirty="0"/>
              <a:t>Managerial:</a:t>
            </a:r>
          </a:p>
          <a:p>
            <a:pPr marL="973138" lvl="1" defTabSz="1081088" eaLnBrk="1" hangingPunct="1">
              <a:lnSpc>
                <a:spcPct val="80000"/>
              </a:lnSpc>
              <a:tabLst>
                <a:tab pos="1828800" algn="l"/>
              </a:tabLst>
            </a:pPr>
            <a:r>
              <a:rPr lang="en-US" altLang="en-US" sz="1800" dirty="0">
                <a:solidFill>
                  <a:srgbClr val="A50021"/>
                </a:solidFill>
              </a:rPr>
              <a:t>CMQ	– Manager Quality / Org Excellence </a:t>
            </a:r>
          </a:p>
        </p:txBody>
      </p:sp>
      <p:sp>
        <p:nvSpPr>
          <p:cNvPr id="9933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2400">
              <a:latin typeface="Times"/>
            </a:endParaRPr>
          </a:p>
        </p:txBody>
      </p:sp>
      <p:pic>
        <p:nvPicPr>
          <p:cNvPr id="17414" name="Picture 7" descr="j034999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1143000"/>
            <a:ext cx="1450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8"/>
          <p:cNvSpPr>
            <a:spLocks noChangeArrowheads="1"/>
          </p:cNvSpPr>
          <p:nvPr/>
        </p:nvSpPr>
        <p:spPr bwMode="auto">
          <a:xfrm>
            <a:off x="6518275" y="35814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2000" dirty="0">
                <a:solidFill>
                  <a:srgbClr val="A50021"/>
                </a:solidFill>
                <a:latin typeface="Times"/>
              </a:rPr>
              <a:t>Later… Fort Worth:</a:t>
            </a:r>
          </a:p>
          <a:p>
            <a:pPr>
              <a:spcBef>
                <a:spcPct val="0"/>
              </a:spcBef>
              <a:buFontTx/>
              <a:buNone/>
            </a:pPr>
            <a:r>
              <a:rPr lang="en-US" altLang="en-US" sz="2000" dirty="0">
                <a:solidFill>
                  <a:srgbClr val="A50021"/>
                </a:solidFill>
                <a:latin typeface="Times"/>
              </a:rPr>
              <a:t>Conducts Prep Classes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99331">
                                            <p:txEl>
                                              <p:pRg st="1" end="1"/>
                                            </p:txEl>
                                          </p:spTgt>
                                        </p:tgtEl>
                                        <p:attrNameLst>
                                          <p:attrName>style.visibility</p:attrName>
                                        </p:attrNameLst>
                                      </p:cBhvr>
                                      <p:to>
                                        <p:strVal val="visible"/>
                                      </p:to>
                                    </p:set>
                                    <p:anim calcmode="lin" valueType="num">
                                      <p:cBhvr additive="base">
                                        <p:cTn id="11"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500"/>
                            </p:stCondLst>
                            <p:childTnLst>
                              <p:par>
                                <p:cTn id="14" presetID="2" presetClass="entr" presetSubtype="4" fill="hold" grpId="0" nodeType="afterEffect">
                                  <p:stCondLst>
                                    <p:cond delay="2000"/>
                                  </p:stCondLst>
                                  <p:childTnLst>
                                    <p:set>
                                      <p:cBhvr>
                                        <p:cTn id="15" dur="1" fill="hold">
                                          <p:stCondLst>
                                            <p:cond delay="0"/>
                                          </p:stCondLst>
                                        </p:cTn>
                                        <p:tgtEl>
                                          <p:spTgt spid="99331">
                                            <p:txEl>
                                              <p:pRg st="2" end="2"/>
                                            </p:txEl>
                                          </p:spTgt>
                                        </p:tgtEl>
                                        <p:attrNameLst>
                                          <p:attrName>style.visibility</p:attrName>
                                        </p:attrNameLst>
                                      </p:cBhvr>
                                      <p:to>
                                        <p:strVal val="visible"/>
                                      </p:to>
                                    </p:set>
                                    <p:anim calcmode="lin" valueType="num">
                                      <p:cBhvr additive="base">
                                        <p:cTn id="16"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9331">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0"/>
                                  </p:stCondLst>
                                  <p:childTnLst>
                                    <p:set>
                                      <p:cBhvr>
                                        <p:cTn id="19" dur="1" fill="hold">
                                          <p:stCondLst>
                                            <p:cond delay="0"/>
                                          </p:stCondLst>
                                        </p:cTn>
                                        <p:tgtEl>
                                          <p:spTgt spid="99331">
                                            <p:txEl>
                                              <p:pRg st="3" end="3"/>
                                            </p:txEl>
                                          </p:spTgt>
                                        </p:tgtEl>
                                        <p:attrNameLst>
                                          <p:attrName>style.visibility</p:attrName>
                                        </p:attrNameLst>
                                      </p:cBhvr>
                                      <p:to>
                                        <p:strVal val="visible"/>
                                      </p:to>
                                    </p:set>
                                    <p:anim calcmode="lin" valueType="num">
                                      <p:cBhvr additive="base">
                                        <p:cTn id="20"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9331">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0"/>
                                  </p:stCondLst>
                                  <p:childTnLst>
                                    <p:set>
                                      <p:cBhvr>
                                        <p:cTn id="23" dur="1" fill="hold">
                                          <p:stCondLst>
                                            <p:cond delay="0"/>
                                          </p:stCondLst>
                                        </p:cTn>
                                        <p:tgtEl>
                                          <p:spTgt spid="99331">
                                            <p:txEl>
                                              <p:pRg st="4" end="4"/>
                                            </p:txEl>
                                          </p:spTgt>
                                        </p:tgtEl>
                                        <p:attrNameLst>
                                          <p:attrName>style.visibility</p:attrName>
                                        </p:attrNameLst>
                                      </p:cBhvr>
                                      <p:to>
                                        <p:strVal val="visible"/>
                                      </p:to>
                                    </p:set>
                                    <p:anim calcmode="lin" valueType="num">
                                      <p:cBhvr additive="base">
                                        <p:cTn id="24"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9331">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0"/>
                                  </p:stCondLst>
                                  <p:childTnLst>
                                    <p:set>
                                      <p:cBhvr>
                                        <p:cTn id="27" dur="1" fill="hold">
                                          <p:stCondLst>
                                            <p:cond delay="0"/>
                                          </p:stCondLst>
                                        </p:cTn>
                                        <p:tgtEl>
                                          <p:spTgt spid="99331">
                                            <p:txEl>
                                              <p:pRg st="5" end="5"/>
                                            </p:txEl>
                                          </p:spTgt>
                                        </p:tgtEl>
                                        <p:attrNameLst>
                                          <p:attrName>style.visibility</p:attrName>
                                        </p:attrNameLst>
                                      </p:cBhvr>
                                      <p:to>
                                        <p:strVal val="visible"/>
                                      </p:to>
                                    </p:set>
                                    <p:anim calcmode="lin" valueType="num">
                                      <p:cBhvr additive="base">
                                        <p:cTn id="28" dur="500" fill="hold"/>
                                        <p:tgtEl>
                                          <p:spTgt spid="99331">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331">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0"/>
                                  </p:stCondLst>
                                  <p:childTnLst>
                                    <p:set>
                                      <p:cBhvr>
                                        <p:cTn id="31" dur="1" fill="hold">
                                          <p:stCondLst>
                                            <p:cond delay="0"/>
                                          </p:stCondLst>
                                        </p:cTn>
                                        <p:tgtEl>
                                          <p:spTgt spid="99331">
                                            <p:txEl>
                                              <p:pRg st="6" end="6"/>
                                            </p:txEl>
                                          </p:spTgt>
                                        </p:tgtEl>
                                        <p:attrNameLst>
                                          <p:attrName>style.visibility</p:attrName>
                                        </p:attrNameLst>
                                      </p:cBhvr>
                                      <p:to>
                                        <p:strVal val="visible"/>
                                      </p:to>
                                    </p:set>
                                    <p:anim calcmode="lin" valueType="num">
                                      <p:cBhvr additive="base">
                                        <p:cTn id="32" dur="500" fill="hold"/>
                                        <p:tgtEl>
                                          <p:spTgt spid="9933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9331">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0"/>
                            </p:stCondLst>
                            <p:childTnLst>
                              <p:par>
                                <p:cTn id="35" presetID="2" presetClass="entr" presetSubtype="4" fill="hold" grpId="0" nodeType="afterEffect">
                                  <p:stCondLst>
                                    <p:cond delay="2000"/>
                                  </p:stCondLst>
                                  <p:childTnLst>
                                    <p:set>
                                      <p:cBhvr>
                                        <p:cTn id="36" dur="1" fill="hold">
                                          <p:stCondLst>
                                            <p:cond delay="0"/>
                                          </p:stCondLst>
                                        </p:cTn>
                                        <p:tgtEl>
                                          <p:spTgt spid="99331">
                                            <p:txEl>
                                              <p:pRg st="7" end="7"/>
                                            </p:txEl>
                                          </p:spTgt>
                                        </p:tgtEl>
                                        <p:attrNameLst>
                                          <p:attrName>style.visibility</p:attrName>
                                        </p:attrNameLst>
                                      </p:cBhvr>
                                      <p:to>
                                        <p:strVal val="visible"/>
                                      </p:to>
                                    </p:set>
                                    <p:anim calcmode="lin" valueType="num">
                                      <p:cBhvr additive="base">
                                        <p:cTn id="37" dur="500" fill="hold"/>
                                        <p:tgtEl>
                                          <p:spTgt spid="9933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33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0"/>
                                  </p:stCondLst>
                                  <p:childTnLst>
                                    <p:set>
                                      <p:cBhvr>
                                        <p:cTn id="40" dur="1" fill="hold">
                                          <p:stCondLst>
                                            <p:cond delay="0"/>
                                          </p:stCondLst>
                                        </p:cTn>
                                        <p:tgtEl>
                                          <p:spTgt spid="99331">
                                            <p:txEl>
                                              <p:pRg st="8" end="8"/>
                                            </p:txEl>
                                          </p:spTgt>
                                        </p:tgtEl>
                                        <p:attrNameLst>
                                          <p:attrName>style.visibility</p:attrName>
                                        </p:attrNameLst>
                                      </p:cBhvr>
                                      <p:to>
                                        <p:strVal val="visible"/>
                                      </p:to>
                                    </p:set>
                                    <p:anim calcmode="lin" valueType="num">
                                      <p:cBhvr additive="base">
                                        <p:cTn id="41" dur="500" fill="hold"/>
                                        <p:tgtEl>
                                          <p:spTgt spid="9933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33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0"/>
                                  </p:stCondLst>
                                  <p:childTnLst>
                                    <p:set>
                                      <p:cBhvr>
                                        <p:cTn id="44" dur="1" fill="hold">
                                          <p:stCondLst>
                                            <p:cond delay="0"/>
                                          </p:stCondLst>
                                        </p:cTn>
                                        <p:tgtEl>
                                          <p:spTgt spid="99331">
                                            <p:txEl>
                                              <p:pRg st="9" end="9"/>
                                            </p:txEl>
                                          </p:spTgt>
                                        </p:tgtEl>
                                        <p:attrNameLst>
                                          <p:attrName>style.visibility</p:attrName>
                                        </p:attrNameLst>
                                      </p:cBhvr>
                                      <p:to>
                                        <p:strVal val="visible"/>
                                      </p:to>
                                    </p:set>
                                    <p:anim calcmode="lin" valueType="num">
                                      <p:cBhvr additive="base">
                                        <p:cTn id="45" dur="500" fill="hold"/>
                                        <p:tgtEl>
                                          <p:spTgt spid="9933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331">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0"/>
                                  </p:stCondLst>
                                  <p:childTnLst>
                                    <p:set>
                                      <p:cBhvr>
                                        <p:cTn id="48" dur="1" fill="hold">
                                          <p:stCondLst>
                                            <p:cond delay="0"/>
                                          </p:stCondLst>
                                        </p:cTn>
                                        <p:tgtEl>
                                          <p:spTgt spid="99331">
                                            <p:txEl>
                                              <p:pRg st="10" end="10"/>
                                            </p:txEl>
                                          </p:spTgt>
                                        </p:tgtEl>
                                        <p:attrNameLst>
                                          <p:attrName>style.visibility</p:attrName>
                                        </p:attrNameLst>
                                      </p:cBhvr>
                                      <p:to>
                                        <p:strVal val="visible"/>
                                      </p:to>
                                    </p:set>
                                    <p:anim calcmode="lin" valueType="num">
                                      <p:cBhvr additive="base">
                                        <p:cTn id="49" dur="500" fill="hold"/>
                                        <p:tgtEl>
                                          <p:spTgt spid="9933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331">
                                            <p:txEl>
                                              <p:pRg st="10" end="10"/>
                                            </p:txEl>
                                          </p:spTgt>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7500"/>
                            </p:stCondLst>
                            <p:childTnLst>
                              <p:par>
                                <p:cTn id="52" presetID="2" presetClass="entr" presetSubtype="4" fill="hold" grpId="0" nodeType="afterEffect">
                                  <p:stCondLst>
                                    <p:cond delay="2000"/>
                                  </p:stCondLst>
                                  <p:childTnLst>
                                    <p:set>
                                      <p:cBhvr>
                                        <p:cTn id="53" dur="1" fill="hold">
                                          <p:stCondLst>
                                            <p:cond delay="0"/>
                                          </p:stCondLst>
                                        </p:cTn>
                                        <p:tgtEl>
                                          <p:spTgt spid="99331">
                                            <p:txEl>
                                              <p:pRg st="11" end="11"/>
                                            </p:txEl>
                                          </p:spTgt>
                                        </p:tgtEl>
                                        <p:attrNameLst>
                                          <p:attrName>style.visibility</p:attrName>
                                        </p:attrNameLst>
                                      </p:cBhvr>
                                      <p:to>
                                        <p:strVal val="visible"/>
                                      </p:to>
                                    </p:set>
                                    <p:anim calcmode="lin" valueType="num">
                                      <p:cBhvr additive="base">
                                        <p:cTn id="54" dur="500" fill="hold"/>
                                        <p:tgtEl>
                                          <p:spTgt spid="99331">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9331">
                                            <p:txEl>
                                              <p:pRg st="11" end="11"/>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000"/>
                                  </p:stCondLst>
                                  <p:childTnLst>
                                    <p:set>
                                      <p:cBhvr>
                                        <p:cTn id="57" dur="1" fill="hold">
                                          <p:stCondLst>
                                            <p:cond delay="0"/>
                                          </p:stCondLst>
                                        </p:cTn>
                                        <p:tgtEl>
                                          <p:spTgt spid="99331">
                                            <p:txEl>
                                              <p:pRg st="12" end="12"/>
                                            </p:txEl>
                                          </p:spTgt>
                                        </p:tgtEl>
                                        <p:attrNameLst>
                                          <p:attrName>style.visibility</p:attrName>
                                        </p:attrNameLst>
                                      </p:cBhvr>
                                      <p:to>
                                        <p:strVal val="visible"/>
                                      </p:to>
                                    </p:set>
                                    <p:anim calcmode="lin" valueType="num">
                                      <p:cBhvr additive="base">
                                        <p:cTn id="58" dur="500" fill="hold"/>
                                        <p:tgtEl>
                                          <p:spTgt spid="99331">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331">
                                            <p:txEl>
                                              <p:pRg st="12" end="12"/>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000"/>
                                  </p:stCondLst>
                                  <p:childTnLst>
                                    <p:set>
                                      <p:cBhvr>
                                        <p:cTn id="61" dur="1" fill="hold">
                                          <p:stCondLst>
                                            <p:cond delay="0"/>
                                          </p:stCondLst>
                                        </p:cTn>
                                        <p:tgtEl>
                                          <p:spTgt spid="99331">
                                            <p:txEl>
                                              <p:pRg st="13" end="13"/>
                                            </p:txEl>
                                          </p:spTgt>
                                        </p:tgtEl>
                                        <p:attrNameLst>
                                          <p:attrName>style.visibility</p:attrName>
                                        </p:attrNameLst>
                                      </p:cBhvr>
                                      <p:to>
                                        <p:strVal val="visible"/>
                                      </p:to>
                                    </p:set>
                                    <p:anim calcmode="lin" valueType="num">
                                      <p:cBhvr additive="base">
                                        <p:cTn id="62" dur="500" fill="hold"/>
                                        <p:tgtEl>
                                          <p:spTgt spid="99331">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9331">
                                            <p:txEl>
                                              <p:pRg st="13" end="13"/>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2000"/>
                                  </p:stCondLst>
                                  <p:childTnLst>
                                    <p:set>
                                      <p:cBhvr>
                                        <p:cTn id="65" dur="1" fill="hold">
                                          <p:stCondLst>
                                            <p:cond delay="0"/>
                                          </p:stCondLst>
                                        </p:cTn>
                                        <p:tgtEl>
                                          <p:spTgt spid="99331">
                                            <p:txEl>
                                              <p:pRg st="14" end="14"/>
                                            </p:txEl>
                                          </p:spTgt>
                                        </p:tgtEl>
                                        <p:attrNameLst>
                                          <p:attrName>style.visibility</p:attrName>
                                        </p:attrNameLst>
                                      </p:cBhvr>
                                      <p:to>
                                        <p:strVal val="visible"/>
                                      </p:to>
                                    </p:set>
                                    <p:anim calcmode="lin" valueType="num">
                                      <p:cBhvr additive="base">
                                        <p:cTn id="66" dur="500" fill="hold"/>
                                        <p:tgtEl>
                                          <p:spTgt spid="99331">
                                            <p:txEl>
                                              <p:pRg st="14" end="1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9331">
                                            <p:txEl>
                                              <p:pRg st="14" end="14"/>
                                            </p:tx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2000"/>
                                  </p:stCondLst>
                                  <p:childTnLst>
                                    <p:set>
                                      <p:cBhvr>
                                        <p:cTn id="69" dur="1" fill="hold">
                                          <p:stCondLst>
                                            <p:cond delay="0"/>
                                          </p:stCondLst>
                                        </p:cTn>
                                        <p:tgtEl>
                                          <p:spTgt spid="99331">
                                            <p:txEl>
                                              <p:pRg st="15" end="15"/>
                                            </p:txEl>
                                          </p:spTgt>
                                        </p:tgtEl>
                                        <p:attrNameLst>
                                          <p:attrName>style.visibility</p:attrName>
                                        </p:attrNameLst>
                                      </p:cBhvr>
                                      <p:to>
                                        <p:strVal val="visible"/>
                                      </p:to>
                                    </p:set>
                                    <p:anim calcmode="lin" valueType="num">
                                      <p:cBhvr additive="base">
                                        <p:cTn id="70" dur="500" fill="hold"/>
                                        <p:tgtEl>
                                          <p:spTgt spid="99331">
                                            <p:txEl>
                                              <p:pRg st="15" end="1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9331">
                                            <p:txEl>
                                              <p:pRg st="15" end="15"/>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2000"/>
                                  </p:stCondLst>
                                  <p:childTnLst>
                                    <p:set>
                                      <p:cBhvr>
                                        <p:cTn id="73" dur="1" fill="hold">
                                          <p:stCondLst>
                                            <p:cond delay="0"/>
                                          </p:stCondLst>
                                        </p:cTn>
                                        <p:tgtEl>
                                          <p:spTgt spid="99331">
                                            <p:txEl>
                                              <p:pRg st="16" end="16"/>
                                            </p:txEl>
                                          </p:spTgt>
                                        </p:tgtEl>
                                        <p:attrNameLst>
                                          <p:attrName>style.visibility</p:attrName>
                                        </p:attrNameLst>
                                      </p:cBhvr>
                                      <p:to>
                                        <p:strVal val="visible"/>
                                      </p:to>
                                    </p:set>
                                    <p:anim calcmode="lin" valueType="num">
                                      <p:cBhvr additive="base">
                                        <p:cTn id="74" dur="500" fill="hold"/>
                                        <p:tgtEl>
                                          <p:spTgt spid="99331">
                                            <p:txEl>
                                              <p:pRg st="16" end="1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99331">
                                            <p:txEl>
                                              <p:pRg st="16" end="16"/>
                                            </p:tx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4000"/>
                                  </p:stCondLst>
                                  <p:childTnLst>
                                    <p:set>
                                      <p:cBhvr>
                                        <p:cTn id="77" dur="1" fill="hold">
                                          <p:stCondLst>
                                            <p:cond delay="0"/>
                                          </p:stCondLst>
                                        </p:cTn>
                                        <p:tgtEl>
                                          <p:spTgt spid="99331">
                                            <p:txEl>
                                              <p:pRg st="17" end="17"/>
                                            </p:txEl>
                                          </p:spTgt>
                                        </p:tgtEl>
                                        <p:attrNameLst>
                                          <p:attrName>style.visibility</p:attrName>
                                        </p:attrNameLst>
                                      </p:cBhvr>
                                      <p:to>
                                        <p:strVal val="visible"/>
                                      </p:to>
                                    </p:set>
                                    <p:anim calcmode="lin" valueType="num">
                                      <p:cBhvr additive="base">
                                        <p:cTn id="78" dur="500" fill="hold"/>
                                        <p:tgtEl>
                                          <p:spTgt spid="99331">
                                            <p:txEl>
                                              <p:pRg st="17" end="1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99331">
                                            <p:txEl>
                                              <p:pRg st="17" end="17"/>
                                            </p:txEl>
                                          </p:spTgt>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12000"/>
                            </p:stCondLst>
                            <p:childTnLst>
                              <p:par>
                                <p:cTn id="81" presetID="2" presetClass="entr" presetSubtype="4" fill="hold" grpId="0" nodeType="afterEffect">
                                  <p:stCondLst>
                                    <p:cond delay="2000"/>
                                  </p:stCondLst>
                                  <p:childTnLst>
                                    <p:set>
                                      <p:cBhvr>
                                        <p:cTn id="82" dur="1" fill="hold">
                                          <p:stCondLst>
                                            <p:cond delay="0"/>
                                          </p:stCondLst>
                                        </p:cTn>
                                        <p:tgtEl>
                                          <p:spTgt spid="99331">
                                            <p:txEl>
                                              <p:pRg st="18" end="18"/>
                                            </p:txEl>
                                          </p:spTgt>
                                        </p:tgtEl>
                                        <p:attrNameLst>
                                          <p:attrName>style.visibility</p:attrName>
                                        </p:attrNameLst>
                                      </p:cBhvr>
                                      <p:to>
                                        <p:strVal val="visible"/>
                                      </p:to>
                                    </p:set>
                                    <p:anim calcmode="lin" valueType="num">
                                      <p:cBhvr additive="base">
                                        <p:cTn id="83" dur="500" fill="hold"/>
                                        <p:tgtEl>
                                          <p:spTgt spid="99331">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9331">
                                            <p:txEl>
                                              <p:pRg st="18" end="18"/>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000"/>
                                  </p:stCondLst>
                                  <p:childTnLst>
                                    <p:set>
                                      <p:cBhvr>
                                        <p:cTn id="86" dur="1" fill="hold">
                                          <p:stCondLst>
                                            <p:cond delay="0"/>
                                          </p:stCondLst>
                                        </p:cTn>
                                        <p:tgtEl>
                                          <p:spTgt spid="99331">
                                            <p:txEl>
                                              <p:pRg st="19" end="19"/>
                                            </p:txEl>
                                          </p:spTgt>
                                        </p:tgtEl>
                                        <p:attrNameLst>
                                          <p:attrName>style.visibility</p:attrName>
                                        </p:attrNameLst>
                                      </p:cBhvr>
                                      <p:to>
                                        <p:strVal val="visible"/>
                                      </p:to>
                                    </p:set>
                                    <p:anim calcmode="lin" valueType="num">
                                      <p:cBhvr additive="base">
                                        <p:cTn id="87" dur="500" fill="hold"/>
                                        <p:tgtEl>
                                          <p:spTgt spid="99331">
                                            <p:txEl>
                                              <p:pRg st="19" end="1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99331">
                                            <p:txEl>
                                              <p:pRg st="19" end="19"/>
                                            </p:txEl>
                                          </p:spTgt>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14500"/>
                            </p:stCondLst>
                            <p:childTnLst>
                              <p:par>
                                <p:cTn id="90" presetID="1" presetClass="entr" presetSubtype="0" fill="hold" grpId="0" nodeType="afterEffect" nodePh="1">
                                  <p:stCondLst>
                                    <p:cond delay="2000"/>
                                  </p:stCondLst>
                                  <p:endCondLst>
                                    <p:cond evt="begin" delay="0">
                                      <p:tn val="90"/>
                                    </p:cond>
                                  </p:endCondLst>
                                  <p:childTnLst>
                                    <p:set>
                                      <p:cBhvr>
                                        <p:cTn id="91" dur="1" fill="hold">
                                          <p:stCondLst>
                                            <p:cond delay="499"/>
                                          </p:stCondLst>
                                        </p:cTn>
                                        <p:tgtEl>
                                          <p:spTgt spid="99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2000"/>
      <p:bldP spid="993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Exam Cycles</a:t>
            </a:r>
          </a:p>
        </p:txBody>
      </p:sp>
      <p:sp>
        <p:nvSpPr>
          <p:cNvPr id="4" name="Content Placeholder 3"/>
          <p:cNvSpPr>
            <a:spLocks noGrp="1"/>
          </p:cNvSpPr>
          <p:nvPr>
            <p:ph sz="half" idx="1"/>
          </p:nvPr>
        </p:nvSpPr>
        <p:spPr>
          <a:xfrm>
            <a:off x="685800" y="1246070"/>
            <a:ext cx="4065494" cy="4114800"/>
          </a:xfrm>
        </p:spPr>
        <p:txBody>
          <a:bodyPr/>
          <a:lstStyle/>
          <a:p>
            <a:pPr marL="0" indent="0" algn="ctr">
              <a:buNone/>
            </a:pPr>
            <a:r>
              <a:rPr lang="en-US" b="1" u="sng" dirty="0"/>
              <a:t>Even</a:t>
            </a:r>
            <a:r>
              <a:rPr lang="en-US" u="sng" dirty="0"/>
              <a:t> </a:t>
            </a:r>
            <a:r>
              <a:rPr lang="en-US" b="1" u="sng" dirty="0"/>
              <a:t>Months</a:t>
            </a:r>
            <a:endParaRPr lang="en-US" b="1" dirty="0"/>
          </a:p>
          <a:p>
            <a:pPr marL="0" lvl="2" indent="0" algn="ctr">
              <a:buNone/>
            </a:pPr>
            <a:r>
              <a:rPr lang="en-US" sz="2800" b="1" dirty="0">
                <a:solidFill>
                  <a:srgbClr val="0000FF"/>
                </a:solidFill>
                <a:cs typeface="+mn-cs"/>
              </a:rPr>
              <a:t>Engineer</a:t>
            </a:r>
          </a:p>
          <a:p>
            <a:pPr marL="0" lvl="2" indent="0" algn="ctr">
              <a:buNone/>
            </a:pPr>
            <a:r>
              <a:rPr lang="en-US" sz="2800" b="1" dirty="0">
                <a:solidFill>
                  <a:srgbClr val="0000FF"/>
                </a:solidFill>
                <a:cs typeface="+mn-cs"/>
              </a:rPr>
              <a:t>Auditor</a:t>
            </a:r>
          </a:p>
          <a:p>
            <a:pPr marL="0" lvl="2" indent="0" algn="ctr">
              <a:buNone/>
            </a:pPr>
            <a:r>
              <a:rPr lang="en-US" sz="2800" b="1" dirty="0">
                <a:solidFill>
                  <a:srgbClr val="0000FF"/>
                </a:solidFill>
                <a:cs typeface="+mn-cs"/>
              </a:rPr>
              <a:t>Green Belt </a:t>
            </a:r>
          </a:p>
          <a:p>
            <a:pPr marL="0" lvl="2" indent="0" algn="ctr">
              <a:buNone/>
            </a:pPr>
            <a:r>
              <a:rPr lang="en-US" sz="2800" b="1" dirty="0">
                <a:solidFill>
                  <a:srgbClr val="0000FF"/>
                </a:solidFill>
                <a:cs typeface="+mn-cs"/>
              </a:rPr>
              <a:t>Process Analyst</a:t>
            </a:r>
          </a:p>
          <a:p>
            <a:pPr marL="0" lvl="2" indent="0" algn="ctr">
              <a:buNone/>
            </a:pPr>
            <a:r>
              <a:rPr lang="en-US" sz="2800" b="1" dirty="0">
                <a:solidFill>
                  <a:srgbClr val="0000FF"/>
                </a:solidFill>
                <a:cs typeface="+mn-cs"/>
              </a:rPr>
              <a:t>Improvement Assoc.</a:t>
            </a:r>
          </a:p>
          <a:p>
            <a:pPr marL="0" indent="0" algn="ctr">
              <a:buNone/>
            </a:pPr>
            <a:endParaRPr lang="en-US" dirty="0"/>
          </a:p>
        </p:txBody>
      </p:sp>
      <p:sp>
        <p:nvSpPr>
          <p:cNvPr id="5" name="Content Placeholder 4"/>
          <p:cNvSpPr>
            <a:spLocks noGrp="1"/>
          </p:cNvSpPr>
          <p:nvPr>
            <p:ph sz="half" idx="2"/>
          </p:nvPr>
        </p:nvSpPr>
        <p:spPr>
          <a:xfrm>
            <a:off x="4648200" y="1246070"/>
            <a:ext cx="3810000" cy="4114800"/>
          </a:xfrm>
        </p:spPr>
        <p:txBody>
          <a:bodyPr/>
          <a:lstStyle/>
          <a:p>
            <a:pPr marL="0" indent="0" algn="ctr">
              <a:buNone/>
            </a:pPr>
            <a:r>
              <a:rPr lang="en-US" b="1" u="sng" dirty="0"/>
              <a:t>Odd Months</a:t>
            </a:r>
            <a:endParaRPr lang="en-US" b="1" dirty="0"/>
          </a:p>
          <a:p>
            <a:pPr marL="0" indent="0" algn="ctr">
              <a:buNone/>
            </a:pPr>
            <a:r>
              <a:rPr lang="en-US" b="1" dirty="0">
                <a:solidFill>
                  <a:srgbClr val="0000FF"/>
                </a:solidFill>
              </a:rPr>
              <a:t>Manager </a:t>
            </a:r>
          </a:p>
          <a:p>
            <a:pPr marL="0" indent="0" algn="ctr">
              <a:buNone/>
            </a:pPr>
            <a:r>
              <a:rPr lang="en-US" b="1" dirty="0">
                <a:solidFill>
                  <a:srgbClr val="0000FF"/>
                </a:solidFill>
              </a:rPr>
              <a:t>Black Belt </a:t>
            </a:r>
          </a:p>
          <a:p>
            <a:pPr marL="0" indent="0" algn="ctr">
              <a:buNone/>
            </a:pPr>
            <a:r>
              <a:rPr lang="en-US" b="1" dirty="0">
                <a:solidFill>
                  <a:srgbClr val="0000FF"/>
                </a:solidFill>
              </a:rPr>
              <a:t>Reliability </a:t>
            </a:r>
          </a:p>
          <a:p>
            <a:pPr marL="0" indent="0" algn="ctr">
              <a:buNone/>
            </a:pPr>
            <a:r>
              <a:rPr lang="en-US" b="1" dirty="0">
                <a:solidFill>
                  <a:srgbClr val="0000FF"/>
                </a:solidFill>
              </a:rPr>
              <a:t>Technician </a:t>
            </a:r>
          </a:p>
          <a:p>
            <a:pPr marL="0" indent="0" algn="ctr">
              <a:buNone/>
            </a:pPr>
            <a:r>
              <a:rPr lang="en-US" b="1" dirty="0">
                <a:solidFill>
                  <a:srgbClr val="0000FF"/>
                </a:solidFill>
              </a:rPr>
              <a:t>Supplier Pro.</a:t>
            </a:r>
            <a:endParaRPr lang="en-US" dirty="0"/>
          </a:p>
        </p:txBody>
      </p:sp>
      <p:sp>
        <p:nvSpPr>
          <p:cNvPr id="3" name="Rectangle 2"/>
          <p:cNvSpPr/>
          <p:nvPr/>
        </p:nvSpPr>
        <p:spPr>
          <a:xfrm>
            <a:off x="725646" y="4667071"/>
            <a:ext cx="7046754" cy="1200329"/>
          </a:xfrm>
          <a:prstGeom prst="rect">
            <a:avLst/>
          </a:prstGeom>
          <a:ln>
            <a:solidFill>
              <a:schemeClr val="tx1"/>
            </a:solidFill>
          </a:ln>
        </p:spPr>
        <p:txBody>
          <a:bodyPr wrap="square">
            <a:spAutoFit/>
          </a:bodyPr>
          <a:lstStyle/>
          <a:p>
            <a:pPr lvl="0" algn="ctr"/>
            <a:r>
              <a:rPr lang="en-US" dirty="0"/>
              <a:t>All exams cycles start on the </a:t>
            </a:r>
            <a:r>
              <a:rPr lang="en-US" b="1" u="sng" dirty="0"/>
              <a:t>first Friday</a:t>
            </a:r>
            <a:r>
              <a:rPr lang="en-US" b="1" dirty="0"/>
              <a:t> </a:t>
            </a:r>
            <a:r>
              <a:rPr lang="en-US" dirty="0"/>
              <a:t>of a month and run </a:t>
            </a:r>
            <a:r>
              <a:rPr lang="en-US" b="1" u="sng" dirty="0"/>
              <a:t>17 consecutive days</a:t>
            </a:r>
            <a:r>
              <a:rPr lang="en-US" dirty="0"/>
              <a:t>, including Sat &amp; Sun.</a:t>
            </a:r>
          </a:p>
          <a:p>
            <a:pPr lvl="0" algn="ctr"/>
            <a:r>
              <a:rPr lang="en-US" dirty="0">
                <a:solidFill>
                  <a:srgbClr val="FF0000"/>
                </a:solidFill>
              </a:rPr>
              <a:t>Exam Application deadlines are 4 weeks earlier</a:t>
            </a:r>
            <a:r>
              <a:rPr lang="en-US" dirty="0"/>
              <a:t>.  </a:t>
            </a:r>
          </a:p>
        </p:txBody>
      </p:sp>
      <p:sp>
        <p:nvSpPr>
          <p:cNvPr id="9"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ctr" hangingPunct="0">
              <a:spcBef>
                <a:spcPct val="0"/>
              </a:spcBef>
              <a:spcAft>
                <a:spcPct val="0"/>
              </a:spcAft>
              <a:defRPr sz="2400" b="1">
                <a:solidFill>
                  <a:schemeClr val="tx1"/>
                </a:solidFill>
                <a:latin typeface="Times New Roman" pitchFamily="18" charset="0"/>
              </a:defRPr>
            </a:lvl6pPr>
            <a:lvl7pPr marL="2971800" indent="-228600" algn="ctr" eaLnBrk="0" fontAlgn="ctr" hangingPunct="0">
              <a:spcBef>
                <a:spcPct val="0"/>
              </a:spcBef>
              <a:spcAft>
                <a:spcPct val="0"/>
              </a:spcAft>
              <a:defRPr sz="2400" b="1">
                <a:solidFill>
                  <a:schemeClr val="tx1"/>
                </a:solidFill>
                <a:latin typeface="Times New Roman" pitchFamily="18" charset="0"/>
              </a:defRPr>
            </a:lvl7pPr>
            <a:lvl8pPr marL="3429000" indent="-228600" algn="ctr" eaLnBrk="0" fontAlgn="ctr" hangingPunct="0">
              <a:spcBef>
                <a:spcPct val="0"/>
              </a:spcBef>
              <a:spcAft>
                <a:spcPct val="0"/>
              </a:spcAft>
              <a:defRPr sz="2400" b="1">
                <a:solidFill>
                  <a:schemeClr val="tx1"/>
                </a:solidFill>
                <a:latin typeface="Times New Roman" pitchFamily="18" charset="0"/>
              </a:defRPr>
            </a:lvl8pPr>
            <a:lvl9pPr marL="3886200" indent="-228600" algn="ctr" eaLnBrk="0" fontAlgn="ctr" hangingPunct="0">
              <a:spcBef>
                <a:spcPct val="0"/>
              </a:spcBef>
              <a:spcAft>
                <a:spcPct val="0"/>
              </a:spcAft>
              <a:defRPr sz="2400" b="1">
                <a:solidFill>
                  <a:schemeClr val="tx1"/>
                </a:solidFill>
                <a:latin typeface="Times New Roman" pitchFamily="18" charset="0"/>
              </a:defRPr>
            </a:lvl9pPr>
          </a:lstStyle>
          <a:p>
            <a:pPr eaLnBrk="1" hangingPunct="1"/>
            <a:endParaRPr lang="en-US" altLang="en-US" sz="2800"/>
          </a:p>
        </p:txBody>
      </p:sp>
    </p:spTree>
    <p:extLst>
      <p:ext uri="{BB962C8B-B14F-4D97-AF65-F5344CB8AC3E}">
        <p14:creationId xmlns:p14="http://schemas.microsoft.com/office/powerpoint/2010/main" val="292316221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100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100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100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100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1000"/>
                                  </p:stCondLst>
                                  <p:childTnLst>
                                    <p:set>
                                      <p:cBhvr>
                                        <p:cTn id="47" dur="1" fill="hold">
                                          <p:stCondLst>
                                            <p:cond delay="0"/>
                                          </p:stCondLst>
                                        </p:cTn>
                                        <p:tgtEl>
                                          <p:spTgt spid="5">
                                            <p:txEl>
                                              <p:pRg st="2" end="2"/>
                                            </p:txEl>
                                          </p:spTgt>
                                        </p:tgtEl>
                                        <p:attrNameLst>
                                          <p:attrName>style.visibility</p:attrName>
                                        </p:attrNameLst>
                                      </p:cBhvr>
                                      <p:to>
                                        <p:strVal val="visible"/>
                                      </p:to>
                                    </p:set>
                                    <p:anim calcmode="lin" valueType="num">
                                      <p:cBhvr additive="base">
                                        <p:cTn id="4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100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additive="base">
                                        <p:cTn id="5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4" fill="hold" grpId="0" nodeType="afterEffect">
                                  <p:stCondLst>
                                    <p:cond delay="1000"/>
                                  </p:stCondLst>
                                  <p:childTnLst>
                                    <p:set>
                                      <p:cBhvr>
                                        <p:cTn id="57" dur="1" fill="hold">
                                          <p:stCondLst>
                                            <p:cond delay="0"/>
                                          </p:stCondLst>
                                        </p:cTn>
                                        <p:tgtEl>
                                          <p:spTgt spid="5">
                                            <p:txEl>
                                              <p:pRg st="4" end="4"/>
                                            </p:txEl>
                                          </p:spTgt>
                                        </p:tgtEl>
                                        <p:attrNameLst>
                                          <p:attrName>style.visibility</p:attrName>
                                        </p:attrNameLst>
                                      </p:cBhvr>
                                      <p:to>
                                        <p:strVal val="visible"/>
                                      </p:to>
                                    </p:set>
                                    <p:anim calcmode="lin" valueType="num">
                                      <p:cBhvr additive="base">
                                        <p:cTn id="5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9"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1000"/>
                                  </p:stCondLst>
                                  <p:childTnLst>
                                    <p:set>
                                      <p:cBhvr>
                                        <p:cTn id="62" dur="1" fill="hold">
                                          <p:stCondLst>
                                            <p:cond delay="0"/>
                                          </p:stCondLst>
                                        </p:cTn>
                                        <p:tgtEl>
                                          <p:spTgt spid="5">
                                            <p:txEl>
                                              <p:pRg st="5" end="5"/>
                                            </p:txEl>
                                          </p:spTgt>
                                        </p:tgtEl>
                                        <p:attrNameLst>
                                          <p:attrName>style.visibility</p:attrName>
                                        </p:attrNameLst>
                                      </p:cBhvr>
                                      <p:to>
                                        <p:strVal val="visible"/>
                                      </p:to>
                                    </p:set>
                                    <p:anim calcmode="lin" valueType="num">
                                      <p:cBhvr additive="base">
                                        <p:cTn id="6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0000"/>
                            </p:stCondLst>
                            <p:childTnLst>
                              <p:par>
                                <p:cTn id="66" presetID="2" presetClass="entr" presetSubtype="4" fill="hold" grpId="0" nodeType="afterEffect">
                                  <p:stCondLst>
                                    <p:cond delay="300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1000" fill="hold"/>
                                        <p:tgtEl>
                                          <p:spTgt spid="3"/>
                                        </p:tgtEl>
                                        <p:attrNameLst>
                                          <p:attrName>ppt_x</p:attrName>
                                        </p:attrNameLst>
                                      </p:cBhvr>
                                      <p:tavLst>
                                        <p:tav tm="0">
                                          <p:val>
                                            <p:strVal val="#ppt_x"/>
                                          </p:val>
                                        </p:tav>
                                        <p:tav tm="100000">
                                          <p:val>
                                            <p:strVal val="#ppt_x"/>
                                          </p:val>
                                        </p:tav>
                                      </p:tavLst>
                                    </p:anim>
                                    <p:anim calcmode="lin" valueType="num">
                                      <p:cBhvr additive="base">
                                        <p:cTn id="69" dur="1000" fill="hold"/>
                                        <p:tgtEl>
                                          <p:spTgt spid="3"/>
                                        </p:tgtEl>
                                        <p:attrNameLst>
                                          <p:attrName>ppt_y</p:attrName>
                                        </p:attrNameLst>
                                      </p:cBhvr>
                                      <p:tavLst>
                                        <p:tav tm="0">
                                          <p:val>
                                            <p:strVal val="1+#ppt_h/2"/>
                                          </p:val>
                                        </p:tav>
                                        <p:tav tm="100000">
                                          <p:val>
                                            <p:strVal val="#ppt_y"/>
                                          </p:val>
                                        </p:tav>
                                      </p:tavLst>
                                    </p:anim>
                                  </p:childTnLst>
                                </p:cTn>
                              </p:par>
                            </p:childTnLst>
                          </p:cTn>
                        </p:par>
                        <p:par>
                          <p:cTn id="70" fill="hold">
                            <p:stCondLst>
                              <p:cond delay="14000"/>
                            </p:stCondLst>
                            <p:childTnLst>
                              <p:par>
                                <p:cTn id="71" presetID="1" presetClass="entr" presetSubtype="0" fill="hold" grpId="0" nodeType="afterEffect" nodePh="1">
                                  <p:stCondLst>
                                    <p:cond delay="4000"/>
                                  </p:stCondLst>
                                  <p:endCondLst>
                                    <p:cond evt="begin" delay="0">
                                      <p:tn val="71"/>
                                    </p:cond>
                                  </p:endCondLst>
                                  <p:childTnLst>
                                    <p:set>
                                      <p:cBhvr>
                                        <p:cTn id="72"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3" grpId="0" animBg="1"/>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bwMode="auto">
          <a:xfrm>
            <a:off x="6858000" y="6357938"/>
            <a:ext cx="1828800" cy="347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fld id="{98E62CE9-6575-4CDC-80C7-496554349946}" type="slidenum">
              <a:rPr lang="en-US" altLang="en-US" sz="1400">
                <a:latin typeface="Times"/>
              </a:rPr>
              <a:pPr>
                <a:spcBef>
                  <a:spcPct val="0"/>
                </a:spcBef>
                <a:buFontTx/>
                <a:buNone/>
              </a:pPr>
              <a:t>16</a:t>
            </a:fld>
            <a:endParaRPr lang="en-US" altLang="en-US" sz="1400">
              <a:latin typeface="Times"/>
            </a:endParaRPr>
          </a:p>
        </p:txBody>
      </p:sp>
      <p:sp>
        <p:nvSpPr>
          <p:cNvPr id="12291" name="Rectangle 2"/>
          <p:cNvSpPr>
            <a:spLocks noGrp="1" noChangeArrowheads="1"/>
          </p:cNvSpPr>
          <p:nvPr>
            <p:ph type="title"/>
          </p:nvPr>
        </p:nvSpPr>
        <p:spPr/>
        <p:txBody>
          <a:bodyPr/>
          <a:lstStyle/>
          <a:p>
            <a:pPr eaLnBrk="1" hangingPunct="1"/>
            <a:r>
              <a:rPr lang="en-US" altLang="en-US" dirty="0"/>
              <a:t>Division Membership </a:t>
            </a:r>
            <a:r>
              <a:rPr lang="en-US" altLang="en-US" sz="2800" dirty="0"/>
              <a:t>– Unlimited Access</a:t>
            </a:r>
          </a:p>
        </p:txBody>
      </p:sp>
      <p:sp>
        <p:nvSpPr>
          <p:cNvPr id="101380"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2400">
              <a:latin typeface="Times"/>
            </a:endParaRPr>
          </a:p>
        </p:txBody>
      </p:sp>
      <p:graphicFrame>
        <p:nvGraphicFramePr>
          <p:cNvPr id="6" name="Table 5"/>
          <p:cNvGraphicFramePr>
            <a:graphicFrameLocks noGrp="1"/>
          </p:cNvGraphicFramePr>
          <p:nvPr>
            <p:extLst>
              <p:ext uri="{D42A27DB-BD31-4B8C-83A1-F6EECF244321}">
                <p14:modId xmlns:p14="http://schemas.microsoft.com/office/powerpoint/2010/main" val="3221244129"/>
              </p:ext>
            </p:extLst>
          </p:nvPr>
        </p:nvGraphicFramePr>
        <p:xfrm>
          <a:off x="1219200" y="1462089"/>
          <a:ext cx="6477000" cy="5167311"/>
        </p:xfrm>
        <a:graphic>
          <a:graphicData uri="http://schemas.openxmlformats.org/drawingml/2006/table">
            <a:tbl>
              <a:tblPr firstRow="1" bandRow="1">
                <a:tableStyleId>{21E4AEA4-8DFA-4A89-87EB-49C32662AFE0}</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65801">
                <a:tc>
                  <a:txBody>
                    <a:bodyPr/>
                    <a:lstStyle/>
                    <a:p>
                      <a:pPr algn="ctr"/>
                      <a:r>
                        <a:rPr lang="en-US" sz="1800" dirty="0"/>
                        <a:t>Industry</a:t>
                      </a:r>
                      <a:endParaRPr lang="en-US" sz="1800" dirty="0">
                        <a:solidFill>
                          <a:schemeClr val="bg1"/>
                        </a:solidFill>
                      </a:endParaRPr>
                    </a:p>
                  </a:txBody>
                  <a:tcPr marT="45725" marB="45725"/>
                </a:tc>
                <a:tc>
                  <a:txBody>
                    <a:bodyPr/>
                    <a:lstStyle/>
                    <a:p>
                      <a:pPr algn="ctr"/>
                      <a:r>
                        <a:rPr lang="en-US" sz="1800" dirty="0"/>
                        <a:t>General Interest</a:t>
                      </a:r>
                      <a:endParaRPr lang="en-US" sz="1800" dirty="0">
                        <a:solidFill>
                          <a:schemeClr val="bg1"/>
                        </a:solidFill>
                      </a:endParaRPr>
                    </a:p>
                  </a:txBody>
                  <a:tcPr marT="45725" marB="45725"/>
                </a:tc>
                <a:extLst>
                  <a:ext uri="{0D108BD9-81ED-4DB2-BD59-A6C34878D82A}">
                    <a16:rowId xmlns:a16="http://schemas.microsoft.com/office/drawing/2014/main" val="10000"/>
                  </a:ext>
                </a:extLst>
              </a:tr>
              <a:tr h="342965">
                <a:tc>
                  <a:txBody>
                    <a:bodyPr/>
                    <a:lstStyle/>
                    <a:p>
                      <a:pPr algn="ctr">
                        <a:lnSpc>
                          <a:spcPct val="100000"/>
                        </a:lnSpc>
                      </a:pPr>
                      <a:r>
                        <a:rPr lang="en-US" sz="1400" dirty="0"/>
                        <a:t>Electronics and Communication</a:t>
                      </a:r>
                    </a:p>
                  </a:txBody>
                  <a:tcPr marT="45725" marB="45725"/>
                </a:tc>
                <a:tc>
                  <a:txBody>
                    <a:bodyPr/>
                    <a:lstStyle/>
                    <a:p>
                      <a:pPr algn="ctr">
                        <a:lnSpc>
                          <a:spcPct val="100000"/>
                        </a:lnSpc>
                      </a:pPr>
                      <a:r>
                        <a:rPr lang="en-US" sz="1400" dirty="0"/>
                        <a:t>Human Development &amp; Leadership</a:t>
                      </a:r>
                    </a:p>
                  </a:txBody>
                  <a:tcPr marT="45725" marB="45725"/>
                </a:tc>
                <a:extLst>
                  <a:ext uri="{0D108BD9-81ED-4DB2-BD59-A6C34878D82A}">
                    <a16:rowId xmlns:a16="http://schemas.microsoft.com/office/drawing/2014/main" val="10001"/>
                  </a:ext>
                </a:extLst>
              </a:tr>
              <a:tr h="342965">
                <a:tc>
                  <a:txBody>
                    <a:bodyPr/>
                    <a:lstStyle/>
                    <a:p>
                      <a:pPr algn="ctr">
                        <a:lnSpc>
                          <a:spcPct val="100000"/>
                        </a:lnSpc>
                      </a:pPr>
                      <a:r>
                        <a:rPr lang="en-US" sz="1400" dirty="0"/>
                        <a:t>Aviation, Space &amp; Defense</a:t>
                      </a:r>
                    </a:p>
                  </a:txBody>
                  <a:tcPr marT="45725" marB="45725"/>
                </a:tc>
                <a:tc>
                  <a:txBody>
                    <a:bodyPr/>
                    <a:lstStyle/>
                    <a:p>
                      <a:pPr algn="ctr">
                        <a:lnSpc>
                          <a:spcPct val="100000"/>
                        </a:lnSpc>
                      </a:pPr>
                      <a:r>
                        <a:rPr lang="en-US" sz="1400" dirty="0"/>
                        <a:t>Team &amp; Workplace Excellence</a:t>
                      </a:r>
                    </a:p>
                  </a:txBody>
                  <a:tcPr marT="45725" marB="45725"/>
                </a:tc>
                <a:extLst>
                  <a:ext uri="{0D108BD9-81ED-4DB2-BD59-A6C34878D82A}">
                    <a16:rowId xmlns:a16="http://schemas.microsoft.com/office/drawing/2014/main" val="10002"/>
                  </a:ext>
                </a:extLst>
              </a:tr>
              <a:tr h="342965">
                <a:tc>
                  <a:txBody>
                    <a:bodyPr/>
                    <a:lstStyle/>
                    <a:p>
                      <a:pPr algn="ctr">
                        <a:lnSpc>
                          <a:spcPct val="100000"/>
                        </a:lnSpc>
                      </a:pPr>
                      <a:r>
                        <a:rPr lang="en-US" sz="1400" dirty="0"/>
                        <a:t>Food, Drug &amp; Cosmetics</a:t>
                      </a:r>
                    </a:p>
                  </a:txBody>
                  <a:tcPr marT="45725" marB="45725"/>
                </a:tc>
                <a:tc>
                  <a:txBody>
                    <a:bodyPr/>
                    <a:lstStyle/>
                    <a:p>
                      <a:pPr algn="ctr">
                        <a:lnSpc>
                          <a:spcPct val="100000"/>
                        </a:lnSpc>
                      </a:pPr>
                      <a:r>
                        <a:rPr lang="en-US" sz="1400" dirty="0"/>
                        <a:t>Product Safety &amp; Liability</a:t>
                      </a:r>
                    </a:p>
                  </a:txBody>
                  <a:tcPr marT="45725" marB="45725"/>
                </a:tc>
                <a:extLst>
                  <a:ext uri="{0D108BD9-81ED-4DB2-BD59-A6C34878D82A}">
                    <a16:rowId xmlns:a16="http://schemas.microsoft.com/office/drawing/2014/main" val="10003"/>
                  </a:ext>
                </a:extLst>
              </a:tr>
              <a:tr h="342965">
                <a:tc>
                  <a:txBody>
                    <a:bodyPr/>
                    <a:lstStyle/>
                    <a:p>
                      <a:pPr algn="ctr">
                        <a:lnSpc>
                          <a:spcPct val="100000"/>
                        </a:lnSpc>
                      </a:pPr>
                      <a:r>
                        <a:rPr lang="en-US" sz="1400" dirty="0"/>
                        <a:t>Energy &amp; Environmental</a:t>
                      </a:r>
                    </a:p>
                  </a:txBody>
                  <a:tcPr marT="45725" marB="45725"/>
                </a:tc>
                <a:tc>
                  <a:txBody>
                    <a:bodyPr/>
                    <a:lstStyle/>
                    <a:p>
                      <a:pPr algn="ctr">
                        <a:lnSpc>
                          <a:spcPct val="100000"/>
                        </a:lnSpc>
                      </a:pPr>
                      <a:r>
                        <a:rPr lang="en-US" sz="1400" dirty="0"/>
                        <a:t>Measurement Quality</a:t>
                      </a:r>
                    </a:p>
                  </a:txBody>
                  <a:tcPr marT="45725" marB="45725"/>
                </a:tc>
                <a:extLst>
                  <a:ext uri="{0D108BD9-81ED-4DB2-BD59-A6C34878D82A}">
                    <a16:rowId xmlns:a16="http://schemas.microsoft.com/office/drawing/2014/main" val="10004"/>
                  </a:ext>
                </a:extLst>
              </a:tr>
              <a:tr h="342965">
                <a:tc>
                  <a:txBody>
                    <a:bodyPr/>
                    <a:lstStyle/>
                    <a:p>
                      <a:pPr algn="ctr">
                        <a:lnSpc>
                          <a:spcPct val="100000"/>
                        </a:lnSpc>
                      </a:pPr>
                      <a:r>
                        <a:rPr lang="en-US" sz="1400" dirty="0"/>
                        <a:t>Design &amp; Construction </a:t>
                      </a:r>
                    </a:p>
                  </a:txBody>
                  <a:tcPr marT="45725" marB="45725"/>
                </a:tc>
                <a:tc>
                  <a:txBody>
                    <a:bodyPr/>
                    <a:lstStyle/>
                    <a:p>
                      <a:pPr algn="ctr">
                        <a:lnSpc>
                          <a:spcPct val="100000"/>
                        </a:lnSpc>
                      </a:pPr>
                      <a:r>
                        <a:rPr lang="en-US" sz="1400" dirty="0"/>
                        <a:t>Quality Management</a:t>
                      </a:r>
                    </a:p>
                  </a:txBody>
                  <a:tcPr marT="45725" marB="45725"/>
                </a:tc>
                <a:extLst>
                  <a:ext uri="{0D108BD9-81ED-4DB2-BD59-A6C34878D82A}">
                    <a16:rowId xmlns:a16="http://schemas.microsoft.com/office/drawing/2014/main" val="10005"/>
                  </a:ext>
                </a:extLst>
              </a:tr>
              <a:tr h="342965">
                <a:tc>
                  <a:txBody>
                    <a:bodyPr/>
                    <a:lstStyle/>
                    <a:p>
                      <a:pPr algn="ctr">
                        <a:lnSpc>
                          <a:spcPct val="100000"/>
                        </a:lnSpc>
                      </a:pPr>
                      <a:r>
                        <a:rPr lang="en-US" sz="1400" dirty="0"/>
                        <a:t>Chemical and Process</a:t>
                      </a:r>
                    </a:p>
                  </a:txBody>
                  <a:tcPr marT="45725" marB="45725"/>
                </a:tc>
                <a:tc>
                  <a:txBody>
                    <a:bodyPr/>
                    <a:lstStyle/>
                    <a:p>
                      <a:pPr algn="ctr">
                        <a:lnSpc>
                          <a:spcPct val="100000"/>
                        </a:lnSpc>
                      </a:pPr>
                      <a:r>
                        <a:rPr lang="en-US" sz="1400" dirty="0"/>
                        <a:t>Customer-Supplier</a:t>
                      </a:r>
                    </a:p>
                  </a:txBody>
                  <a:tcPr marT="45725" marB="45725"/>
                </a:tc>
                <a:extLst>
                  <a:ext uri="{0D108BD9-81ED-4DB2-BD59-A6C34878D82A}">
                    <a16:rowId xmlns:a16="http://schemas.microsoft.com/office/drawing/2014/main" val="10006"/>
                  </a:ext>
                </a:extLst>
              </a:tr>
              <a:tr h="342965">
                <a:tc>
                  <a:txBody>
                    <a:bodyPr/>
                    <a:lstStyle/>
                    <a:p>
                      <a:pPr algn="ctr">
                        <a:lnSpc>
                          <a:spcPct val="100000"/>
                        </a:lnSpc>
                      </a:pPr>
                      <a:r>
                        <a:rPr lang="en-US" sz="1400" dirty="0"/>
                        <a:t>Service Quality</a:t>
                      </a:r>
                    </a:p>
                  </a:txBody>
                  <a:tcPr marT="45725" marB="45725"/>
                </a:tc>
                <a:tc>
                  <a:txBody>
                    <a:bodyPr/>
                    <a:lstStyle/>
                    <a:p>
                      <a:pPr algn="ctr">
                        <a:lnSpc>
                          <a:spcPct val="100000"/>
                        </a:lnSpc>
                      </a:pPr>
                      <a:r>
                        <a:rPr lang="en-US" sz="1400" dirty="0"/>
                        <a:t>Lean Enterprises</a:t>
                      </a:r>
                    </a:p>
                  </a:txBody>
                  <a:tcPr marT="45725" marB="45725"/>
                </a:tc>
                <a:extLst>
                  <a:ext uri="{0D108BD9-81ED-4DB2-BD59-A6C34878D82A}">
                    <a16:rowId xmlns:a16="http://schemas.microsoft.com/office/drawing/2014/main" val="10007"/>
                  </a:ext>
                </a:extLst>
              </a:tr>
              <a:tr h="342965">
                <a:tc>
                  <a:txBody>
                    <a:bodyPr/>
                    <a:lstStyle/>
                    <a:p>
                      <a:pPr algn="ctr">
                        <a:lnSpc>
                          <a:spcPct val="100000"/>
                        </a:lnSpc>
                      </a:pPr>
                      <a:r>
                        <a:rPr lang="en-US" sz="1400" dirty="0"/>
                        <a:t>Government</a:t>
                      </a:r>
                    </a:p>
                  </a:txBody>
                  <a:tcPr marT="45725" marB="45725"/>
                </a:tc>
                <a:tc>
                  <a:txBody>
                    <a:bodyPr/>
                    <a:lstStyle/>
                    <a:p>
                      <a:pPr algn="ctr">
                        <a:lnSpc>
                          <a:spcPct val="100000"/>
                        </a:lnSpc>
                      </a:pPr>
                      <a:r>
                        <a:rPr lang="en-US" sz="1400" dirty="0"/>
                        <a:t>Inspection</a:t>
                      </a:r>
                    </a:p>
                  </a:txBody>
                  <a:tcPr marT="45725" marB="45725"/>
                </a:tc>
                <a:extLst>
                  <a:ext uri="{0D108BD9-81ED-4DB2-BD59-A6C34878D82A}">
                    <a16:rowId xmlns:a16="http://schemas.microsoft.com/office/drawing/2014/main" val="10008"/>
                  </a:ext>
                </a:extLst>
              </a:tr>
              <a:tr h="342965">
                <a:tc>
                  <a:txBody>
                    <a:bodyPr/>
                    <a:lstStyle/>
                    <a:p>
                      <a:pPr algn="ctr">
                        <a:lnSpc>
                          <a:spcPct val="100000"/>
                        </a:lnSpc>
                      </a:pPr>
                      <a:r>
                        <a:rPr lang="en-US" sz="1400" dirty="0"/>
                        <a:t>Biomedical</a:t>
                      </a:r>
                    </a:p>
                  </a:txBody>
                  <a:tcPr marT="45725" marB="45725"/>
                </a:tc>
                <a:tc>
                  <a:txBody>
                    <a:bodyPr/>
                    <a:lstStyle/>
                    <a:p>
                      <a:pPr algn="ctr">
                        <a:lnSpc>
                          <a:spcPct val="100000"/>
                        </a:lnSpc>
                      </a:pPr>
                      <a:r>
                        <a:rPr lang="en-US" sz="1400" dirty="0"/>
                        <a:t>Innovation</a:t>
                      </a:r>
                    </a:p>
                  </a:txBody>
                  <a:tcPr marT="45725" marB="45725"/>
                </a:tc>
                <a:extLst>
                  <a:ext uri="{0D108BD9-81ED-4DB2-BD59-A6C34878D82A}">
                    <a16:rowId xmlns:a16="http://schemas.microsoft.com/office/drawing/2014/main" val="10009"/>
                  </a:ext>
                </a:extLst>
              </a:tr>
              <a:tr h="342965">
                <a:tc>
                  <a:txBody>
                    <a:bodyPr/>
                    <a:lstStyle/>
                    <a:p>
                      <a:pPr algn="ctr">
                        <a:lnSpc>
                          <a:spcPct val="100000"/>
                        </a:lnSpc>
                      </a:pPr>
                      <a:r>
                        <a:rPr lang="en-US" sz="1400" dirty="0"/>
                        <a:t>Automotive</a:t>
                      </a:r>
                    </a:p>
                  </a:txBody>
                  <a:tcPr marT="45725" marB="45725"/>
                </a:tc>
                <a:tc>
                  <a:txBody>
                    <a:bodyPr/>
                    <a:lstStyle/>
                    <a:p>
                      <a:pPr algn="ctr">
                        <a:lnSpc>
                          <a:spcPct val="100000"/>
                        </a:lnSpc>
                      </a:pPr>
                      <a:r>
                        <a:rPr lang="en-US" sz="1400" dirty="0"/>
                        <a:t>Six Sigma</a:t>
                      </a:r>
                    </a:p>
                  </a:txBody>
                  <a:tcPr marT="45725" marB="45725"/>
                </a:tc>
                <a:extLst>
                  <a:ext uri="{0D108BD9-81ED-4DB2-BD59-A6C34878D82A}">
                    <a16:rowId xmlns:a16="http://schemas.microsoft.com/office/drawing/2014/main" val="10010"/>
                  </a:ext>
                </a:extLst>
              </a:tr>
              <a:tr h="342965">
                <a:tc>
                  <a:txBody>
                    <a:bodyPr/>
                    <a:lstStyle/>
                    <a:p>
                      <a:pPr algn="ctr">
                        <a:lnSpc>
                          <a:spcPct val="100000"/>
                        </a:lnSpc>
                      </a:pPr>
                      <a:r>
                        <a:rPr lang="en-US" sz="1400" dirty="0"/>
                        <a:t>Healthcare</a:t>
                      </a: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Reliability</a:t>
                      </a:r>
                      <a:endParaRPr lang="en-US" sz="1400" b="1" dirty="0"/>
                    </a:p>
                  </a:txBody>
                  <a:tcPr marT="45725" marB="45725"/>
                </a:tc>
                <a:extLst>
                  <a:ext uri="{0D108BD9-81ED-4DB2-BD59-A6C34878D82A}">
                    <a16:rowId xmlns:a16="http://schemas.microsoft.com/office/drawing/2014/main" val="10011"/>
                  </a:ext>
                </a:extLst>
              </a:tr>
              <a:tr h="342965">
                <a:tc>
                  <a:txBody>
                    <a:bodyPr/>
                    <a:lstStyle/>
                    <a:p>
                      <a:pPr algn="ctr">
                        <a:lnSpc>
                          <a:spcPct val="100000"/>
                        </a:lnSpc>
                      </a:pPr>
                      <a:r>
                        <a:rPr lang="en-US" sz="1400" dirty="0"/>
                        <a:t>Education</a:t>
                      </a:r>
                    </a:p>
                  </a:txBody>
                  <a:tcPr marT="45725" marB="45725"/>
                </a:tc>
                <a:tc>
                  <a:txBody>
                    <a:bodyPr/>
                    <a:lstStyle/>
                    <a:p>
                      <a:pPr algn="ctr">
                        <a:lnSpc>
                          <a:spcPct val="100000"/>
                        </a:lnSpc>
                      </a:pPr>
                      <a:r>
                        <a:rPr lang="en-US" sz="1400" dirty="0"/>
                        <a:t>Statistics</a:t>
                      </a:r>
                    </a:p>
                  </a:txBody>
                  <a:tcPr marT="45725" marB="45725"/>
                </a:tc>
                <a:extLst>
                  <a:ext uri="{0D108BD9-81ED-4DB2-BD59-A6C34878D82A}">
                    <a16:rowId xmlns:a16="http://schemas.microsoft.com/office/drawing/2014/main" val="10012"/>
                  </a:ext>
                </a:extLst>
              </a:tr>
              <a:tr h="342965">
                <a:tc>
                  <a:txBody>
                    <a:bodyPr/>
                    <a:lstStyle/>
                    <a:p>
                      <a:pPr algn="ctr">
                        <a:lnSpc>
                          <a:spcPct val="100000"/>
                        </a:lnSpc>
                      </a:pPr>
                      <a:endParaRPr lang="en-US" sz="1400" dirty="0"/>
                    </a:p>
                  </a:txBody>
                  <a:tcPr marT="45725" marB="45725"/>
                </a:tc>
                <a:tc>
                  <a:txBody>
                    <a:bodyPr/>
                    <a:lstStyle/>
                    <a:p>
                      <a:pPr algn="ctr">
                        <a:lnSpc>
                          <a:spcPct val="100000"/>
                        </a:lnSpc>
                      </a:pPr>
                      <a:r>
                        <a:rPr lang="en-US" sz="1400" dirty="0"/>
                        <a:t>Software</a:t>
                      </a:r>
                    </a:p>
                  </a:txBody>
                  <a:tcPr marT="45725" marB="45725"/>
                </a:tc>
                <a:extLst>
                  <a:ext uri="{0D108BD9-81ED-4DB2-BD59-A6C34878D82A}">
                    <a16:rowId xmlns:a16="http://schemas.microsoft.com/office/drawing/2014/main" val="10013"/>
                  </a:ext>
                </a:extLst>
              </a:tr>
              <a:tr h="342965">
                <a:tc>
                  <a:txBody>
                    <a:bodyPr/>
                    <a:lstStyle/>
                    <a:p>
                      <a:pPr algn="ctr">
                        <a:lnSpc>
                          <a:spcPct val="100000"/>
                        </a:lnSpc>
                      </a:pPr>
                      <a:endParaRPr lang="en-US" sz="1400" dirty="0"/>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Audit</a:t>
                      </a:r>
                    </a:p>
                  </a:txBody>
                  <a:tcPr marT="45725" marB="45725"/>
                </a:tc>
                <a:extLst>
                  <a:ext uri="{0D108BD9-81ED-4DB2-BD59-A6C34878D82A}">
                    <a16:rowId xmlns:a16="http://schemas.microsoft.com/office/drawing/2014/main" val="10014"/>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2000"/>
                                  </p:stCondLst>
                                  <p:endCondLst>
                                    <p:cond evt="begin" delay="0">
                                      <p:tn val="5"/>
                                    </p:cond>
                                  </p:endCondLst>
                                  <p:childTnLst>
                                    <p:set>
                                      <p:cBhvr>
                                        <p:cTn id="6" dur="1" fill="hold">
                                          <p:stCondLst>
                                            <p:cond delay="499"/>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6" name="Rectangle 2"/>
          <p:cNvSpPr txBox="1">
            <a:spLocks noChangeArrowheads="1"/>
          </p:cNvSpPr>
          <p:nvPr/>
        </p:nvSpPr>
        <p:spPr bwMode="auto">
          <a:xfrm>
            <a:off x="1680960" y="1103856"/>
            <a:ext cx="6016377" cy="6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defRPr/>
            </a:pPr>
            <a:r>
              <a:rPr lang="en-US" b="1" i="1" kern="0" dirty="0">
                <a:solidFill>
                  <a:srgbClr val="0000FF"/>
                </a:solidFill>
                <a:latin typeface="Arial" pitchFamily="34" charset="0"/>
                <a:cs typeface="Arial" pitchFamily="34" charset="0"/>
              </a:rPr>
              <a:t>Questions about ASQ</a:t>
            </a:r>
            <a:endParaRPr lang="en-US" b="1" kern="0" dirty="0">
              <a:solidFill>
                <a:srgbClr val="0000FF"/>
              </a:solidFill>
            </a:endParaRPr>
          </a:p>
        </p:txBody>
      </p:sp>
      <p:sp>
        <p:nvSpPr>
          <p:cNvPr id="2" name="Rectangle 1"/>
          <p:cNvSpPr/>
          <p:nvPr/>
        </p:nvSpPr>
        <p:spPr>
          <a:xfrm>
            <a:off x="8001000" y="54864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bwMode="auto">
          <a:xfrm>
            <a:off x="333884" y="2133600"/>
            <a:ext cx="8505825" cy="45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algn="ctr">
              <a:defRPr/>
            </a:pPr>
            <a:r>
              <a:rPr lang="en-US" sz="3600" b="0" kern="0" dirty="0">
                <a:latin typeface="Arial" pitchFamily="34" charset="0"/>
                <a:cs typeface="Arial" pitchFamily="34" charset="0"/>
              </a:rPr>
              <a:t>Conferences &amp; Training</a:t>
            </a:r>
          </a:p>
          <a:p>
            <a:pPr algn="ctr">
              <a:defRPr/>
            </a:pPr>
            <a:r>
              <a:rPr lang="en-US" sz="3600" kern="0" dirty="0">
                <a:latin typeface="Arial" pitchFamily="34" charset="0"/>
                <a:cs typeface="Arial" pitchFamily="34" charset="0"/>
              </a:rPr>
              <a:t>Web Resources</a:t>
            </a:r>
          </a:p>
          <a:p>
            <a:pPr algn="ctr">
              <a:defRPr/>
            </a:pPr>
            <a:r>
              <a:rPr lang="en-US" sz="3600" b="0" kern="0" dirty="0">
                <a:latin typeface="Arial" pitchFamily="34" charset="0"/>
                <a:cs typeface="Arial" pitchFamily="34" charset="0"/>
              </a:rPr>
              <a:t>Certifications</a:t>
            </a:r>
          </a:p>
          <a:p>
            <a:pPr algn="ctr">
              <a:defRPr/>
            </a:pPr>
            <a:r>
              <a:rPr lang="en-US" sz="3600" kern="0" dirty="0">
                <a:latin typeface="Arial" pitchFamily="34" charset="0"/>
                <a:cs typeface="Arial" pitchFamily="34" charset="0"/>
              </a:rPr>
              <a:t>General </a:t>
            </a:r>
            <a:endParaRPr lang="en-US" sz="3600" b="0" kern="0" dirty="0">
              <a:latin typeface="Arial" pitchFamily="34" charset="0"/>
              <a:cs typeface="Arial" pitchFamily="34" charset="0"/>
            </a:endParaRPr>
          </a:p>
          <a:p>
            <a:pPr algn="ctr">
              <a:defRPr/>
            </a:pPr>
            <a:endParaRPr lang="en-US" sz="3600" b="0" kern="0" dirty="0">
              <a:latin typeface="Arial" pitchFamily="34" charset="0"/>
              <a:cs typeface="Arial" pitchFamily="34" charset="0"/>
            </a:endParaRPr>
          </a:p>
        </p:txBody>
      </p:sp>
    </p:spTree>
    <p:extLst>
      <p:ext uri="{BB962C8B-B14F-4D97-AF65-F5344CB8AC3E}">
        <p14:creationId xmlns:p14="http://schemas.microsoft.com/office/powerpoint/2010/main" val="8329033"/>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10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10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100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1" presetClass="entr" presetSubtype="0" fill="hold" grpId="0" nodeType="afterEffect" nodePh="1">
                                  <p:stCondLst>
                                    <p:cond delay="4000"/>
                                  </p:stCondLst>
                                  <p:endCondLst>
                                    <p:cond evt="begin" delay="0">
                                      <p:tn val="26"/>
                                    </p:cond>
                                  </p:endCondLst>
                                  <p:childTnLst>
                                    <p:set>
                                      <p:cBhvr>
                                        <p:cTn id="27" dur="1" fill="hold">
                                          <p:stCondLst>
                                            <p:cond delay="499"/>
                                          </p:stCondLst>
                                        </p:cTn>
                                        <p:tgtEl>
                                          <p:spTgt spid="908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6"/>
          <p:cNvGrpSpPr>
            <a:grpSpLocks/>
          </p:cNvGrpSpPr>
          <p:nvPr/>
        </p:nvGrpSpPr>
        <p:grpSpPr bwMode="auto">
          <a:xfrm>
            <a:off x="695325" y="3606800"/>
            <a:ext cx="8005763" cy="2811463"/>
            <a:chOff x="582" y="2272"/>
            <a:chExt cx="5043" cy="1771"/>
          </a:xfrm>
        </p:grpSpPr>
        <p:sp>
          <p:nvSpPr>
            <p:cNvPr id="3089" name="Rectangle 1031"/>
            <p:cNvSpPr>
              <a:spLocks noChangeArrowheads="1"/>
            </p:cNvSpPr>
            <p:nvPr/>
          </p:nvSpPr>
          <p:spPr bwMode="auto">
            <a:xfrm>
              <a:off x="712" y="2815"/>
              <a:ext cx="4784"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4025" indent="-454025" algn="l" eaLnBrk="0" hangingPunct="0">
                <a:buBlip>
                  <a:blip r:embed="rId3"/>
                </a:buBlip>
                <a:tabLst>
                  <a:tab pos="2511425" algn="l"/>
                  <a:tab pos="4113213" algn="l"/>
                </a:tabLst>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tabLst>
                  <a:tab pos="2511425" algn="l"/>
                  <a:tab pos="4113213" algn="l"/>
                </a:tabLst>
                <a:defRPr sz="2800">
                  <a:solidFill>
                    <a:schemeClr val="tx1"/>
                  </a:solidFill>
                  <a:latin typeface="Times New Roman" pitchFamily="18" charset="0"/>
                </a:defRPr>
              </a:lvl2pPr>
              <a:lvl3pPr marL="1143000" indent="-228600" algn="l" eaLnBrk="0" hangingPunct="0">
                <a:buChar char="•"/>
                <a:tabLst>
                  <a:tab pos="2511425" algn="l"/>
                  <a:tab pos="4113213" algn="l"/>
                </a:tabLst>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tabLst>
                  <a:tab pos="2511425" algn="l"/>
                  <a:tab pos="4113213" algn="l"/>
                </a:tabLst>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tabLst>
                  <a:tab pos="2511425" algn="l"/>
                  <a:tab pos="4113213" algn="l"/>
                </a:tabLst>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9pPr>
            </a:lstStyle>
            <a:p>
              <a:pPr algn="ctr">
                <a:buFontTx/>
                <a:buNone/>
              </a:pPr>
              <a:r>
                <a:rPr lang="en-US" altLang="en-US" sz="2400" b="0" dirty="0">
                  <a:solidFill>
                    <a:srgbClr val="3333FF"/>
                  </a:solidFill>
                  <a:latin typeface="Times"/>
                  <a:cs typeface="Times New Roman" pitchFamily="18" charset="0"/>
                </a:rPr>
                <a:t>To serve the needs of our membership and the community by providing a local forum for information exchange, professional support and continuous learning.</a:t>
              </a:r>
            </a:p>
          </p:txBody>
        </p:sp>
        <p:sp>
          <p:nvSpPr>
            <p:cNvPr id="3090" name="Rectangle 1032"/>
            <p:cNvSpPr>
              <a:spLocks noChangeArrowheads="1"/>
            </p:cNvSpPr>
            <p:nvPr/>
          </p:nvSpPr>
          <p:spPr bwMode="auto">
            <a:xfrm>
              <a:off x="582" y="2272"/>
              <a:ext cx="5043"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0"/>
                </a:spcBef>
                <a:buFontTx/>
                <a:buNone/>
              </a:pPr>
              <a:r>
                <a:rPr lang="en-US" altLang="en-US" sz="4400" b="0">
                  <a:solidFill>
                    <a:schemeClr val="tx2"/>
                  </a:solidFill>
                </a:rPr>
                <a:t>Mission</a:t>
              </a:r>
            </a:p>
          </p:txBody>
        </p:sp>
      </p:grpSp>
      <p:grpSp>
        <p:nvGrpSpPr>
          <p:cNvPr id="3" name="Group 1035"/>
          <p:cNvGrpSpPr>
            <a:grpSpLocks/>
          </p:cNvGrpSpPr>
          <p:nvPr/>
        </p:nvGrpSpPr>
        <p:grpSpPr bwMode="auto">
          <a:xfrm>
            <a:off x="874713" y="1724025"/>
            <a:ext cx="7646987" cy="1865313"/>
            <a:chOff x="695" y="1086"/>
            <a:chExt cx="4817" cy="1175"/>
          </a:xfrm>
        </p:grpSpPr>
        <p:sp>
          <p:nvSpPr>
            <p:cNvPr id="3087" name="Rectangle 1033"/>
            <p:cNvSpPr>
              <a:spLocks noChangeArrowheads="1"/>
            </p:cNvSpPr>
            <p:nvPr/>
          </p:nvSpPr>
          <p:spPr bwMode="auto">
            <a:xfrm>
              <a:off x="748" y="1628"/>
              <a:ext cx="471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4025" indent="-454025" algn="l" eaLnBrk="0" hangingPunct="0">
                <a:buBlip>
                  <a:blip r:embed="rId3"/>
                </a:buBlip>
                <a:tabLst>
                  <a:tab pos="2511425" algn="l"/>
                  <a:tab pos="4113213" algn="l"/>
                </a:tabLst>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tabLst>
                  <a:tab pos="2511425" algn="l"/>
                  <a:tab pos="4113213" algn="l"/>
                </a:tabLst>
                <a:defRPr sz="2800">
                  <a:solidFill>
                    <a:schemeClr val="tx1"/>
                  </a:solidFill>
                  <a:latin typeface="Times New Roman" pitchFamily="18" charset="0"/>
                </a:defRPr>
              </a:lvl2pPr>
              <a:lvl3pPr marL="1143000" indent="-228600" algn="l" eaLnBrk="0" hangingPunct="0">
                <a:buChar char="•"/>
                <a:tabLst>
                  <a:tab pos="2511425" algn="l"/>
                  <a:tab pos="4113213" algn="l"/>
                </a:tabLst>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tabLst>
                  <a:tab pos="2511425" algn="l"/>
                  <a:tab pos="4113213" algn="l"/>
                </a:tabLst>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tabLst>
                  <a:tab pos="2511425" algn="l"/>
                  <a:tab pos="4113213" algn="l"/>
                </a:tabLst>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tabLst>
                  <a:tab pos="2511425" algn="l"/>
                  <a:tab pos="4113213" algn="l"/>
                </a:tabLst>
                <a:defRPr sz="2000">
                  <a:solidFill>
                    <a:schemeClr val="tx1"/>
                  </a:solidFill>
                  <a:latin typeface="Times New Roman" pitchFamily="18" charset="0"/>
                </a:defRPr>
              </a:lvl9pPr>
            </a:lstStyle>
            <a:p>
              <a:pPr algn="ctr">
                <a:buFontTx/>
                <a:buNone/>
              </a:pPr>
              <a:r>
                <a:rPr lang="en-US" altLang="en-US" sz="2400" b="0" dirty="0">
                  <a:solidFill>
                    <a:srgbClr val="3333FF"/>
                  </a:solidFill>
                  <a:latin typeface="Times"/>
                  <a:cs typeface="Times New Roman" pitchFamily="18" charset="0"/>
                </a:rPr>
                <a:t>To be the area’s leading resource and recognized champion of matters related to quality.</a:t>
              </a:r>
            </a:p>
          </p:txBody>
        </p:sp>
        <p:sp>
          <p:nvSpPr>
            <p:cNvPr id="3088" name="Rectangle 1034"/>
            <p:cNvSpPr>
              <a:spLocks noChangeArrowheads="1"/>
            </p:cNvSpPr>
            <p:nvPr/>
          </p:nvSpPr>
          <p:spPr bwMode="auto">
            <a:xfrm>
              <a:off x="695" y="1086"/>
              <a:ext cx="481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0"/>
                </a:spcBef>
                <a:buFontTx/>
                <a:buNone/>
              </a:pPr>
              <a:r>
                <a:rPr lang="en-US" altLang="en-US" sz="4400" b="0">
                  <a:solidFill>
                    <a:schemeClr val="tx2"/>
                  </a:solidFill>
                </a:rPr>
                <a:t>Vision</a:t>
              </a:r>
            </a:p>
          </p:txBody>
        </p:sp>
      </p:grpSp>
      <p:sp>
        <p:nvSpPr>
          <p:cNvPr id="21517" name="Rectangle 1037"/>
          <p:cNvSpPr>
            <a:spLocks noChangeArrowheads="1"/>
          </p:cNvSpPr>
          <p:nvPr/>
        </p:nvSpPr>
        <p:spPr bwMode="auto">
          <a:xfrm>
            <a:off x="-1524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
        <p:nvSpPr>
          <p:cNvPr id="3077" name="Text Box 1038"/>
          <p:cNvSpPr txBox="1">
            <a:spLocks noChangeArrowheads="1"/>
          </p:cNvSpPr>
          <p:nvPr/>
        </p:nvSpPr>
        <p:spPr bwMode="auto">
          <a:xfrm>
            <a:off x="1987550" y="6172200"/>
            <a:ext cx="471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r>
              <a:rPr lang="en-US" altLang="en-US" sz="2400"/>
              <a:t>Web Page: </a:t>
            </a:r>
            <a:r>
              <a:rPr lang="en-US" altLang="en-US" sz="2400">
                <a:solidFill>
                  <a:schemeClr val="hlink"/>
                </a:solidFill>
              </a:rPr>
              <a:t>www.asqfortworth.org</a:t>
            </a:r>
            <a:r>
              <a:rPr lang="en-US" altLang="en-US" sz="2400"/>
              <a:t> </a:t>
            </a:r>
          </a:p>
        </p:txBody>
      </p:sp>
      <p:sp>
        <p:nvSpPr>
          <p:cNvPr id="3078" name="Rectangle 1043"/>
          <p:cNvSpPr>
            <a:spLocks noChangeArrowheads="1" noTextEdit="1"/>
          </p:cNvSpPr>
          <p:nvPr/>
        </p:nvSpPr>
        <p:spPr bwMode="auto">
          <a:xfrm>
            <a:off x="4267200" y="1330325"/>
            <a:ext cx="6731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3079" name="Group 1045"/>
          <p:cNvGrpSpPr>
            <a:grpSpLocks/>
          </p:cNvGrpSpPr>
          <p:nvPr/>
        </p:nvGrpSpPr>
        <p:grpSpPr bwMode="auto">
          <a:xfrm>
            <a:off x="1066800" y="152400"/>
            <a:ext cx="7421563" cy="1609725"/>
            <a:chOff x="818" y="80"/>
            <a:chExt cx="4675" cy="1014"/>
          </a:xfrm>
        </p:grpSpPr>
        <p:sp>
          <p:nvSpPr>
            <p:cNvPr id="3080" name="Rectangle 1046"/>
            <p:cNvSpPr>
              <a:spLocks noChangeArrowheads="1"/>
            </p:cNvSpPr>
            <p:nvPr/>
          </p:nvSpPr>
          <p:spPr bwMode="auto">
            <a:xfrm>
              <a:off x="818" y="80"/>
              <a:ext cx="4675" cy="1014"/>
            </a:xfrm>
            <a:prstGeom prst="rect">
              <a:avLst/>
            </a:prstGeom>
            <a:solidFill>
              <a:schemeClr val="bg1"/>
            </a:solidFill>
            <a:ln w="12700">
              <a:solidFill>
                <a:schemeClr val="tx1"/>
              </a:solidFill>
              <a:miter lim="800000"/>
              <a:headEnd/>
              <a:tailEnd/>
            </a:ln>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pic>
          <p:nvPicPr>
            <p:cNvPr id="3081" name="Picture 1047" descr="ASQ Logo tm rgb_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 y="231"/>
              <a:ext cx="467" cy="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2" name="Picture 1048" descr="texas-flag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9" y="231"/>
              <a:ext cx="644" cy="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049" descr="City of Fort Worth Logo &quot;Molly&quot; is copyrighted. Click to return to City's Homep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160"/>
              <a:ext cx="1564" cy="6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84" name="Text Box 1050"/>
            <p:cNvSpPr txBox="1">
              <a:spLocks noChangeArrowheads="1"/>
            </p:cNvSpPr>
            <p:nvPr/>
          </p:nvSpPr>
          <p:spPr bwMode="auto">
            <a:xfrm>
              <a:off x="1917" y="152"/>
              <a:ext cx="3555" cy="3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nSpc>
                  <a:spcPct val="90000"/>
                </a:lnSpc>
                <a:spcBef>
                  <a:spcPct val="0"/>
                </a:spcBef>
                <a:buFontTx/>
                <a:buNone/>
              </a:pPr>
              <a:r>
                <a:rPr lang="en-US" altLang="en-US" sz="2800">
                  <a:solidFill>
                    <a:srgbClr val="0000FF"/>
                  </a:solidFill>
                  <a:latin typeface="Arial" charset="0"/>
                </a:rPr>
                <a:t>Greater Fort Worth Section 1416</a:t>
              </a:r>
            </a:p>
          </p:txBody>
        </p:sp>
        <p:sp>
          <p:nvSpPr>
            <p:cNvPr id="3085" name="Text Box 1051"/>
            <p:cNvSpPr txBox="1">
              <a:spLocks noChangeArrowheads="1"/>
            </p:cNvSpPr>
            <p:nvPr/>
          </p:nvSpPr>
          <p:spPr bwMode="auto">
            <a:xfrm>
              <a:off x="1787" y="855"/>
              <a:ext cx="268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nSpc>
                  <a:spcPct val="90000"/>
                </a:lnSpc>
                <a:spcBef>
                  <a:spcPct val="0"/>
                </a:spcBef>
                <a:buFontTx/>
                <a:buNone/>
              </a:pPr>
              <a:r>
                <a:rPr lang="en-US" altLang="en-US" sz="1600">
                  <a:solidFill>
                    <a:srgbClr val="0000FF"/>
                  </a:solidFill>
                  <a:latin typeface="Arial Unicode MS" pitchFamily="34" charset="-128"/>
                </a:rPr>
                <a:t>PO Box 161691       Fort Worth, Texas 76161</a:t>
              </a:r>
            </a:p>
          </p:txBody>
        </p:sp>
        <p:sp>
          <p:nvSpPr>
            <p:cNvPr id="3086" name="Text Box 1052"/>
            <p:cNvSpPr txBox="1">
              <a:spLocks noChangeArrowheads="1"/>
            </p:cNvSpPr>
            <p:nvPr/>
          </p:nvSpPr>
          <p:spPr bwMode="auto">
            <a:xfrm>
              <a:off x="3780" y="446"/>
              <a:ext cx="1657" cy="33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r">
                <a:lnSpc>
                  <a:spcPct val="90000"/>
                </a:lnSpc>
                <a:spcBef>
                  <a:spcPct val="0"/>
                </a:spcBef>
                <a:buFontTx/>
                <a:buNone/>
              </a:pPr>
              <a:r>
                <a:rPr lang="en-US" altLang="en-US" sz="1600" u="sng">
                  <a:latin typeface="Arial Unicode MS" pitchFamily="34" charset="-128"/>
                </a:rPr>
                <a:t>Your First Point of Contact</a:t>
              </a:r>
              <a:r>
                <a:rPr lang="en-US" altLang="en-US" sz="1600">
                  <a:latin typeface="Arial Unicode MS" pitchFamily="34" charset="-128"/>
                </a:rPr>
                <a:t> </a:t>
              </a:r>
            </a:p>
            <a:p>
              <a:pPr algn="r">
                <a:lnSpc>
                  <a:spcPct val="90000"/>
                </a:lnSpc>
                <a:spcBef>
                  <a:spcPct val="0"/>
                </a:spcBef>
                <a:buFontTx/>
                <a:buNone/>
              </a:pPr>
              <a:r>
                <a:rPr lang="en-US" altLang="en-US" sz="1600">
                  <a:latin typeface="Arial Unicode MS" pitchFamily="34" charset="-128"/>
                </a:rPr>
                <a:t>for all your quality needs</a:t>
              </a:r>
              <a:r>
                <a:rPr lang="en-US" altLang="en-US" sz="1600">
                  <a:solidFill>
                    <a:srgbClr val="0000FF"/>
                  </a:solidFill>
                  <a:latin typeface="Arial Unicode MS" pitchFamily="34" charset="-128"/>
                </a:rPr>
                <a:t> </a:t>
              </a:r>
            </a:p>
          </p:txBody>
        </p:sp>
      </p:grpSp>
    </p:spTree>
    <p:extLst>
      <p:ext uri="{BB962C8B-B14F-4D97-AF65-F5344CB8AC3E}">
        <p14:creationId xmlns:p14="http://schemas.microsoft.com/office/powerpoint/2010/main" val="3492642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2500"/>
                            </p:stCondLst>
                            <p:childTnLst>
                              <p:par>
                                <p:cTn id="9" presetID="22" presetClass="entr" presetSubtype="1" fill="hold" nodeType="after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6000"/>
                            </p:stCondLst>
                            <p:childTnLst>
                              <p:par>
                                <p:cTn id="13" presetID="1" presetClass="entr" presetSubtype="0" fill="hold" grpId="0" nodeType="afterEffect" nodePh="1">
                                  <p:stCondLst>
                                    <p:cond delay="4000"/>
                                  </p:stCondLst>
                                  <p:endCondLst>
                                    <p:cond evt="begin" delay="0">
                                      <p:tn val="13"/>
                                    </p:cond>
                                  </p:endCondLst>
                                  <p:childTnLst>
                                    <p:set>
                                      <p:cBhvr>
                                        <p:cTn id="14"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About ASQ 1416</a:t>
            </a:r>
          </a:p>
        </p:txBody>
      </p:sp>
      <p:sp>
        <p:nvSpPr>
          <p:cNvPr id="371715" name="Rectangle 3"/>
          <p:cNvSpPr>
            <a:spLocks noGrp="1" noChangeArrowheads="1"/>
          </p:cNvSpPr>
          <p:nvPr>
            <p:ph type="body" idx="1"/>
          </p:nvPr>
        </p:nvSpPr>
        <p:spPr>
          <a:xfrm>
            <a:off x="257175" y="1600200"/>
            <a:ext cx="8035925" cy="5041900"/>
          </a:xfrm>
          <a:noFill/>
        </p:spPr>
        <p:txBody>
          <a:bodyPr/>
          <a:lstStyle/>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Service Area:  Tarrant and surrounding Counties</a:t>
            </a:r>
          </a:p>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ASQ Founded: 1946       Section Charter: 1981</a:t>
            </a:r>
          </a:p>
          <a:p>
            <a:pPr eaLnBrk="1" hangingPunct="1">
              <a:lnSpc>
                <a:spcPct val="90000"/>
              </a:lnSpc>
              <a:tabLst>
                <a:tab pos="793750" algn="l"/>
                <a:tab pos="2917825" algn="l"/>
                <a:tab pos="3657600" algn="l"/>
                <a:tab pos="5595938" algn="l"/>
              </a:tabLst>
            </a:pPr>
            <a:endParaRPr lang="en-US" altLang="en-US" sz="1400" dirty="0">
              <a:latin typeface="Times"/>
              <a:cs typeface="Times New Roman" pitchFamily="18" charset="0"/>
            </a:endParaRPr>
          </a:p>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Membership:    590+	      Leadership Team:  30+</a:t>
            </a:r>
          </a:p>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Professionalism:    318 members hold 587 certifications</a:t>
            </a:r>
          </a:p>
          <a:p>
            <a:pPr eaLnBrk="1" hangingPunct="1">
              <a:lnSpc>
                <a:spcPct val="90000"/>
              </a:lnSpc>
              <a:tabLst>
                <a:tab pos="793750" algn="l"/>
                <a:tab pos="2917825" algn="l"/>
                <a:tab pos="3657600" algn="l"/>
                <a:tab pos="5595938" algn="l"/>
              </a:tabLst>
            </a:pPr>
            <a:endParaRPr lang="en-US" altLang="en-US" sz="1400" dirty="0">
              <a:latin typeface="Times"/>
              <a:cs typeface="Times New Roman" pitchFamily="18" charset="0"/>
            </a:endParaRPr>
          </a:p>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Primary Services:</a:t>
            </a:r>
          </a:p>
          <a:p>
            <a:pPr marL="793750" lvl="1" indent="-336550" eaLnBrk="1" hangingPunct="1">
              <a:lnSpc>
                <a:spcPct val="90000"/>
              </a:lnSpc>
              <a:buFont typeface="Wingdings" pitchFamily="2" charset="2"/>
              <a:buNone/>
              <a:tabLst>
                <a:tab pos="793750" algn="l"/>
                <a:tab pos="2917825" algn="l"/>
                <a:tab pos="3657600" algn="l"/>
                <a:tab pos="5595938" algn="l"/>
              </a:tabLst>
            </a:pPr>
            <a:r>
              <a:rPr lang="en-US" altLang="en-US" sz="2000" dirty="0">
                <a:latin typeface="Times"/>
                <a:cs typeface="Times New Roman" pitchFamily="18" charset="0"/>
              </a:rPr>
              <a:t>Monthly Meetings 	Annual Conference	Refresher Classes</a:t>
            </a:r>
          </a:p>
          <a:p>
            <a:pPr marL="793750" lvl="1" indent="-336550" eaLnBrk="1" hangingPunct="1">
              <a:lnSpc>
                <a:spcPct val="90000"/>
              </a:lnSpc>
              <a:buFont typeface="Wingdings" pitchFamily="2" charset="2"/>
              <a:buNone/>
              <a:tabLst>
                <a:tab pos="793750" algn="l"/>
                <a:tab pos="2917825" algn="l"/>
                <a:tab pos="3657600" algn="l"/>
                <a:tab pos="5595938" algn="l"/>
              </a:tabLst>
            </a:pPr>
            <a:r>
              <a:rPr lang="en-US" altLang="en-US" sz="2000" dirty="0">
                <a:latin typeface="Times"/>
                <a:cs typeface="Times New Roman" pitchFamily="18" charset="0"/>
              </a:rPr>
              <a:t>Member Recognition	Community Service 	Free Webinars</a:t>
            </a:r>
          </a:p>
          <a:p>
            <a:pPr eaLnBrk="1" hangingPunct="1">
              <a:lnSpc>
                <a:spcPct val="90000"/>
              </a:lnSpc>
              <a:tabLst>
                <a:tab pos="793750" algn="l"/>
                <a:tab pos="2917825" algn="l"/>
                <a:tab pos="3657600" algn="l"/>
                <a:tab pos="5595938" algn="l"/>
              </a:tabLst>
            </a:pPr>
            <a:endParaRPr lang="en-US" altLang="en-US" sz="1400" dirty="0">
              <a:latin typeface="Times"/>
              <a:cs typeface="Times New Roman" pitchFamily="18" charset="0"/>
            </a:endParaRPr>
          </a:p>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ASQ Total Quality Award – annually 11 consecutive years </a:t>
            </a:r>
          </a:p>
          <a:p>
            <a:pPr marL="0" lvl="1" indent="0" algn="ctr" eaLnBrk="1" hangingPunct="1">
              <a:lnSpc>
                <a:spcPct val="90000"/>
              </a:lnSpc>
              <a:buNone/>
            </a:pPr>
            <a:r>
              <a:rPr lang="en-US" altLang="en-US" sz="2000" dirty="0">
                <a:latin typeface="Times"/>
                <a:cs typeface="Times New Roman" pitchFamily="18" charset="0"/>
              </a:rPr>
              <a:t>	Best of 250 Sections for 4 consecutive years</a:t>
            </a:r>
          </a:p>
          <a:p>
            <a:pPr eaLnBrk="1" hangingPunct="1">
              <a:lnSpc>
                <a:spcPct val="90000"/>
              </a:lnSpc>
              <a:tabLst>
                <a:tab pos="793750" algn="l"/>
                <a:tab pos="2917825" algn="l"/>
                <a:tab pos="3657600" algn="l"/>
                <a:tab pos="5595938" algn="l"/>
              </a:tabLst>
            </a:pPr>
            <a:r>
              <a:rPr lang="en-US" altLang="en-US" sz="2400" dirty="0">
                <a:latin typeface="Times"/>
                <a:cs typeface="Times New Roman" pitchFamily="18" charset="0"/>
              </a:rPr>
              <a:t>ASQ Excellence Award     – Member Sat. Gold – 7 years</a:t>
            </a:r>
          </a:p>
          <a:p>
            <a:pPr marL="0" lvl="2" indent="0" algn="ctr" eaLnBrk="1" hangingPunct="1">
              <a:lnSpc>
                <a:spcPct val="90000"/>
              </a:lnSpc>
              <a:buNone/>
            </a:pPr>
            <a:r>
              <a:rPr lang="en-US" altLang="en-US" sz="1800" dirty="0">
                <a:latin typeface="Times"/>
                <a:cs typeface="Times New Roman" pitchFamily="18" charset="0"/>
              </a:rPr>
              <a:t>awards discontinued but performance remains </a:t>
            </a:r>
          </a:p>
        </p:txBody>
      </p:sp>
      <p:sp>
        <p:nvSpPr>
          <p:cNvPr id="371716" name="Rectangle 4"/>
          <p:cNvSpPr>
            <a:spLocks noChangeArrowheads="1"/>
          </p:cNvSpPr>
          <p:nvPr/>
        </p:nvSpPr>
        <p:spPr bwMode="auto">
          <a:xfrm>
            <a:off x="-609600" y="5519737"/>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grpSp>
        <p:nvGrpSpPr>
          <p:cNvPr id="5125" name="Group 6"/>
          <p:cNvGrpSpPr>
            <a:grpSpLocks/>
          </p:cNvGrpSpPr>
          <p:nvPr/>
        </p:nvGrpSpPr>
        <p:grpSpPr bwMode="auto">
          <a:xfrm>
            <a:off x="5802313" y="215900"/>
            <a:ext cx="2935287" cy="1189038"/>
            <a:chOff x="2183" y="2947"/>
            <a:chExt cx="1849" cy="749"/>
          </a:xfrm>
        </p:grpSpPr>
        <p:sp>
          <p:nvSpPr>
            <p:cNvPr id="5127" name="Rectangle 7"/>
            <p:cNvSpPr>
              <a:spLocks noChangeArrowheads="1"/>
            </p:cNvSpPr>
            <p:nvPr/>
          </p:nvSpPr>
          <p:spPr bwMode="auto">
            <a:xfrm>
              <a:off x="2183" y="2947"/>
              <a:ext cx="1824" cy="749"/>
            </a:xfrm>
            <a:prstGeom prst="rect">
              <a:avLst/>
            </a:prstGeom>
            <a:solidFill>
              <a:schemeClr val="bg1"/>
            </a:solidFill>
            <a:ln w="9525">
              <a:solidFill>
                <a:schemeClr val="tx1"/>
              </a:solidFill>
              <a:miter lim="800000"/>
              <a:headEnd/>
              <a:tailEnd/>
            </a:ln>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grpSp>
          <p:nvGrpSpPr>
            <p:cNvPr id="5128" name="Group 8"/>
            <p:cNvGrpSpPr>
              <a:grpSpLocks/>
            </p:cNvGrpSpPr>
            <p:nvPr/>
          </p:nvGrpSpPr>
          <p:grpSpPr bwMode="auto">
            <a:xfrm>
              <a:off x="2231" y="2947"/>
              <a:ext cx="1801" cy="749"/>
              <a:chOff x="605" y="2017"/>
              <a:chExt cx="1801" cy="749"/>
            </a:xfrm>
          </p:grpSpPr>
          <p:pic>
            <p:nvPicPr>
              <p:cNvPr id="5129" name="Picture 9" descr="ste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 y="2211"/>
                <a:ext cx="883"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ASQ Logo tm rgb_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 y="2056"/>
                <a:ext cx="401"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texas-flag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 y="2239"/>
                <a:ext cx="371"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12"/>
              <p:cNvSpPr txBox="1">
                <a:spLocks noChangeArrowheads="1"/>
              </p:cNvSpPr>
              <p:nvPr/>
            </p:nvSpPr>
            <p:spPr bwMode="auto">
              <a:xfrm>
                <a:off x="1002" y="2017"/>
                <a:ext cx="140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nSpc>
                    <a:spcPct val="90000"/>
                  </a:lnSpc>
                  <a:spcBef>
                    <a:spcPct val="0"/>
                  </a:spcBef>
                  <a:buFontTx/>
                  <a:buNone/>
                </a:pPr>
                <a:r>
                  <a:rPr lang="en-US" altLang="en-US" sz="1800">
                    <a:latin typeface="Arial" charset="0"/>
                  </a:rPr>
                  <a:t>Greater Fort Worth</a:t>
                </a:r>
              </a:p>
              <a:p>
                <a:pPr>
                  <a:lnSpc>
                    <a:spcPct val="90000"/>
                  </a:lnSpc>
                  <a:spcBef>
                    <a:spcPct val="0"/>
                  </a:spcBef>
                  <a:buFontTx/>
                  <a:buNone/>
                </a:pPr>
                <a:endParaRPr lang="en-US" altLang="en-US" sz="2400">
                  <a:latin typeface="Arial" charset="0"/>
                </a:endParaRPr>
              </a:p>
              <a:p>
                <a:pPr>
                  <a:lnSpc>
                    <a:spcPct val="90000"/>
                  </a:lnSpc>
                  <a:spcBef>
                    <a:spcPct val="0"/>
                  </a:spcBef>
                  <a:buFontTx/>
                  <a:buNone/>
                </a:pPr>
                <a:endParaRPr lang="en-US" altLang="en-US" sz="2400">
                  <a:latin typeface="Arial" charset="0"/>
                </a:endParaRPr>
              </a:p>
              <a:p>
                <a:pPr>
                  <a:lnSpc>
                    <a:spcPct val="90000"/>
                  </a:lnSpc>
                  <a:spcBef>
                    <a:spcPct val="0"/>
                  </a:spcBef>
                  <a:buFontTx/>
                  <a:buNone/>
                </a:pPr>
                <a:r>
                  <a:rPr lang="en-US" altLang="en-US" sz="1400">
                    <a:latin typeface="Arial" charset="0"/>
                  </a:rPr>
                  <a:t>Section 1416</a:t>
                </a:r>
              </a:p>
            </p:txBody>
          </p:sp>
        </p:grpSp>
      </p:grpSp>
    </p:spTree>
    <p:extLst>
      <p:ext uri="{BB962C8B-B14F-4D97-AF65-F5344CB8AC3E}">
        <p14:creationId xmlns:p14="http://schemas.microsoft.com/office/powerpoint/2010/main" val="1372408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additive="base">
                                        <p:cTn id="7" dur="500" fill="hold"/>
                                        <p:tgtEl>
                                          <p:spTgt spid="371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17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grpId="0" nodeType="afterEffect">
                                  <p:stCondLst>
                                    <p:cond delay="2000"/>
                                  </p:stCondLst>
                                  <p:childTnLst>
                                    <p:set>
                                      <p:cBhvr>
                                        <p:cTn id="11" dur="1" fill="hold">
                                          <p:stCondLst>
                                            <p:cond delay="0"/>
                                          </p:stCondLst>
                                        </p:cTn>
                                        <p:tgtEl>
                                          <p:spTgt spid="371715">
                                            <p:txEl>
                                              <p:pRg st="1" end="1"/>
                                            </p:txEl>
                                          </p:spTgt>
                                        </p:tgtEl>
                                        <p:attrNameLst>
                                          <p:attrName>style.visibility</p:attrName>
                                        </p:attrNameLst>
                                      </p:cBhvr>
                                      <p:to>
                                        <p:strVal val="visible"/>
                                      </p:to>
                                    </p:set>
                                    <p:anim calcmode="lin" valueType="num">
                                      <p:cBhvr additive="base">
                                        <p:cTn id="12" dur="500" fill="hold"/>
                                        <p:tgtEl>
                                          <p:spTgt spid="3717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171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2000"/>
                                  </p:stCondLst>
                                  <p:childTnLst>
                                    <p:set>
                                      <p:cBhvr>
                                        <p:cTn id="16" dur="1" fill="hold">
                                          <p:stCondLst>
                                            <p:cond delay="0"/>
                                          </p:stCondLst>
                                        </p:cTn>
                                        <p:tgtEl>
                                          <p:spTgt spid="371715">
                                            <p:txEl>
                                              <p:pRg st="3" end="3"/>
                                            </p:txEl>
                                          </p:spTgt>
                                        </p:tgtEl>
                                        <p:attrNameLst>
                                          <p:attrName>style.visibility</p:attrName>
                                        </p:attrNameLst>
                                      </p:cBhvr>
                                      <p:to>
                                        <p:strVal val="visible"/>
                                      </p:to>
                                    </p:set>
                                    <p:anim calcmode="lin" valueType="num">
                                      <p:cBhvr additive="base">
                                        <p:cTn id="17" dur="500" fill="hold"/>
                                        <p:tgtEl>
                                          <p:spTgt spid="3717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1715">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4" fill="hold" grpId="0" nodeType="afterEffect">
                                  <p:stCondLst>
                                    <p:cond delay="2000"/>
                                  </p:stCondLst>
                                  <p:childTnLst>
                                    <p:set>
                                      <p:cBhvr>
                                        <p:cTn id="21" dur="1" fill="hold">
                                          <p:stCondLst>
                                            <p:cond delay="0"/>
                                          </p:stCondLst>
                                        </p:cTn>
                                        <p:tgtEl>
                                          <p:spTgt spid="371715">
                                            <p:txEl>
                                              <p:pRg st="4" end="4"/>
                                            </p:txEl>
                                          </p:spTgt>
                                        </p:tgtEl>
                                        <p:attrNameLst>
                                          <p:attrName>style.visibility</p:attrName>
                                        </p:attrNameLst>
                                      </p:cBhvr>
                                      <p:to>
                                        <p:strVal val="visible"/>
                                      </p:to>
                                    </p:set>
                                    <p:anim calcmode="lin" valueType="num">
                                      <p:cBhvr additive="base">
                                        <p:cTn id="22" dur="500" fill="hold"/>
                                        <p:tgtEl>
                                          <p:spTgt spid="37171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7171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2000"/>
                                  </p:stCondLst>
                                  <p:childTnLst>
                                    <p:set>
                                      <p:cBhvr>
                                        <p:cTn id="26" dur="1" fill="hold">
                                          <p:stCondLst>
                                            <p:cond delay="0"/>
                                          </p:stCondLst>
                                        </p:cTn>
                                        <p:tgtEl>
                                          <p:spTgt spid="371715">
                                            <p:txEl>
                                              <p:pRg st="6" end="6"/>
                                            </p:txEl>
                                          </p:spTgt>
                                        </p:tgtEl>
                                        <p:attrNameLst>
                                          <p:attrName>style.visibility</p:attrName>
                                        </p:attrNameLst>
                                      </p:cBhvr>
                                      <p:to>
                                        <p:strVal val="visible"/>
                                      </p:to>
                                    </p:set>
                                    <p:anim calcmode="lin" valueType="num">
                                      <p:cBhvr additive="base">
                                        <p:cTn id="27" dur="500" fill="hold"/>
                                        <p:tgtEl>
                                          <p:spTgt spid="3717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171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0"/>
                                  </p:stCondLst>
                                  <p:childTnLst>
                                    <p:set>
                                      <p:cBhvr>
                                        <p:cTn id="30" dur="1" fill="hold">
                                          <p:stCondLst>
                                            <p:cond delay="0"/>
                                          </p:stCondLst>
                                        </p:cTn>
                                        <p:tgtEl>
                                          <p:spTgt spid="371715">
                                            <p:txEl>
                                              <p:pRg st="7" end="7"/>
                                            </p:txEl>
                                          </p:spTgt>
                                        </p:tgtEl>
                                        <p:attrNameLst>
                                          <p:attrName>style.visibility</p:attrName>
                                        </p:attrNameLst>
                                      </p:cBhvr>
                                      <p:to>
                                        <p:strVal val="visible"/>
                                      </p:to>
                                    </p:set>
                                    <p:anim calcmode="lin" valueType="num">
                                      <p:cBhvr additive="base">
                                        <p:cTn id="31" dur="500" fill="hold"/>
                                        <p:tgtEl>
                                          <p:spTgt spid="37171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171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0"/>
                                  </p:stCondLst>
                                  <p:childTnLst>
                                    <p:set>
                                      <p:cBhvr>
                                        <p:cTn id="34" dur="1" fill="hold">
                                          <p:stCondLst>
                                            <p:cond delay="0"/>
                                          </p:stCondLst>
                                        </p:cTn>
                                        <p:tgtEl>
                                          <p:spTgt spid="371715">
                                            <p:txEl>
                                              <p:pRg st="8" end="8"/>
                                            </p:txEl>
                                          </p:spTgt>
                                        </p:tgtEl>
                                        <p:attrNameLst>
                                          <p:attrName>style.visibility</p:attrName>
                                        </p:attrNameLst>
                                      </p:cBhvr>
                                      <p:to>
                                        <p:strVal val="visible"/>
                                      </p:to>
                                    </p:set>
                                    <p:anim calcmode="lin" valueType="num">
                                      <p:cBhvr additive="base">
                                        <p:cTn id="35" dur="500" fill="hold"/>
                                        <p:tgtEl>
                                          <p:spTgt spid="37171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1715">
                                            <p:txEl>
                                              <p:pRg st="8" end="8"/>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2500"/>
                            </p:stCondLst>
                            <p:childTnLst>
                              <p:par>
                                <p:cTn id="38" presetID="2" presetClass="entr" presetSubtype="4" fill="hold" grpId="0" nodeType="afterEffect">
                                  <p:stCondLst>
                                    <p:cond delay="2000"/>
                                  </p:stCondLst>
                                  <p:childTnLst>
                                    <p:set>
                                      <p:cBhvr>
                                        <p:cTn id="39" dur="1" fill="hold">
                                          <p:stCondLst>
                                            <p:cond delay="0"/>
                                          </p:stCondLst>
                                        </p:cTn>
                                        <p:tgtEl>
                                          <p:spTgt spid="371715">
                                            <p:txEl>
                                              <p:pRg st="10" end="10"/>
                                            </p:txEl>
                                          </p:spTgt>
                                        </p:tgtEl>
                                        <p:attrNameLst>
                                          <p:attrName>style.visibility</p:attrName>
                                        </p:attrNameLst>
                                      </p:cBhvr>
                                      <p:to>
                                        <p:strVal val="visible"/>
                                      </p:to>
                                    </p:set>
                                    <p:anim calcmode="lin" valueType="num">
                                      <p:cBhvr additive="base">
                                        <p:cTn id="40" dur="500" fill="hold"/>
                                        <p:tgtEl>
                                          <p:spTgt spid="371715">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71715">
                                            <p:txEl>
                                              <p:pRg st="10" end="1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0"/>
                                  </p:stCondLst>
                                  <p:childTnLst>
                                    <p:set>
                                      <p:cBhvr>
                                        <p:cTn id="43" dur="1" fill="hold">
                                          <p:stCondLst>
                                            <p:cond delay="0"/>
                                          </p:stCondLst>
                                        </p:cTn>
                                        <p:tgtEl>
                                          <p:spTgt spid="371715">
                                            <p:txEl>
                                              <p:pRg st="11" end="11"/>
                                            </p:txEl>
                                          </p:spTgt>
                                        </p:tgtEl>
                                        <p:attrNameLst>
                                          <p:attrName>style.visibility</p:attrName>
                                        </p:attrNameLst>
                                      </p:cBhvr>
                                      <p:to>
                                        <p:strVal val="visible"/>
                                      </p:to>
                                    </p:set>
                                    <p:anim calcmode="lin" valueType="num">
                                      <p:cBhvr additive="base">
                                        <p:cTn id="44" dur="500" fill="hold"/>
                                        <p:tgtEl>
                                          <p:spTgt spid="371715">
                                            <p:txEl>
                                              <p:pRg st="11" end="1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1715">
                                            <p:txEl>
                                              <p:pRg st="11" end="11"/>
                                            </p:txEl>
                                          </p:spTgt>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9000"/>
                            </p:stCondLst>
                            <p:childTnLst>
                              <p:par>
                                <p:cTn id="47" presetID="2" presetClass="entr" presetSubtype="4" fill="hold" grpId="0" nodeType="afterEffect">
                                  <p:stCondLst>
                                    <p:cond delay="4000"/>
                                  </p:stCondLst>
                                  <p:childTnLst>
                                    <p:set>
                                      <p:cBhvr>
                                        <p:cTn id="48" dur="1" fill="hold">
                                          <p:stCondLst>
                                            <p:cond delay="0"/>
                                          </p:stCondLst>
                                        </p:cTn>
                                        <p:tgtEl>
                                          <p:spTgt spid="371715">
                                            <p:txEl>
                                              <p:pRg st="12" end="12"/>
                                            </p:txEl>
                                          </p:spTgt>
                                        </p:tgtEl>
                                        <p:attrNameLst>
                                          <p:attrName>style.visibility</p:attrName>
                                        </p:attrNameLst>
                                      </p:cBhvr>
                                      <p:to>
                                        <p:strVal val="visible"/>
                                      </p:to>
                                    </p:set>
                                    <p:anim calcmode="lin" valueType="num">
                                      <p:cBhvr additive="base">
                                        <p:cTn id="49" dur="500" fill="hold"/>
                                        <p:tgtEl>
                                          <p:spTgt spid="371715">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1715">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6000"/>
                                  </p:stCondLst>
                                  <p:childTnLst>
                                    <p:set>
                                      <p:cBhvr>
                                        <p:cTn id="52" dur="1" fill="hold">
                                          <p:stCondLst>
                                            <p:cond delay="0"/>
                                          </p:stCondLst>
                                        </p:cTn>
                                        <p:tgtEl>
                                          <p:spTgt spid="371715">
                                            <p:txEl>
                                              <p:pRg st="13" end="13"/>
                                            </p:txEl>
                                          </p:spTgt>
                                        </p:tgtEl>
                                        <p:attrNameLst>
                                          <p:attrName>style.visibility</p:attrName>
                                        </p:attrNameLst>
                                      </p:cBhvr>
                                      <p:to>
                                        <p:strVal val="visible"/>
                                      </p:to>
                                    </p:set>
                                    <p:anim calcmode="lin" valueType="num">
                                      <p:cBhvr additive="base">
                                        <p:cTn id="53" dur="500" fill="hold"/>
                                        <p:tgtEl>
                                          <p:spTgt spid="371715">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1715">
                                            <p:txEl>
                                              <p:pRg st="13" end="13"/>
                                            </p:txEl>
                                          </p:spTgt>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25500"/>
                            </p:stCondLst>
                            <p:childTnLst>
                              <p:par>
                                <p:cTn id="56" presetID="1" presetClass="entr" presetSubtype="0" fill="hold" grpId="0" nodeType="afterEffect" nodePh="1">
                                  <p:stCondLst>
                                    <p:cond delay="6000"/>
                                  </p:stCondLst>
                                  <p:endCondLst>
                                    <p:cond evt="begin" delay="0">
                                      <p:tn val="56"/>
                                    </p:cond>
                                  </p:endCondLst>
                                  <p:childTnLst>
                                    <p:set>
                                      <p:cBhvr>
                                        <p:cTn id="57" dur="1" fill="hold">
                                          <p:stCondLst>
                                            <p:cond delay="499"/>
                                          </p:stCondLst>
                                        </p:cTn>
                                        <p:tgtEl>
                                          <p:spTgt spid="371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advAuto="2000"/>
      <p:bldP spid="3717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New Member Orientation - Agenda</a:t>
            </a:r>
          </a:p>
        </p:txBody>
      </p:sp>
      <p:sp>
        <p:nvSpPr>
          <p:cNvPr id="30723" name="Rectangle 3"/>
          <p:cNvSpPr>
            <a:spLocks noGrp="1" noChangeArrowheads="1"/>
          </p:cNvSpPr>
          <p:nvPr>
            <p:ph type="body" idx="1"/>
          </p:nvPr>
        </p:nvSpPr>
        <p:spPr>
          <a:xfrm>
            <a:off x="838200" y="1295400"/>
            <a:ext cx="7924800" cy="4838700"/>
          </a:xfrm>
          <a:noFill/>
        </p:spPr>
        <p:txBody>
          <a:bodyPr/>
          <a:lstStyle/>
          <a:p>
            <a:pPr eaLnBrk="1" hangingPunct="1">
              <a:lnSpc>
                <a:spcPct val="80000"/>
              </a:lnSpc>
              <a:tabLst>
                <a:tab pos="1084263" algn="l"/>
              </a:tabLst>
            </a:pPr>
            <a:r>
              <a:rPr lang="en-US" altLang="en-US" sz="2800" dirty="0"/>
              <a:t>About ASQ</a:t>
            </a:r>
          </a:p>
          <a:p>
            <a:pPr eaLnBrk="1" hangingPunct="1">
              <a:lnSpc>
                <a:spcPct val="80000"/>
              </a:lnSpc>
              <a:tabLst>
                <a:tab pos="1084263" algn="l"/>
              </a:tabLst>
            </a:pPr>
            <a:r>
              <a:rPr lang="en-US" altLang="en-US" sz="2800" dirty="0"/>
              <a:t>About Us – Section 1416</a:t>
            </a:r>
          </a:p>
          <a:p>
            <a:pPr lvl="1" eaLnBrk="1" hangingPunct="1">
              <a:lnSpc>
                <a:spcPct val="80000"/>
              </a:lnSpc>
              <a:tabLst>
                <a:tab pos="1084263" algn="l"/>
              </a:tabLst>
            </a:pPr>
            <a:r>
              <a:rPr lang="en-US" altLang="en-US" sz="2400" dirty="0"/>
              <a:t>Leadership Committee Functions</a:t>
            </a:r>
          </a:p>
          <a:p>
            <a:pPr lvl="1" eaLnBrk="1" hangingPunct="1">
              <a:lnSpc>
                <a:spcPct val="80000"/>
              </a:lnSpc>
              <a:tabLst>
                <a:tab pos="1084263" algn="l"/>
              </a:tabLst>
            </a:pPr>
            <a:r>
              <a:rPr lang="en-US" altLang="en-US" sz="2400" dirty="0"/>
              <a:t>Dinner PD Meetings – Programs &amp; Tutorials</a:t>
            </a:r>
          </a:p>
          <a:p>
            <a:pPr lvl="1" eaLnBrk="1" hangingPunct="1">
              <a:lnSpc>
                <a:spcPct val="80000"/>
              </a:lnSpc>
              <a:tabLst>
                <a:tab pos="1084263" algn="l"/>
              </a:tabLst>
            </a:pPr>
            <a:r>
              <a:rPr lang="en-US" altLang="en-US" sz="2400" dirty="0"/>
              <a:t>Certifications</a:t>
            </a:r>
          </a:p>
          <a:p>
            <a:pPr lvl="1" eaLnBrk="1" hangingPunct="1">
              <a:lnSpc>
                <a:spcPct val="80000"/>
              </a:lnSpc>
              <a:tabLst>
                <a:tab pos="1084263" algn="l"/>
              </a:tabLst>
            </a:pPr>
            <a:r>
              <a:rPr lang="en-US" altLang="en-US" sz="2400" dirty="0"/>
              <a:t>Education – Conference </a:t>
            </a:r>
          </a:p>
          <a:p>
            <a:pPr lvl="1" eaLnBrk="1" hangingPunct="1">
              <a:lnSpc>
                <a:spcPct val="80000"/>
              </a:lnSpc>
              <a:tabLst>
                <a:tab pos="1084263" algn="l"/>
              </a:tabLst>
            </a:pPr>
            <a:r>
              <a:rPr lang="en-US" altLang="en-US" sz="2400" dirty="0"/>
              <a:t>Local Opportunities</a:t>
            </a:r>
          </a:p>
          <a:p>
            <a:pPr eaLnBrk="1" hangingPunct="1">
              <a:lnSpc>
                <a:spcPct val="80000"/>
              </a:lnSpc>
              <a:tabLst>
                <a:tab pos="1084263" algn="l"/>
              </a:tabLst>
            </a:pPr>
            <a:r>
              <a:rPr lang="en-US" altLang="en-US" sz="2800" dirty="0"/>
              <a:t>Communications – Personal Information</a:t>
            </a:r>
          </a:p>
          <a:p>
            <a:pPr marL="912813" lvl="1" indent="-455613" eaLnBrk="1" hangingPunct="1">
              <a:lnSpc>
                <a:spcPct val="80000"/>
              </a:lnSpc>
              <a:tabLst>
                <a:tab pos="1084263" algn="l"/>
              </a:tabLst>
            </a:pPr>
            <a:r>
              <a:rPr lang="en-US" altLang="en-US" sz="2400" dirty="0"/>
              <a:t>Email Distribution</a:t>
            </a:r>
          </a:p>
          <a:p>
            <a:pPr marL="912813" lvl="1" indent="-455613" eaLnBrk="1" hangingPunct="1">
              <a:lnSpc>
                <a:spcPct val="80000"/>
              </a:lnSpc>
              <a:tabLst>
                <a:tab pos="1084263" algn="l"/>
              </a:tabLst>
            </a:pPr>
            <a:r>
              <a:rPr lang="en-US" altLang="en-US" sz="2400" dirty="0"/>
              <a:t>Web Page </a:t>
            </a:r>
            <a:r>
              <a:rPr lang="en-US" altLang="en-US" sz="2400" dirty="0">
                <a:hlinkClick r:id="rId3"/>
              </a:rPr>
              <a:t>www.asqfortworth.org</a:t>
            </a:r>
            <a:r>
              <a:rPr lang="en-US" altLang="en-US" sz="2400" dirty="0"/>
              <a:t> </a:t>
            </a:r>
          </a:p>
          <a:p>
            <a:pPr marL="457200" lvl="1" indent="0" eaLnBrk="1" hangingPunct="1">
              <a:lnSpc>
                <a:spcPct val="80000"/>
              </a:lnSpc>
              <a:buNone/>
              <a:tabLst>
                <a:tab pos="1084263" algn="l"/>
              </a:tabLst>
            </a:pPr>
            <a:endParaRPr lang="en-US" altLang="en-US" sz="1600" dirty="0"/>
          </a:p>
        </p:txBody>
      </p:sp>
      <p:sp>
        <p:nvSpPr>
          <p:cNvPr id="30724"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4"/>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5"/>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pic>
        <p:nvPicPr>
          <p:cNvPr id="5" name="Picture 4" descr="A person smiling for the camera&#10;&#10;Description automatically generated">
            <a:extLst>
              <a:ext uri="{FF2B5EF4-FFF2-40B4-BE49-F238E27FC236}">
                <a16:creationId xmlns:a16="http://schemas.microsoft.com/office/drawing/2014/main" id="{FCB8D694-7B4F-4F52-9D09-5D8FFC1ED2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3360" y="5492496"/>
            <a:ext cx="1234440" cy="1371600"/>
          </a:xfrm>
          <a:prstGeom prst="rect">
            <a:avLst/>
          </a:prstGeom>
        </p:spPr>
      </p:pic>
      <p:pic>
        <p:nvPicPr>
          <p:cNvPr id="7" name="Picture 2" descr="588139875272619363270280">
            <a:extLst>
              <a:ext uri="{FF2B5EF4-FFF2-40B4-BE49-F238E27FC236}">
                <a16:creationId xmlns:a16="http://schemas.microsoft.com/office/drawing/2014/main" id="{2F5D7B9D-0BCE-4C45-818A-79783270C79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41000" contrast="-43000"/>
                    </a14:imgEffect>
                  </a14:imgLayer>
                </a14:imgProps>
              </a:ext>
              <a:ext uri="{28A0092B-C50C-407E-A947-70E740481C1C}">
                <a14:useLocalDpi xmlns:a14="http://schemas.microsoft.com/office/drawing/2010/main" val="0"/>
              </a:ext>
            </a:extLst>
          </a:blip>
          <a:srcRect l="9999" t="12456" r="10001"/>
          <a:stretch/>
        </p:blipFill>
        <p:spPr bwMode="auto">
          <a:xfrm>
            <a:off x="3998858" y="5486400"/>
            <a:ext cx="1085955"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 person wearing a suit and tie&#10;&#10;Description automatically generated">
            <a:extLst>
              <a:ext uri="{FF2B5EF4-FFF2-40B4-BE49-F238E27FC236}">
                <a16:creationId xmlns:a16="http://schemas.microsoft.com/office/drawing/2014/main" id="{E65B42C5-F32E-4782-89C3-AFD549719FB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450" r="11177" b="32614"/>
          <a:stretch/>
        </p:blipFill>
        <p:spPr>
          <a:xfrm>
            <a:off x="0" y="5481967"/>
            <a:ext cx="1143000" cy="1376033"/>
          </a:xfrm>
          <a:prstGeom prst="rect">
            <a:avLst/>
          </a:prstGeom>
        </p:spPr>
      </p:pic>
    </p:spTree>
    <p:extLst>
      <p:ext uri="{BB962C8B-B14F-4D97-AF65-F5344CB8AC3E}">
        <p14:creationId xmlns:p14="http://schemas.microsoft.com/office/powerpoint/2010/main" val="85948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30723">
                                            <p:txEl>
                                              <p:pRg st="1" end="1"/>
                                            </p:txEl>
                                          </p:spTgt>
                                        </p:tgtEl>
                                        <p:attrNameLst>
                                          <p:attrName>style.visibility</p:attrName>
                                        </p:attrNameLst>
                                      </p:cBhvr>
                                      <p:to>
                                        <p:strVal val="visible"/>
                                      </p:to>
                                    </p:set>
                                    <p:anim calcmode="lin" valueType="num">
                                      <p:cBhvr additive="base">
                                        <p:cTn id="12"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6000"/>
                                  </p:stCondLst>
                                  <p:childTnLst>
                                    <p:set>
                                      <p:cBhvr>
                                        <p:cTn id="15" dur="1" fill="hold">
                                          <p:stCondLst>
                                            <p:cond delay="0"/>
                                          </p:stCondLst>
                                        </p:cTn>
                                        <p:tgtEl>
                                          <p:spTgt spid="30723">
                                            <p:txEl>
                                              <p:pRg st="2" end="2"/>
                                            </p:txEl>
                                          </p:spTgt>
                                        </p:tgtEl>
                                        <p:attrNameLst>
                                          <p:attrName>style.visibility</p:attrName>
                                        </p:attrNameLst>
                                      </p:cBhvr>
                                      <p:to>
                                        <p:strVal val="visible"/>
                                      </p:to>
                                    </p:set>
                                    <p:anim calcmode="lin" valueType="num">
                                      <p:cBhvr additive="base">
                                        <p:cTn id="16"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9000"/>
                                  </p:stCondLst>
                                  <p:childTnLst>
                                    <p:set>
                                      <p:cBhvr>
                                        <p:cTn id="19" dur="1" fill="hold">
                                          <p:stCondLst>
                                            <p:cond delay="0"/>
                                          </p:stCondLst>
                                        </p:cTn>
                                        <p:tgtEl>
                                          <p:spTgt spid="30723">
                                            <p:txEl>
                                              <p:pRg st="3" end="3"/>
                                            </p:txEl>
                                          </p:spTgt>
                                        </p:tgtEl>
                                        <p:attrNameLst>
                                          <p:attrName>style.visibility</p:attrName>
                                        </p:attrNameLst>
                                      </p:cBhvr>
                                      <p:to>
                                        <p:strVal val="visible"/>
                                      </p:to>
                                    </p:set>
                                    <p:anim calcmode="lin" valueType="num">
                                      <p:cBhvr additive="base">
                                        <p:cTn id="20"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9000"/>
                                  </p:stCondLst>
                                  <p:childTnLst>
                                    <p:set>
                                      <p:cBhvr>
                                        <p:cTn id="23" dur="1" fill="hold">
                                          <p:stCondLst>
                                            <p:cond delay="0"/>
                                          </p:stCondLst>
                                        </p:cTn>
                                        <p:tgtEl>
                                          <p:spTgt spid="30723">
                                            <p:txEl>
                                              <p:pRg st="4" end="4"/>
                                            </p:txEl>
                                          </p:spTgt>
                                        </p:tgtEl>
                                        <p:attrNameLst>
                                          <p:attrName>style.visibility</p:attrName>
                                        </p:attrNameLst>
                                      </p:cBhvr>
                                      <p:to>
                                        <p:strVal val="visible"/>
                                      </p:to>
                                    </p:set>
                                    <p:anim calcmode="lin" valueType="num">
                                      <p:cBhvr additive="base">
                                        <p:cTn id="24"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9000"/>
                                  </p:stCondLst>
                                  <p:childTnLst>
                                    <p:set>
                                      <p:cBhvr>
                                        <p:cTn id="27" dur="1" fill="hold">
                                          <p:stCondLst>
                                            <p:cond delay="0"/>
                                          </p:stCondLst>
                                        </p:cTn>
                                        <p:tgtEl>
                                          <p:spTgt spid="30723">
                                            <p:txEl>
                                              <p:pRg st="5" end="5"/>
                                            </p:txEl>
                                          </p:spTgt>
                                        </p:tgtEl>
                                        <p:attrNameLst>
                                          <p:attrName>style.visibility</p:attrName>
                                        </p:attrNameLst>
                                      </p:cBhvr>
                                      <p:to>
                                        <p:strVal val="visible"/>
                                      </p:to>
                                    </p:set>
                                    <p:anim calcmode="lin" valueType="num">
                                      <p:cBhvr additive="base">
                                        <p:cTn id="28"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9000"/>
                                  </p:stCondLst>
                                  <p:childTnLst>
                                    <p:set>
                                      <p:cBhvr>
                                        <p:cTn id="31" dur="1" fill="hold">
                                          <p:stCondLst>
                                            <p:cond delay="0"/>
                                          </p:stCondLst>
                                        </p:cTn>
                                        <p:tgtEl>
                                          <p:spTgt spid="30723">
                                            <p:txEl>
                                              <p:pRg st="6" end="6"/>
                                            </p:txEl>
                                          </p:spTgt>
                                        </p:tgtEl>
                                        <p:attrNameLst>
                                          <p:attrName>style.visibility</p:attrName>
                                        </p:attrNameLst>
                                      </p:cBhvr>
                                      <p:to>
                                        <p:strVal val="visible"/>
                                      </p:to>
                                    </p:set>
                                    <p:anim calcmode="lin" valueType="num">
                                      <p:cBhvr additive="base">
                                        <p:cTn id="32"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3000"/>
                            </p:stCondLst>
                            <p:childTnLst>
                              <p:par>
                                <p:cTn id="35" presetID="2" presetClass="entr" presetSubtype="4" fill="hold" grpId="0" nodeType="afterEffect">
                                  <p:stCondLst>
                                    <p:cond delay="6000"/>
                                  </p:stCondLst>
                                  <p:childTnLst>
                                    <p:set>
                                      <p:cBhvr>
                                        <p:cTn id="36" dur="1" fill="hold">
                                          <p:stCondLst>
                                            <p:cond delay="0"/>
                                          </p:stCondLst>
                                        </p:cTn>
                                        <p:tgtEl>
                                          <p:spTgt spid="30723">
                                            <p:txEl>
                                              <p:pRg st="7" end="7"/>
                                            </p:txEl>
                                          </p:spTgt>
                                        </p:tgtEl>
                                        <p:attrNameLst>
                                          <p:attrName>style.visibility</p:attrName>
                                        </p:attrNameLst>
                                      </p:cBhvr>
                                      <p:to>
                                        <p:strVal val="visible"/>
                                      </p:to>
                                    </p:set>
                                    <p:anim calcmode="lin" valueType="num">
                                      <p:cBhvr additive="base">
                                        <p:cTn id="37"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000"/>
                                  </p:stCondLst>
                                  <p:childTnLst>
                                    <p:set>
                                      <p:cBhvr>
                                        <p:cTn id="40" dur="1" fill="hold">
                                          <p:stCondLst>
                                            <p:cond delay="0"/>
                                          </p:stCondLst>
                                        </p:cTn>
                                        <p:tgtEl>
                                          <p:spTgt spid="30723">
                                            <p:txEl>
                                              <p:pRg st="8" end="8"/>
                                            </p:txEl>
                                          </p:spTgt>
                                        </p:tgtEl>
                                        <p:attrNameLst>
                                          <p:attrName>style.visibility</p:attrName>
                                        </p:attrNameLst>
                                      </p:cBhvr>
                                      <p:to>
                                        <p:strVal val="visible"/>
                                      </p:to>
                                    </p:set>
                                    <p:anim calcmode="lin" valueType="num">
                                      <p:cBhvr additive="base">
                                        <p:cTn id="41"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2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3000"/>
                                  </p:stCondLst>
                                  <p:childTnLst>
                                    <p:set>
                                      <p:cBhvr>
                                        <p:cTn id="44" dur="1" fill="hold">
                                          <p:stCondLst>
                                            <p:cond delay="0"/>
                                          </p:stCondLst>
                                        </p:cTn>
                                        <p:tgtEl>
                                          <p:spTgt spid="30723">
                                            <p:txEl>
                                              <p:pRg st="9" end="9"/>
                                            </p:txEl>
                                          </p:spTgt>
                                        </p:tgtEl>
                                        <p:attrNameLst>
                                          <p:attrName>style.visibility</p:attrName>
                                        </p:attrNameLst>
                                      </p:cBhvr>
                                      <p:to>
                                        <p:strVal val="visible"/>
                                      </p:to>
                                    </p:set>
                                    <p:anim calcmode="lin" valueType="num">
                                      <p:cBhvr additive="base">
                                        <p:cTn id="45"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9500"/>
                            </p:stCondLst>
                            <p:childTnLst>
                              <p:par>
                                <p:cTn id="48" presetID="1" presetClass="entr" presetSubtype="0" fill="hold" grpId="0" nodeType="afterEffect" nodePh="1">
                                  <p:stCondLst>
                                    <p:cond delay="3000"/>
                                  </p:stCondLst>
                                  <p:endCondLst>
                                    <p:cond evt="begin" delay="0">
                                      <p:tn val="48"/>
                                    </p:cond>
                                  </p:endCondLst>
                                  <p:childTnLst>
                                    <p:set>
                                      <p:cBhvr>
                                        <p:cTn id="49" dur="1" fill="hold">
                                          <p:stCondLst>
                                            <p:cond delay="499"/>
                                          </p:stCondLst>
                                        </p:cTn>
                                        <p:tgtEl>
                                          <p:spTgt spid="30724"/>
                                        </p:tgtEl>
                                        <p:attrNameLst>
                                          <p:attrName>style.visibility</p:attrName>
                                        </p:attrNameLst>
                                      </p:cBhvr>
                                      <p:to>
                                        <p:strVal val="visible"/>
                                      </p:to>
                                    </p:set>
                                  </p:childTnLst>
                                </p:cTn>
                              </p:par>
                            </p:childTnLst>
                          </p:cTn>
                        </p:par>
                        <p:par>
                          <p:cTn id="50" fill="hold">
                            <p:stCondLst>
                              <p:cond delay="23000"/>
                            </p:stCondLst>
                            <p:childTnLst>
                              <p:par>
                                <p:cTn id="51" presetID="10" presetClass="entr" presetSubtype="0" fill="hold" nodeType="afterEffect">
                                  <p:stCondLst>
                                    <p:cond delay="10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3000"/>
      <p:bldP spid="3072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Leadership Committee Functions</a:t>
            </a:r>
          </a:p>
        </p:txBody>
      </p:sp>
      <p:sp>
        <p:nvSpPr>
          <p:cNvPr id="3450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
        <p:nvSpPr>
          <p:cNvPr id="6149" name="Text Box 5"/>
          <p:cNvSpPr txBox="1">
            <a:spLocks noChangeArrowheads="1"/>
          </p:cNvSpPr>
          <p:nvPr/>
        </p:nvSpPr>
        <p:spPr bwMode="auto">
          <a:xfrm>
            <a:off x="2216150" y="6172200"/>
            <a:ext cx="471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r>
              <a:rPr lang="en-US" altLang="en-US" sz="2400" dirty="0"/>
              <a:t>Web Page: </a:t>
            </a:r>
            <a:r>
              <a:rPr lang="en-US" altLang="en-US" sz="2400" dirty="0">
                <a:solidFill>
                  <a:schemeClr val="hlink"/>
                </a:solidFill>
              </a:rPr>
              <a:t>www.asqfortworth.org</a:t>
            </a:r>
            <a:r>
              <a:rPr lang="en-US" altLang="en-US" sz="2400" dirty="0"/>
              <a:t> </a:t>
            </a:r>
          </a:p>
        </p:txBody>
      </p:sp>
      <p:graphicFrame>
        <p:nvGraphicFramePr>
          <p:cNvPr id="2" name="Table 1"/>
          <p:cNvGraphicFramePr>
            <a:graphicFrameLocks noGrp="1"/>
          </p:cNvGraphicFramePr>
          <p:nvPr>
            <p:extLst>
              <p:ext uri="{D42A27DB-BD31-4B8C-83A1-F6EECF244321}">
                <p14:modId xmlns:p14="http://schemas.microsoft.com/office/powerpoint/2010/main" val="733676278"/>
              </p:ext>
            </p:extLst>
          </p:nvPr>
        </p:nvGraphicFramePr>
        <p:xfrm>
          <a:off x="914400" y="1432560"/>
          <a:ext cx="7315200" cy="4053840"/>
        </p:xfrm>
        <a:graphic>
          <a:graphicData uri="http://schemas.openxmlformats.org/drawingml/2006/table">
            <a:tbl>
              <a:tblPr firstRow="1" bandRow="1">
                <a:tableStyleId>{F5AB1C69-6EDB-4FF4-983F-18BD219EF322}</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ctr"/>
                      <a:r>
                        <a:rPr lang="en-US" altLang="en-US" sz="3200" b="0" kern="1200" dirty="0">
                          <a:solidFill>
                            <a:schemeClr val="dk1"/>
                          </a:solidFill>
                          <a:latin typeface="+mn-lt"/>
                          <a:ea typeface="+mn-ea"/>
                          <a:cs typeface="+mn-cs"/>
                        </a:rPr>
                        <a:t>Section Chair </a:t>
                      </a:r>
                      <a:endParaRPr lang="en-US" sz="3200" b="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3200" b="0" kern="1200" dirty="0">
                          <a:solidFill>
                            <a:schemeClr val="dk1"/>
                          </a:solidFill>
                          <a:latin typeface="+mn-lt"/>
                          <a:ea typeface="+mn-ea"/>
                          <a:cs typeface="+mn-cs"/>
                        </a:rPr>
                        <a:t>Vice Chairs</a:t>
                      </a:r>
                      <a:endParaRPr lang="en-US" sz="3200" b="0" kern="1200" dirty="0">
                        <a:solidFill>
                          <a:schemeClr val="dk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algn="ctr"/>
                      <a:r>
                        <a:rPr lang="en-US" altLang="en-US" sz="3200" dirty="0"/>
                        <a:t>Treasurer</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3200" dirty="0"/>
                        <a:t>Secretary</a:t>
                      </a:r>
                      <a:endParaRPr lang="en-US" sz="3200" dirty="0"/>
                    </a:p>
                  </a:txBody>
                  <a:tcPr/>
                </a:tc>
                <a:extLst>
                  <a:ext uri="{0D108BD9-81ED-4DB2-BD59-A6C34878D82A}">
                    <a16:rowId xmlns:a16="http://schemas.microsoft.com/office/drawing/2014/main" val="10001"/>
                  </a:ext>
                </a:extLst>
              </a:tr>
              <a:tr h="370840">
                <a:tc>
                  <a:txBody>
                    <a:bodyPr/>
                    <a:lstStyle/>
                    <a:p>
                      <a:pPr algn="ctr"/>
                      <a:r>
                        <a:rPr lang="en-US" altLang="en-US" sz="3200" dirty="0"/>
                        <a:t>Membership </a:t>
                      </a:r>
                      <a:endParaRPr lang="en-US" sz="3200" dirty="0"/>
                    </a:p>
                  </a:txBody>
                  <a:tcPr/>
                </a:tc>
                <a:tc>
                  <a:txBody>
                    <a:bodyPr/>
                    <a:lstStyle/>
                    <a:p>
                      <a:pPr algn="ctr"/>
                      <a:r>
                        <a:rPr lang="en-US" altLang="en-US" sz="3200" dirty="0"/>
                        <a:t>Education</a:t>
                      </a:r>
                      <a:endParaRPr lang="en-US" sz="3200" dirty="0"/>
                    </a:p>
                  </a:txBody>
                  <a:tcPr/>
                </a:tc>
                <a:extLst>
                  <a:ext uri="{0D108BD9-81ED-4DB2-BD59-A6C34878D82A}">
                    <a16:rowId xmlns:a16="http://schemas.microsoft.com/office/drawing/2014/main" val="10002"/>
                  </a:ext>
                </a:extLst>
              </a:tr>
              <a:tr h="370840">
                <a:tc>
                  <a:txBody>
                    <a:bodyPr/>
                    <a:lstStyle/>
                    <a:p>
                      <a:pPr algn="ctr"/>
                      <a:r>
                        <a:rPr lang="en-US" altLang="en-US" sz="3200" dirty="0"/>
                        <a:t>eNewsletter </a:t>
                      </a:r>
                      <a:endParaRPr lang="en-US" sz="3200" dirty="0"/>
                    </a:p>
                  </a:txBody>
                  <a:tcPr/>
                </a:tc>
                <a:tc>
                  <a:txBody>
                    <a:bodyPr/>
                    <a:lstStyle/>
                    <a:p>
                      <a:pPr algn="ctr"/>
                      <a:r>
                        <a:rPr lang="en-US" altLang="en-US" sz="3200" dirty="0"/>
                        <a:t>Web Systems</a:t>
                      </a:r>
                      <a:endParaRPr lang="en-US" sz="3200" dirty="0"/>
                    </a:p>
                  </a:txBody>
                  <a:tcPr/>
                </a:tc>
                <a:extLst>
                  <a:ext uri="{0D108BD9-81ED-4DB2-BD59-A6C34878D82A}">
                    <a16:rowId xmlns:a16="http://schemas.microsoft.com/office/drawing/2014/main" val="10003"/>
                  </a:ext>
                </a:extLst>
              </a:tr>
              <a:tr h="370840">
                <a:tc>
                  <a:txBody>
                    <a:bodyPr/>
                    <a:lstStyle/>
                    <a:p>
                      <a:pPr algn="ctr"/>
                      <a:r>
                        <a:rPr lang="en-US" altLang="en-US" sz="3200" dirty="0"/>
                        <a:t>Webinars</a:t>
                      </a:r>
                      <a:endParaRPr lang="en-US" sz="3200" dirty="0"/>
                    </a:p>
                  </a:txBody>
                  <a:tcPr/>
                </a:tc>
                <a:tc>
                  <a:txBody>
                    <a:bodyPr/>
                    <a:lstStyle/>
                    <a:p>
                      <a:pPr algn="ctr"/>
                      <a:r>
                        <a:rPr lang="en-US" altLang="en-US" sz="3200" dirty="0"/>
                        <a:t>Placement</a:t>
                      </a:r>
                      <a:endParaRPr lang="en-US" sz="3200" dirty="0"/>
                    </a:p>
                  </a:txBody>
                  <a:tcPr/>
                </a:tc>
                <a:extLst>
                  <a:ext uri="{0D108BD9-81ED-4DB2-BD59-A6C34878D82A}">
                    <a16:rowId xmlns:a16="http://schemas.microsoft.com/office/drawing/2014/main" val="10004"/>
                  </a:ext>
                </a:extLst>
              </a:tr>
              <a:tr h="370840">
                <a:tc>
                  <a:txBody>
                    <a:bodyPr/>
                    <a:lstStyle/>
                    <a:p>
                      <a:pPr algn="ctr"/>
                      <a:r>
                        <a:rPr lang="en-US" altLang="en-US" sz="3200" dirty="0"/>
                        <a:t>Arrangements</a:t>
                      </a:r>
                      <a:endParaRPr lang="en-US" sz="3200" dirty="0"/>
                    </a:p>
                  </a:txBody>
                  <a:tcPr/>
                </a:tc>
                <a:tc>
                  <a:txBody>
                    <a:bodyPr/>
                    <a:lstStyle/>
                    <a:p>
                      <a:pPr algn="ctr"/>
                      <a:r>
                        <a:rPr lang="en-US" altLang="en-US" sz="3200" dirty="0"/>
                        <a:t>Recognition</a:t>
                      </a:r>
                      <a:endParaRPr lang="en-US" sz="3200" dirty="0"/>
                    </a:p>
                  </a:txBody>
                  <a:tcPr/>
                </a:tc>
                <a:extLst>
                  <a:ext uri="{0D108BD9-81ED-4DB2-BD59-A6C34878D82A}">
                    <a16:rowId xmlns:a16="http://schemas.microsoft.com/office/drawing/2014/main" val="10005"/>
                  </a:ext>
                </a:extLst>
              </a:tr>
              <a:tr h="370840">
                <a:tc>
                  <a:txBody>
                    <a:bodyPr/>
                    <a:lstStyle/>
                    <a:p>
                      <a:pPr algn="ctr"/>
                      <a:r>
                        <a:rPr lang="en-US" altLang="en-US" sz="3200" dirty="0"/>
                        <a:t>Conferences</a:t>
                      </a:r>
                      <a:endParaRPr lang="en-US" sz="3200" dirty="0"/>
                    </a:p>
                  </a:txBody>
                  <a:tcPr/>
                </a:tc>
                <a:tc>
                  <a:txBody>
                    <a:bodyPr/>
                    <a:lstStyle/>
                    <a:p>
                      <a:pPr algn="ctr"/>
                      <a:r>
                        <a:rPr lang="en-US" altLang="en-US" sz="3200" dirty="0"/>
                        <a:t>Youth Outreach</a:t>
                      </a:r>
                      <a:endParaRPr lang="en-US" sz="3200" dirty="0"/>
                    </a:p>
                  </a:txBody>
                  <a:tcPr/>
                </a:tc>
                <a:extLst>
                  <a:ext uri="{0D108BD9-81ED-4DB2-BD59-A6C34878D82A}">
                    <a16:rowId xmlns:a16="http://schemas.microsoft.com/office/drawing/2014/main" val="10006"/>
                  </a:ext>
                </a:extLst>
              </a:tr>
            </a:tbl>
          </a:graphicData>
        </a:graphic>
      </p:graphicFrame>
      <p:pic>
        <p:nvPicPr>
          <p:cNvPr id="4" name="Picture 3" descr="A person smiling for the camera&#10;&#10;Description automatically generated">
            <a:extLst>
              <a:ext uri="{FF2B5EF4-FFF2-40B4-BE49-F238E27FC236}">
                <a16:creationId xmlns:a16="http://schemas.microsoft.com/office/drawing/2014/main" id="{7EF1D371-C528-417F-B899-93AA56B04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5492496"/>
            <a:ext cx="1234440" cy="1371600"/>
          </a:xfrm>
          <a:prstGeom prst="rect">
            <a:avLst/>
          </a:prstGeom>
        </p:spPr>
      </p:pic>
      <p:pic>
        <p:nvPicPr>
          <p:cNvPr id="8" name="Picture 2" descr="588139875272619363270280">
            <a:extLst>
              <a:ext uri="{FF2B5EF4-FFF2-40B4-BE49-F238E27FC236}">
                <a16:creationId xmlns:a16="http://schemas.microsoft.com/office/drawing/2014/main" id="{6A557136-49EF-4C73-9B41-9D11758EC01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41000" contrast="-43000"/>
                    </a14:imgEffect>
                  </a14:imgLayer>
                </a14:imgProps>
              </a:ext>
              <a:ext uri="{28A0092B-C50C-407E-A947-70E740481C1C}">
                <a14:useLocalDpi xmlns:a14="http://schemas.microsoft.com/office/drawing/2010/main" val="0"/>
              </a:ext>
            </a:extLst>
          </a:blip>
          <a:srcRect l="9999" t="12456" r="10001"/>
          <a:stretch/>
        </p:blipFill>
        <p:spPr bwMode="auto">
          <a:xfrm>
            <a:off x="181874" y="5526409"/>
            <a:ext cx="1066800" cy="134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99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2000"/>
                                  </p:stCondLst>
                                  <p:endCondLst>
                                    <p:cond evt="begin" delay="0">
                                      <p:tn val="5"/>
                                    </p:cond>
                                  </p:endCondLst>
                                  <p:childTnLst>
                                    <p:set>
                                      <p:cBhvr>
                                        <p:cTn id="6" dur="1" fill="hold">
                                          <p:stCondLst>
                                            <p:cond delay="499"/>
                                          </p:stCondLst>
                                        </p:cTn>
                                        <p:tgtEl>
                                          <p:spTgt spid="345092"/>
                                        </p:tgtEl>
                                        <p:attrNameLst>
                                          <p:attrName>style.visibility</p:attrName>
                                        </p:attrNameLst>
                                      </p:cBhvr>
                                      <p:to>
                                        <p:strVal val="visible"/>
                                      </p:to>
                                    </p:set>
                                  </p:childTnLst>
                                </p:cTn>
                              </p:par>
                            </p:childTnLst>
                          </p:cTn>
                        </p:par>
                        <p:par>
                          <p:cTn id="7" fill="hold">
                            <p:stCondLst>
                              <p:cond delay="2500"/>
                            </p:stCondLst>
                            <p:childTnLst>
                              <p:par>
                                <p:cTn id="8" presetID="10" presetClass="entr" presetSubtype="0"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Meeting Feedback</a:t>
            </a:r>
          </a:p>
        </p:txBody>
      </p:sp>
      <p:sp>
        <p:nvSpPr>
          <p:cNvPr id="199683" name="Rectangle 3"/>
          <p:cNvSpPr>
            <a:spLocks noGrp="1" noChangeArrowheads="1"/>
          </p:cNvSpPr>
          <p:nvPr>
            <p:ph type="body" idx="1"/>
          </p:nvPr>
        </p:nvSpPr>
        <p:spPr>
          <a:xfrm>
            <a:off x="533400" y="1301750"/>
            <a:ext cx="7724775" cy="3678237"/>
          </a:xfrm>
          <a:noFill/>
        </p:spPr>
        <p:txBody>
          <a:bodyPr/>
          <a:lstStyle/>
          <a:p>
            <a:pPr algn="ctr" eaLnBrk="1" hangingPunct="1">
              <a:lnSpc>
                <a:spcPct val="90000"/>
              </a:lnSpc>
              <a:buFontTx/>
              <a:buNone/>
              <a:tabLst>
                <a:tab pos="1084263" algn="l"/>
              </a:tabLst>
            </a:pPr>
            <a:r>
              <a:rPr lang="en-US" altLang="en-US" sz="2800" b="1" i="1" dirty="0">
                <a:solidFill>
                  <a:schemeClr val="hlink"/>
                </a:solidFill>
                <a:cs typeface="Times New Roman" pitchFamily="18" charset="0"/>
              </a:rPr>
              <a:t>Program / Conference Topics</a:t>
            </a:r>
          </a:p>
          <a:p>
            <a:pPr marL="912813" lvl="1" indent="-455613" eaLnBrk="1" hangingPunct="1">
              <a:buFont typeface="Wingdings" pitchFamily="2" charset="2"/>
              <a:buNone/>
              <a:tabLst>
                <a:tab pos="1084263" algn="l"/>
              </a:tabLst>
            </a:pPr>
            <a:r>
              <a:rPr lang="en-US" altLang="en-US" dirty="0"/>
              <a:t>		              </a:t>
            </a:r>
            <a:r>
              <a:rPr lang="en-US" altLang="en-US" sz="2400" dirty="0">
                <a:solidFill>
                  <a:schemeClr val="hlink"/>
                </a:solidFill>
              </a:rPr>
              <a:t>From multiple surveys</a:t>
            </a:r>
          </a:p>
        </p:txBody>
      </p:sp>
      <p:sp>
        <p:nvSpPr>
          <p:cNvPr id="199684" name="Rectangle 4"/>
          <p:cNvSpPr>
            <a:spLocks noChangeArrowheads="1"/>
          </p:cNvSpPr>
          <p:nvPr/>
        </p:nvSpPr>
        <p:spPr bwMode="auto">
          <a:xfrm>
            <a:off x="304800" y="6172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4"/>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5"/>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graphicFrame>
        <p:nvGraphicFramePr>
          <p:cNvPr id="9221" name="Object 6"/>
          <p:cNvGraphicFramePr>
            <a:graphicFrameLocks noChangeAspect="1"/>
          </p:cNvGraphicFramePr>
          <p:nvPr>
            <p:extLst>
              <p:ext uri="{D42A27DB-BD31-4B8C-83A1-F6EECF244321}">
                <p14:modId xmlns:p14="http://schemas.microsoft.com/office/powerpoint/2010/main" val="3181883366"/>
              </p:ext>
            </p:extLst>
          </p:nvPr>
        </p:nvGraphicFramePr>
        <p:xfrm>
          <a:off x="838200" y="2160587"/>
          <a:ext cx="7126287" cy="3783013"/>
        </p:xfrm>
        <a:graphic>
          <a:graphicData uri="http://schemas.openxmlformats.org/presentationml/2006/ole">
            <mc:AlternateContent xmlns:mc="http://schemas.openxmlformats.org/markup-compatibility/2006">
              <mc:Choice xmlns:v="urn:schemas-microsoft-com:vml" Requires="v">
                <p:oleObj spid="_x0000_s38037" r:id="rId6" imgW="4210050" imgH="2171700" progId="Excel.Chart.8">
                  <p:embed/>
                </p:oleObj>
              </mc:Choice>
              <mc:Fallback>
                <p:oleObj r:id="rId6" imgW="4210050" imgH="21717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160587"/>
                        <a:ext cx="7126287"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1143000" y="2438400"/>
            <a:ext cx="3810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30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500" fill="hold"/>
                                        <p:tgtEl>
                                          <p:spTgt spid="199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6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0"/>
                                  </p:stCondLst>
                                  <p:childTnLst>
                                    <p:set>
                                      <p:cBhvr>
                                        <p:cTn id="10" dur="1" fill="hold">
                                          <p:stCondLst>
                                            <p:cond delay="0"/>
                                          </p:stCondLst>
                                        </p:cTn>
                                        <p:tgtEl>
                                          <p:spTgt spid="199683">
                                            <p:txEl>
                                              <p:pRg st="1" end="1"/>
                                            </p:txEl>
                                          </p:spTgt>
                                        </p:tgtEl>
                                        <p:attrNameLst>
                                          <p:attrName>style.visibility</p:attrName>
                                        </p:attrNameLst>
                                      </p:cBhvr>
                                      <p:to>
                                        <p:strVal val="visible"/>
                                      </p:to>
                                    </p:set>
                                    <p:anim calcmode="lin" valueType="num">
                                      <p:cBhvr additive="base">
                                        <p:cTn id="11" dur="5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9683">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500"/>
                            </p:stCondLst>
                            <p:childTnLst>
                              <p:par>
                                <p:cTn id="14" presetID="1" presetClass="entr" presetSubtype="0" fill="hold" grpId="0" nodeType="afterEffect" nodePh="1">
                                  <p:stCondLst>
                                    <p:cond delay="3000"/>
                                  </p:stCondLst>
                                  <p:endCondLst>
                                    <p:cond evt="begin" delay="0">
                                      <p:tn val="14"/>
                                    </p:cond>
                                  </p:endCondLst>
                                  <p:childTnLst>
                                    <p:set>
                                      <p:cBhvr>
                                        <p:cTn id="15" dur="1" fill="hold">
                                          <p:stCondLst>
                                            <p:cond delay="499"/>
                                          </p:stCondLst>
                                        </p:cTn>
                                        <p:tgtEl>
                                          <p:spTgt spid="199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advAuto="3000"/>
      <p:bldP spid="19968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Sample Programs / Tutorials</a:t>
            </a:r>
          </a:p>
        </p:txBody>
      </p:sp>
      <p:sp>
        <p:nvSpPr>
          <p:cNvPr id="359427" name="Rectangle 3"/>
          <p:cNvSpPr>
            <a:spLocks noGrp="1" noChangeArrowheads="1"/>
          </p:cNvSpPr>
          <p:nvPr>
            <p:ph type="body" idx="1"/>
          </p:nvPr>
        </p:nvSpPr>
        <p:spPr>
          <a:xfrm>
            <a:off x="457200" y="1219200"/>
            <a:ext cx="4648200" cy="4627562"/>
          </a:xfrm>
          <a:noFill/>
        </p:spPr>
        <p:txBody>
          <a:bodyPr/>
          <a:lstStyle/>
          <a:p>
            <a:pPr eaLnBrk="1" hangingPunct="1"/>
            <a:r>
              <a:rPr lang="en-US" altLang="en-US" sz="2400" b="1" dirty="0"/>
              <a:t>Economic Case for Quality</a:t>
            </a:r>
          </a:p>
          <a:p>
            <a:pPr eaLnBrk="1" hangingPunct="1"/>
            <a:r>
              <a:rPr lang="en-US" altLang="en-US" sz="2400" b="1" dirty="0"/>
              <a:t>Reliability Models</a:t>
            </a:r>
          </a:p>
          <a:p>
            <a:pPr eaLnBrk="1" hangingPunct="1"/>
            <a:r>
              <a:rPr lang="en-US" altLang="en-US" sz="2400" b="1" dirty="0"/>
              <a:t>Measurement/Gage Studies</a:t>
            </a:r>
          </a:p>
          <a:p>
            <a:pPr eaLnBrk="1" hangingPunct="1"/>
            <a:r>
              <a:rPr lang="en-US" altLang="en-US" sz="2400" b="1" dirty="0"/>
              <a:t>Software Tutorials</a:t>
            </a:r>
          </a:p>
          <a:p>
            <a:pPr eaLnBrk="1" hangingPunct="1"/>
            <a:r>
              <a:rPr lang="en-US" altLang="en-US" sz="2400" b="1" dirty="0"/>
              <a:t>Networking / Workshop</a:t>
            </a:r>
          </a:p>
          <a:p>
            <a:pPr eaLnBrk="1" hangingPunct="1"/>
            <a:r>
              <a:rPr lang="en-US" altLang="en-US" sz="2400" b="1" dirty="0"/>
              <a:t>Science Fair Presentations</a:t>
            </a:r>
          </a:p>
          <a:p>
            <a:pPr eaLnBrk="1" hangingPunct="1"/>
            <a:r>
              <a:rPr lang="en-US" altLang="en-US" sz="2400" b="1" dirty="0"/>
              <a:t>Conflict Management</a:t>
            </a:r>
          </a:p>
          <a:p>
            <a:pPr eaLnBrk="1" hangingPunct="1"/>
            <a:r>
              <a:rPr lang="en-US" altLang="en-US" sz="2400" b="1" dirty="0"/>
              <a:t>Motivational Speakers</a:t>
            </a:r>
          </a:p>
          <a:p>
            <a:pPr eaLnBrk="1" hangingPunct="1"/>
            <a:r>
              <a:rPr lang="en-US" altLang="en-US" sz="2400" b="1" dirty="0"/>
              <a:t>Career Management</a:t>
            </a:r>
          </a:p>
          <a:p>
            <a:pPr eaLnBrk="1" hangingPunct="1"/>
            <a:r>
              <a:rPr lang="en-US" altLang="en-US" sz="2400" b="1" dirty="0"/>
              <a:t>Failures &gt;&gt; Success</a:t>
            </a:r>
          </a:p>
        </p:txBody>
      </p:sp>
      <p:sp>
        <p:nvSpPr>
          <p:cNvPr id="359428" name="Rectangle 4"/>
          <p:cNvSpPr>
            <a:spLocks noChangeArrowheads="1"/>
          </p:cNvSpPr>
          <p:nvPr/>
        </p:nvSpPr>
        <p:spPr bwMode="auto">
          <a:xfrm>
            <a:off x="1524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
        <p:nvSpPr>
          <p:cNvPr id="359429" name="Rectangle 5"/>
          <p:cNvSpPr>
            <a:spLocks noChangeArrowheads="1"/>
          </p:cNvSpPr>
          <p:nvPr/>
        </p:nvSpPr>
        <p:spPr bwMode="auto">
          <a:xfrm>
            <a:off x="5319712" y="1219200"/>
            <a:ext cx="3290888"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eaLnBrk="1" hangingPunct="1">
              <a:spcBef>
                <a:spcPct val="20000"/>
              </a:spcBef>
              <a:buChar char="•"/>
            </a:pPr>
            <a:r>
              <a:rPr lang="en-US" altLang="en-US" sz="2400" b="1" dirty="0">
                <a:latin typeface="+mn-lt"/>
                <a:ea typeface="ＭＳ Ｐゴシック" pitchFamily="34" charset="-128"/>
              </a:rPr>
              <a:t>Failure Analysis</a:t>
            </a:r>
          </a:p>
          <a:p>
            <a:pPr eaLnBrk="1" hangingPunct="1">
              <a:spcBef>
                <a:spcPct val="20000"/>
              </a:spcBef>
              <a:buChar char="•"/>
            </a:pPr>
            <a:r>
              <a:rPr lang="en-US" altLang="en-US" sz="2400" b="1" dirty="0">
                <a:latin typeface="+mn-lt"/>
                <a:ea typeface="ＭＳ Ｐゴシック" pitchFamily="34" charset="-128"/>
              </a:rPr>
              <a:t>Cultural Quality </a:t>
            </a:r>
          </a:p>
          <a:p>
            <a:pPr eaLnBrk="1" hangingPunct="1">
              <a:spcBef>
                <a:spcPct val="20000"/>
              </a:spcBef>
              <a:buChar char="•"/>
            </a:pPr>
            <a:r>
              <a:rPr lang="en-US" altLang="en-US" sz="2400" b="1" dirty="0">
                <a:latin typeface="+mn-lt"/>
                <a:ea typeface="ＭＳ Ｐゴシック" pitchFamily="34" charset="-128"/>
              </a:rPr>
              <a:t>Six Flags Quality</a:t>
            </a:r>
          </a:p>
          <a:p>
            <a:pPr eaLnBrk="1" hangingPunct="1">
              <a:spcBef>
                <a:spcPct val="20000"/>
              </a:spcBef>
              <a:buChar char="•"/>
            </a:pPr>
            <a:r>
              <a:rPr lang="en-US" altLang="en-US" sz="2400" b="1" dirty="0">
                <a:latin typeface="+mn-lt"/>
                <a:ea typeface="ＭＳ Ｐゴシック" pitchFamily="34" charset="-128"/>
              </a:rPr>
              <a:t>Benchmarking</a:t>
            </a:r>
          </a:p>
          <a:p>
            <a:pPr eaLnBrk="1" hangingPunct="1">
              <a:spcBef>
                <a:spcPct val="20000"/>
              </a:spcBef>
              <a:buChar char="•"/>
            </a:pPr>
            <a:r>
              <a:rPr lang="en-US" altLang="en-US" sz="2400" b="1" dirty="0">
                <a:latin typeface="+mn-lt"/>
                <a:ea typeface="ＭＳ Ｐゴシック" pitchFamily="34" charset="-128"/>
              </a:rPr>
              <a:t>Simple Statistics</a:t>
            </a:r>
          </a:p>
          <a:p>
            <a:pPr eaLnBrk="1" hangingPunct="1">
              <a:spcBef>
                <a:spcPct val="20000"/>
              </a:spcBef>
              <a:buChar char="•"/>
            </a:pPr>
            <a:r>
              <a:rPr lang="en-US" altLang="en-US" sz="2400" b="1" dirty="0">
                <a:latin typeface="+mn-lt"/>
                <a:ea typeface="ＭＳ Ｐゴシック" pitchFamily="34" charset="-128"/>
              </a:rPr>
              <a:t>Audit Hints</a:t>
            </a:r>
          </a:p>
          <a:p>
            <a:pPr eaLnBrk="1" hangingPunct="1">
              <a:spcBef>
                <a:spcPct val="20000"/>
              </a:spcBef>
              <a:buChar char="•"/>
            </a:pPr>
            <a:r>
              <a:rPr lang="en-US" altLang="en-US" sz="2400" b="1" dirty="0">
                <a:latin typeface="+mn-lt"/>
                <a:ea typeface="ＭＳ Ｐゴシック" pitchFamily="34" charset="-128"/>
              </a:rPr>
              <a:t>Process Auditing</a:t>
            </a:r>
          </a:p>
          <a:p>
            <a:pPr eaLnBrk="1" hangingPunct="1">
              <a:spcBef>
                <a:spcPct val="20000"/>
              </a:spcBef>
              <a:buChar char="•"/>
            </a:pPr>
            <a:r>
              <a:rPr lang="en-US" altLang="en-US" sz="2400" b="1" dirty="0">
                <a:latin typeface="+mn-lt"/>
                <a:ea typeface="ＭＳ Ｐゴシック" pitchFamily="34" charset="-128"/>
              </a:rPr>
              <a:t>Lean Six Sigma</a:t>
            </a:r>
          </a:p>
          <a:p>
            <a:pPr eaLnBrk="1" hangingPunct="1">
              <a:spcBef>
                <a:spcPct val="20000"/>
              </a:spcBef>
              <a:buChar char="•"/>
            </a:pPr>
            <a:r>
              <a:rPr lang="en-US" altLang="en-US" sz="2400" b="1" dirty="0">
                <a:latin typeface="+mn-lt"/>
                <a:ea typeface="ＭＳ Ｐゴシック" pitchFamily="34" charset="-128"/>
              </a:rPr>
              <a:t>Risk Analysis</a:t>
            </a:r>
          </a:p>
          <a:p>
            <a:pPr eaLnBrk="1" hangingPunct="1">
              <a:spcBef>
                <a:spcPct val="20000"/>
              </a:spcBef>
              <a:buChar char="•"/>
            </a:pPr>
            <a:r>
              <a:rPr lang="en-US" altLang="en-US" sz="2400" b="1" dirty="0">
                <a:latin typeface="+mn-lt"/>
                <a:ea typeface="ＭＳ Ｐゴシック" pitchFamily="34" charset="-128"/>
              </a:rPr>
              <a:t>Adult Learning</a:t>
            </a:r>
          </a:p>
        </p:txBody>
      </p:sp>
    </p:spTree>
    <p:extLst>
      <p:ext uri="{BB962C8B-B14F-4D97-AF65-F5344CB8AC3E}">
        <p14:creationId xmlns:p14="http://schemas.microsoft.com/office/powerpoint/2010/main" val="95043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359427">
                                            <p:txEl>
                                              <p:pRg st="1" end="1"/>
                                            </p:txEl>
                                          </p:spTgt>
                                        </p:tgtEl>
                                        <p:attrNameLst>
                                          <p:attrName>style.visibility</p:attrName>
                                        </p:attrNameLst>
                                      </p:cBhvr>
                                      <p:to>
                                        <p:strVal val="visible"/>
                                      </p:to>
                                    </p:set>
                                    <p:anim calcmode="lin" valueType="num">
                                      <p:cBhvr additive="base">
                                        <p:cTn id="12" dur="500" fill="hold"/>
                                        <p:tgtEl>
                                          <p:spTgt spid="3594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942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359427">
                                            <p:txEl>
                                              <p:pRg st="2" end="2"/>
                                            </p:txEl>
                                          </p:spTgt>
                                        </p:tgtEl>
                                        <p:attrNameLst>
                                          <p:attrName>style.visibility</p:attrName>
                                        </p:attrNameLst>
                                      </p:cBhvr>
                                      <p:to>
                                        <p:strVal val="visible"/>
                                      </p:to>
                                    </p:set>
                                    <p:anim calcmode="lin" valueType="num">
                                      <p:cBhvr additive="base">
                                        <p:cTn id="17" dur="500" fill="hold"/>
                                        <p:tgtEl>
                                          <p:spTgt spid="3594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942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359427">
                                            <p:txEl>
                                              <p:pRg st="3" end="3"/>
                                            </p:txEl>
                                          </p:spTgt>
                                        </p:tgtEl>
                                        <p:attrNameLst>
                                          <p:attrName>style.visibility</p:attrName>
                                        </p:attrNameLst>
                                      </p:cBhvr>
                                      <p:to>
                                        <p:strVal val="visible"/>
                                      </p:to>
                                    </p:set>
                                    <p:anim calcmode="lin" valueType="num">
                                      <p:cBhvr additive="base">
                                        <p:cTn id="22" dur="500" fill="hold"/>
                                        <p:tgtEl>
                                          <p:spTgt spid="35942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942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359427">
                                            <p:txEl>
                                              <p:pRg st="4" end="4"/>
                                            </p:txEl>
                                          </p:spTgt>
                                        </p:tgtEl>
                                        <p:attrNameLst>
                                          <p:attrName>style.visibility</p:attrName>
                                        </p:attrNameLst>
                                      </p:cBhvr>
                                      <p:to>
                                        <p:strVal val="visible"/>
                                      </p:to>
                                    </p:set>
                                    <p:anim calcmode="lin" valueType="num">
                                      <p:cBhvr additive="base">
                                        <p:cTn id="27" dur="500" fill="hold"/>
                                        <p:tgtEl>
                                          <p:spTgt spid="3594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942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359427">
                                            <p:txEl>
                                              <p:pRg st="5" end="5"/>
                                            </p:txEl>
                                          </p:spTgt>
                                        </p:tgtEl>
                                        <p:attrNameLst>
                                          <p:attrName>style.visibility</p:attrName>
                                        </p:attrNameLst>
                                      </p:cBhvr>
                                      <p:to>
                                        <p:strVal val="visible"/>
                                      </p:to>
                                    </p:set>
                                    <p:anim calcmode="lin" valueType="num">
                                      <p:cBhvr additive="base">
                                        <p:cTn id="32" dur="500" fill="hold"/>
                                        <p:tgtEl>
                                          <p:spTgt spid="35942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5942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359427">
                                            <p:txEl>
                                              <p:pRg st="6" end="6"/>
                                            </p:txEl>
                                          </p:spTgt>
                                        </p:tgtEl>
                                        <p:attrNameLst>
                                          <p:attrName>style.visibility</p:attrName>
                                        </p:attrNameLst>
                                      </p:cBhvr>
                                      <p:to>
                                        <p:strVal val="visible"/>
                                      </p:to>
                                    </p:set>
                                    <p:anim calcmode="lin" valueType="num">
                                      <p:cBhvr additive="base">
                                        <p:cTn id="37" dur="500" fill="hold"/>
                                        <p:tgtEl>
                                          <p:spTgt spid="3594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9427">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359427">
                                            <p:txEl>
                                              <p:pRg st="7" end="7"/>
                                            </p:txEl>
                                          </p:spTgt>
                                        </p:tgtEl>
                                        <p:attrNameLst>
                                          <p:attrName>style.visibility</p:attrName>
                                        </p:attrNameLst>
                                      </p:cBhvr>
                                      <p:to>
                                        <p:strVal val="visible"/>
                                      </p:to>
                                    </p:set>
                                    <p:anim calcmode="lin" valueType="num">
                                      <p:cBhvr additive="base">
                                        <p:cTn id="42" dur="500" fill="hold"/>
                                        <p:tgtEl>
                                          <p:spTgt spid="35942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9427">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359427">
                                            <p:txEl>
                                              <p:pRg st="8" end="8"/>
                                            </p:txEl>
                                          </p:spTgt>
                                        </p:tgtEl>
                                        <p:attrNameLst>
                                          <p:attrName>style.visibility</p:attrName>
                                        </p:attrNameLst>
                                      </p:cBhvr>
                                      <p:to>
                                        <p:strVal val="visible"/>
                                      </p:to>
                                    </p:set>
                                    <p:anim calcmode="lin" valueType="num">
                                      <p:cBhvr additive="base">
                                        <p:cTn id="47" dur="500" fill="hold"/>
                                        <p:tgtEl>
                                          <p:spTgt spid="35942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59427">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359427">
                                            <p:txEl>
                                              <p:pRg st="9" end="9"/>
                                            </p:txEl>
                                          </p:spTgt>
                                        </p:tgtEl>
                                        <p:attrNameLst>
                                          <p:attrName>style.visibility</p:attrName>
                                        </p:attrNameLst>
                                      </p:cBhvr>
                                      <p:to>
                                        <p:strVal val="visible"/>
                                      </p:to>
                                    </p:set>
                                    <p:anim calcmode="lin" valueType="num">
                                      <p:cBhvr additive="base">
                                        <p:cTn id="52" dur="500" fill="hold"/>
                                        <p:tgtEl>
                                          <p:spTgt spid="359427">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59427">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5000"/>
                            </p:stCondLst>
                            <p:childTnLst>
                              <p:par>
                                <p:cTn id="55" presetID="1" presetClass="entr" presetSubtype="0" fill="hold" grpId="0" nodeType="afterEffect" nodePh="1">
                                  <p:stCondLst>
                                    <p:cond delay="4000"/>
                                  </p:stCondLst>
                                  <p:endCondLst>
                                    <p:cond evt="begin" delay="0">
                                      <p:tn val="55"/>
                                    </p:cond>
                                  </p:endCondLst>
                                  <p:childTnLst>
                                    <p:set>
                                      <p:cBhvr>
                                        <p:cTn id="56" dur="1" fill="hold">
                                          <p:stCondLst>
                                            <p:cond delay="499"/>
                                          </p:stCondLst>
                                        </p:cTn>
                                        <p:tgtEl>
                                          <p:spTgt spid="359428"/>
                                        </p:tgtEl>
                                        <p:attrNameLst>
                                          <p:attrName>style.visibility</p:attrName>
                                        </p:attrNameLst>
                                      </p:cBhvr>
                                      <p:to>
                                        <p:strVal val="visible"/>
                                      </p:to>
                                    </p:set>
                                  </p:childTnLst>
                                </p:cTn>
                              </p:par>
                            </p:childTnLst>
                          </p:cTn>
                        </p:par>
                        <p:par>
                          <p:cTn id="57" fill="hold" nodeType="afterGroup">
                            <p:stCondLst>
                              <p:cond delay="39500"/>
                            </p:stCondLst>
                            <p:childTnLst>
                              <p:par>
                                <p:cTn id="58" presetID="2" presetClass="entr" presetSubtype="4" fill="hold" grpId="0" nodeType="afterEffect">
                                  <p:stCondLst>
                                    <p:cond delay="3000"/>
                                  </p:stCondLst>
                                  <p:childTnLst>
                                    <p:set>
                                      <p:cBhvr>
                                        <p:cTn id="59" dur="1" fill="hold">
                                          <p:stCondLst>
                                            <p:cond delay="0"/>
                                          </p:stCondLst>
                                        </p:cTn>
                                        <p:tgtEl>
                                          <p:spTgt spid="359429">
                                            <p:txEl>
                                              <p:pRg st="0" end="0"/>
                                            </p:txEl>
                                          </p:spTgt>
                                        </p:tgtEl>
                                        <p:attrNameLst>
                                          <p:attrName>style.visibility</p:attrName>
                                        </p:attrNameLst>
                                      </p:cBhvr>
                                      <p:to>
                                        <p:strVal val="visible"/>
                                      </p:to>
                                    </p:set>
                                    <p:anim calcmode="lin" valueType="num">
                                      <p:cBhvr additive="base">
                                        <p:cTn id="60" dur="500" fill="hold"/>
                                        <p:tgtEl>
                                          <p:spTgt spid="3594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59429">
                                            <p:txEl>
                                              <p:pRg st="0" end="0"/>
                                            </p:txEl>
                                          </p:spTgt>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43000"/>
                            </p:stCondLst>
                            <p:childTnLst>
                              <p:par>
                                <p:cTn id="63" presetID="2" presetClass="entr" presetSubtype="4" fill="hold" grpId="0" nodeType="afterEffect">
                                  <p:stCondLst>
                                    <p:cond delay="3000"/>
                                  </p:stCondLst>
                                  <p:childTnLst>
                                    <p:set>
                                      <p:cBhvr>
                                        <p:cTn id="64" dur="1" fill="hold">
                                          <p:stCondLst>
                                            <p:cond delay="0"/>
                                          </p:stCondLst>
                                        </p:cTn>
                                        <p:tgtEl>
                                          <p:spTgt spid="359429">
                                            <p:txEl>
                                              <p:pRg st="1" end="1"/>
                                            </p:txEl>
                                          </p:spTgt>
                                        </p:tgtEl>
                                        <p:attrNameLst>
                                          <p:attrName>style.visibility</p:attrName>
                                        </p:attrNameLst>
                                      </p:cBhvr>
                                      <p:to>
                                        <p:strVal val="visible"/>
                                      </p:to>
                                    </p:set>
                                    <p:anim calcmode="lin" valueType="num">
                                      <p:cBhvr additive="base">
                                        <p:cTn id="65" dur="500" fill="hold"/>
                                        <p:tgtEl>
                                          <p:spTgt spid="359429">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9429">
                                            <p:txEl>
                                              <p:pRg st="1" end="1"/>
                                            </p:txEl>
                                          </p:spTgt>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46500"/>
                            </p:stCondLst>
                            <p:childTnLst>
                              <p:par>
                                <p:cTn id="68" presetID="2" presetClass="entr" presetSubtype="4" fill="hold" grpId="0" nodeType="afterEffect">
                                  <p:stCondLst>
                                    <p:cond delay="3000"/>
                                  </p:stCondLst>
                                  <p:childTnLst>
                                    <p:set>
                                      <p:cBhvr>
                                        <p:cTn id="69" dur="1" fill="hold">
                                          <p:stCondLst>
                                            <p:cond delay="0"/>
                                          </p:stCondLst>
                                        </p:cTn>
                                        <p:tgtEl>
                                          <p:spTgt spid="359429">
                                            <p:txEl>
                                              <p:pRg st="2" end="2"/>
                                            </p:txEl>
                                          </p:spTgt>
                                        </p:tgtEl>
                                        <p:attrNameLst>
                                          <p:attrName>style.visibility</p:attrName>
                                        </p:attrNameLst>
                                      </p:cBhvr>
                                      <p:to>
                                        <p:strVal val="visible"/>
                                      </p:to>
                                    </p:set>
                                    <p:anim calcmode="lin" valueType="num">
                                      <p:cBhvr additive="base">
                                        <p:cTn id="70" dur="500" fill="hold"/>
                                        <p:tgtEl>
                                          <p:spTgt spid="359429">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59429">
                                            <p:txEl>
                                              <p:pRg st="2" end="2"/>
                                            </p:txEl>
                                          </p:spTgt>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00"/>
                            </p:stCondLst>
                            <p:childTnLst>
                              <p:par>
                                <p:cTn id="73" presetID="2" presetClass="entr" presetSubtype="4" fill="hold" grpId="0" nodeType="afterEffect">
                                  <p:stCondLst>
                                    <p:cond delay="3000"/>
                                  </p:stCondLst>
                                  <p:childTnLst>
                                    <p:set>
                                      <p:cBhvr>
                                        <p:cTn id="74" dur="1" fill="hold">
                                          <p:stCondLst>
                                            <p:cond delay="0"/>
                                          </p:stCondLst>
                                        </p:cTn>
                                        <p:tgtEl>
                                          <p:spTgt spid="359429">
                                            <p:txEl>
                                              <p:pRg st="3" end="3"/>
                                            </p:txEl>
                                          </p:spTgt>
                                        </p:tgtEl>
                                        <p:attrNameLst>
                                          <p:attrName>style.visibility</p:attrName>
                                        </p:attrNameLst>
                                      </p:cBhvr>
                                      <p:to>
                                        <p:strVal val="visible"/>
                                      </p:to>
                                    </p:set>
                                    <p:anim calcmode="lin" valueType="num">
                                      <p:cBhvr additive="base">
                                        <p:cTn id="75" dur="500" fill="hold"/>
                                        <p:tgtEl>
                                          <p:spTgt spid="359429">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59429">
                                            <p:txEl>
                                              <p:pRg st="3" end="3"/>
                                            </p:txEl>
                                          </p:spTgt>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53500"/>
                            </p:stCondLst>
                            <p:childTnLst>
                              <p:par>
                                <p:cTn id="78" presetID="2" presetClass="entr" presetSubtype="4" fill="hold" grpId="0" nodeType="afterEffect">
                                  <p:stCondLst>
                                    <p:cond delay="3000"/>
                                  </p:stCondLst>
                                  <p:childTnLst>
                                    <p:set>
                                      <p:cBhvr>
                                        <p:cTn id="79" dur="1" fill="hold">
                                          <p:stCondLst>
                                            <p:cond delay="0"/>
                                          </p:stCondLst>
                                        </p:cTn>
                                        <p:tgtEl>
                                          <p:spTgt spid="359429">
                                            <p:txEl>
                                              <p:pRg st="4" end="4"/>
                                            </p:txEl>
                                          </p:spTgt>
                                        </p:tgtEl>
                                        <p:attrNameLst>
                                          <p:attrName>style.visibility</p:attrName>
                                        </p:attrNameLst>
                                      </p:cBhvr>
                                      <p:to>
                                        <p:strVal val="visible"/>
                                      </p:to>
                                    </p:set>
                                    <p:anim calcmode="lin" valueType="num">
                                      <p:cBhvr additive="base">
                                        <p:cTn id="80" dur="500" fill="hold"/>
                                        <p:tgtEl>
                                          <p:spTgt spid="359429">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59429">
                                            <p:txEl>
                                              <p:pRg st="4" end="4"/>
                                            </p:txEl>
                                          </p:spTgt>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57000"/>
                            </p:stCondLst>
                            <p:childTnLst>
                              <p:par>
                                <p:cTn id="83" presetID="2" presetClass="entr" presetSubtype="4" fill="hold" grpId="0" nodeType="afterEffect">
                                  <p:stCondLst>
                                    <p:cond delay="3000"/>
                                  </p:stCondLst>
                                  <p:childTnLst>
                                    <p:set>
                                      <p:cBhvr>
                                        <p:cTn id="84" dur="1" fill="hold">
                                          <p:stCondLst>
                                            <p:cond delay="0"/>
                                          </p:stCondLst>
                                        </p:cTn>
                                        <p:tgtEl>
                                          <p:spTgt spid="359429">
                                            <p:txEl>
                                              <p:pRg st="5" end="5"/>
                                            </p:txEl>
                                          </p:spTgt>
                                        </p:tgtEl>
                                        <p:attrNameLst>
                                          <p:attrName>style.visibility</p:attrName>
                                        </p:attrNameLst>
                                      </p:cBhvr>
                                      <p:to>
                                        <p:strVal val="visible"/>
                                      </p:to>
                                    </p:set>
                                    <p:anim calcmode="lin" valueType="num">
                                      <p:cBhvr additive="base">
                                        <p:cTn id="85" dur="500" fill="hold"/>
                                        <p:tgtEl>
                                          <p:spTgt spid="359429">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59429">
                                            <p:txEl>
                                              <p:pRg st="5" end="5"/>
                                            </p:txEl>
                                          </p:spTgt>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60500"/>
                            </p:stCondLst>
                            <p:childTnLst>
                              <p:par>
                                <p:cTn id="88" presetID="2" presetClass="entr" presetSubtype="4" fill="hold" grpId="0" nodeType="afterEffect">
                                  <p:stCondLst>
                                    <p:cond delay="3000"/>
                                  </p:stCondLst>
                                  <p:childTnLst>
                                    <p:set>
                                      <p:cBhvr>
                                        <p:cTn id="89" dur="1" fill="hold">
                                          <p:stCondLst>
                                            <p:cond delay="0"/>
                                          </p:stCondLst>
                                        </p:cTn>
                                        <p:tgtEl>
                                          <p:spTgt spid="359429">
                                            <p:txEl>
                                              <p:pRg st="6" end="6"/>
                                            </p:txEl>
                                          </p:spTgt>
                                        </p:tgtEl>
                                        <p:attrNameLst>
                                          <p:attrName>style.visibility</p:attrName>
                                        </p:attrNameLst>
                                      </p:cBhvr>
                                      <p:to>
                                        <p:strVal val="visible"/>
                                      </p:to>
                                    </p:set>
                                    <p:anim calcmode="lin" valueType="num">
                                      <p:cBhvr additive="base">
                                        <p:cTn id="90" dur="500" fill="hold"/>
                                        <p:tgtEl>
                                          <p:spTgt spid="359429">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59429">
                                            <p:txEl>
                                              <p:pRg st="6" end="6"/>
                                            </p:txEl>
                                          </p:spTgt>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64000"/>
                            </p:stCondLst>
                            <p:childTnLst>
                              <p:par>
                                <p:cTn id="93" presetID="2" presetClass="entr" presetSubtype="4" fill="hold" grpId="0" nodeType="afterEffect">
                                  <p:stCondLst>
                                    <p:cond delay="3000"/>
                                  </p:stCondLst>
                                  <p:childTnLst>
                                    <p:set>
                                      <p:cBhvr>
                                        <p:cTn id="94" dur="1" fill="hold">
                                          <p:stCondLst>
                                            <p:cond delay="0"/>
                                          </p:stCondLst>
                                        </p:cTn>
                                        <p:tgtEl>
                                          <p:spTgt spid="359429">
                                            <p:txEl>
                                              <p:pRg st="7" end="7"/>
                                            </p:txEl>
                                          </p:spTgt>
                                        </p:tgtEl>
                                        <p:attrNameLst>
                                          <p:attrName>style.visibility</p:attrName>
                                        </p:attrNameLst>
                                      </p:cBhvr>
                                      <p:to>
                                        <p:strVal val="visible"/>
                                      </p:to>
                                    </p:set>
                                    <p:anim calcmode="lin" valueType="num">
                                      <p:cBhvr additive="base">
                                        <p:cTn id="95" dur="500" fill="hold"/>
                                        <p:tgtEl>
                                          <p:spTgt spid="359429">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59429">
                                            <p:txEl>
                                              <p:pRg st="7" end="7"/>
                                            </p:txEl>
                                          </p:spTgt>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67500"/>
                            </p:stCondLst>
                            <p:childTnLst>
                              <p:par>
                                <p:cTn id="98" presetID="2" presetClass="entr" presetSubtype="4" fill="hold" grpId="0" nodeType="afterEffect">
                                  <p:stCondLst>
                                    <p:cond delay="3000"/>
                                  </p:stCondLst>
                                  <p:childTnLst>
                                    <p:set>
                                      <p:cBhvr>
                                        <p:cTn id="99" dur="1" fill="hold">
                                          <p:stCondLst>
                                            <p:cond delay="0"/>
                                          </p:stCondLst>
                                        </p:cTn>
                                        <p:tgtEl>
                                          <p:spTgt spid="359429">
                                            <p:txEl>
                                              <p:pRg st="8" end="8"/>
                                            </p:txEl>
                                          </p:spTgt>
                                        </p:tgtEl>
                                        <p:attrNameLst>
                                          <p:attrName>style.visibility</p:attrName>
                                        </p:attrNameLst>
                                      </p:cBhvr>
                                      <p:to>
                                        <p:strVal val="visible"/>
                                      </p:to>
                                    </p:set>
                                    <p:anim calcmode="lin" valueType="num">
                                      <p:cBhvr additive="base">
                                        <p:cTn id="100" dur="500" fill="hold"/>
                                        <p:tgtEl>
                                          <p:spTgt spid="359429">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59429">
                                            <p:txEl>
                                              <p:pRg st="8" end="8"/>
                                            </p:txEl>
                                          </p:spTgt>
                                        </p:tgtEl>
                                        <p:attrNameLst>
                                          <p:attrName>ppt_y</p:attrName>
                                        </p:attrNameLst>
                                      </p:cBhvr>
                                      <p:tavLst>
                                        <p:tav tm="0">
                                          <p:val>
                                            <p:strVal val="1+#ppt_h/2"/>
                                          </p:val>
                                        </p:tav>
                                        <p:tav tm="100000">
                                          <p:val>
                                            <p:strVal val="#ppt_y"/>
                                          </p:val>
                                        </p:tav>
                                      </p:tavLst>
                                    </p:anim>
                                  </p:childTnLst>
                                </p:cTn>
                              </p:par>
                            </p:childTnLst>
                          </p:cTn>
                        </p:par>
                        <p:par>
                          <p:cTn id="102" fill="hold">
                            <p:stCondLst>
                              <p:cond delay="71000"/>
                            </p:stCondLst>
                            <p:childTnLst>
                              <p:par>
                                <p:cTn id="103" presetID="2" presetClass="entr" presetSubtype="4" fill="hold" grpId="0" nodeType="afterEffect">
                                  <p:stCondLst>
                                    <p:cond delay="3000"/>
                                  </p:stCondLst>
                                  <p:childTnLst>
                                    <p:set>
                                      <p:cBhvr>
                                        <p:cTn id="104" dur="1" fill="hold">
                                          <p:stCondLst>
                                            <p:cond delay="0"/>
                                          </p:stCondLst>
                                        </p:cTn>
                                        <p:tgtEl>
                                          <p:spTgt spid="359429">
                                            <p:txEl>
                                              <p:pRg st="9" end="9"/>
                                            </p:txEl>
                                          </p:spTgt>
                                        </p:tgtEl>
                                        <p:attrNameLst>
                                          <p:attrName>style.visibility</p:attrName>
                                        </p:attrNameLst>
                                      </p:cBhvr>
                                      <p:to>
                                        <p:strVal val="visible"/>
                                      </p:to>
                                    </p:set>
                                    <p:anim calcmode="lin" valueType="num">
                                      <p:cBhvr additive="base">
                                        <p:cTn id="105" dur="500" fill="hold"/>
                                        <p:tgtEl>
                                          <p:spTgt spid="359429">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5942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advAuto="3000"/>
      <p:bldP spid="359428" grpId="0" animBg="1"/>
      <p:bldP spid="359429" grpId="0" build="p" autoUpdateAnimBg="0" advAuto="3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altLang="en-US" dirty="0"/>
              <a:t>Tutorial Choices – </a:t>
            </a:r>
            <a:r>
              <a:rPr lang="en-US" altLang="en-US" b="1" dirty="0"/>
              <a:t>Pick One</a:t>
            </a:r>
          </a:p>
        </p:txBody>
      </p:sp>
      <p:sp>
        <p:nvSpPr>
          <p:cNvPr id="77414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10" name="Rectangle 3"/>
          <p:cNvSpPr txBox="1">
            <a:spLocks noChangeArrowheads="1"/>
          </p:cNvSpPr>
          <p:nvPr/>
        </p:nvSpPr>
        <p:spPr bwMode="auto">
          <a:xfrm>
            <a:off x="369337" y="1155321"/>
            <a:ext cx="6827330" cy="2789662"/>
          </a:xfrm>
          <a:prstGeom prst="rect">
            <a:avLst/>
          </a:prstGeom>
          <a:noFill/>
          <a:ln>
            <a:noFill/>
          </a:ln>
        </p:spPr>
        <p:txBody>
          <a:bodyPr/>
          <a:lstStyle>
            <a:lvl1pPr marL="342900" indent="-342900"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r>
              <a:rPr lang="en-US" altLang="en-US" sz="2400" b="0" dirty="0"/>
              <a:t>Specialty: </a:t>
            </a:r>
            <a:r>
              <a:rPr lang="en-US" altLang="en-US" sz="2400" b="1" dirty="0"/>
              <a:t>“</a:t>
            </a:r>
            <a:r>
              <a:rPr lang="en-US" sz="2400" b="1" dirty="0" err="1"/>
              <a:t>GD&amp;T</a:t>
            </a:r>
            <a:r>
              <a:rPr lang="en-US" altLang="en-US" sz="2400" b="1" dirty="0"/>
              <a:t>” </a:t>
            </a:r>
            <a:endParaRPr lang="en-US" altLang="en-US" sz="2800" b="1" dirty="0"/>
          </a:p>
          <a:p>
            <a:pPr lvl="1"/>
            <a:r>
              <a:rPr lang="en-US" sz="2000" dirty="0"/>
              <a:t>ANSI/</a:t>
            </a:r>
            <a:r>
              <a:rPr lang="en-US" sz="2000" dirty="0" err="1"/>
              <a:t>ASME</a:t>
            </a:r>
            <a:r>
              <a:rPr lang="en-US" sz="2000" dirty="0"/>
              <a:t> Y14.5 standard, popularly known as Geometric Dimensioning and </a:t>
            </a:r>
            <a:r>
              <a:rPr lang="en-US" sz="2000" dirty="0" err="1"/>
              <a:t>Tolerancing</a:t>
            </a:r>
            <a:r>
              <a:rPr lang="en-US" sz="2000" dirty="0"/>
              <a:t> (</a:t>
            </a:r>
            <a:r>
              <a:rPr lang="en-US" sz="2000" dirty="0" err="1"/>
              <a:t>GD&amp;T</a:t>
            </a:r>
            <a:r>
              <a:rPr lang="en-US" sz="2000" dirty="0"/>
              <a:t>) is a system for defining and communicating engineering tolerances. </a:t>
            </a:r>
          </a:p>
          <a:p>
            <a:pPr lvl="1"/>
            <a:r>
              <a:rPr lang="en-US" sz="2000" dirty="0" err="1"/>
              <a:t>GD&amp;T</a:t>
            </a:r>
            <a:r>
              <a:rPr lang="en-US" sz="2000" dirty="0"/>
              <a:t> brings uniformity, precision, and unambiguous recording of design intent and manufacturing tolerance. </a:t>
            </a:r>
          </a:p>
          <a:p>
            <a:pPr lvl="1"/>
            <a:endParaRPr lang="en-US" sz="2000" dirty="0"/>
          </a:p>
          <a:p>
            <a:pPr marL="0" indent="0" eaLnBrk="1" hangingPunct="1">
              <a:buNone/>
            </a:pPr>
            <a:endParaRPr lang="en-US" sz="2000" dirty="0"/>
          </a:p>
          <a:p>
            <a:pPr lvl="2"/>
            <a:endParaRPr lang="en-US" sz="2000" dirty="0"/>
          </a:p>
        </p:txBody>
      </p:sp>
      <p:sp>
        <p:nvSpPr>
          <p:cNvPr id="2" name="Speech Bubble: Rectangle with Corners Rounded 1"/>
          <p:cNvSpPr/>
          <p:nvPr/>
        </p:nvSpPr>
        <p:spPr bwMode="auto">
          <a:xfrm>
            <a:off x="7139002" y="1902462"/>
            <a:ext cx="1761066" cy="812800"/>
          </a:xfrm>
          <a:prstGeom prst="wedgeRoundRectCallout">
            <a:avLst>
              <a:gd name="adj1" fmla="val -78813"/>
              <a:gd name="adj2" fmla="val -85080"/>
              <a:gd name="adj3" fmla="val 16667"/>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Geneva" pitchFamily="1" charset="-128"/>
              </a:rPr>
              <a:t>Shift to back room</a:t>
            </a:r>
          </a:p>
        </p:txBody>
      </p:sp>
      <p:sp>
        <p:nvSpPr>
          <p:cNvPr id="6" name="Speech Bubble: Rectangle with Corners Rounded 5"/>
          <p:cNvSpPr/>
          <p:nvPr/>
        </p:nvSpPr>
        <p:spPr bwMode="auto">
          <a:xfrm>
            <a:off x="7196667" y="3003409"/>
            <a:ext cx="1761066" cy="812800"/>
          </a:xfrm>
          <a:prstGeom prst="wedgeRoundRectCallout">
            <a:avLst>
              <a:gd name="adj1" fmla="val -73758"/>
              <a:gd name="adj2" fmla="val 90753"/>
              <a:gd name="adj3" fmla="val 16667"/>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Geneva" pitchFamily="1" charset="-128"/>
              </a:rPr>
              <a:t>Stay in  this room</a:t>
            </a:r>
          </a:p>
        </p:txBody>
      </p:sp>
      <p:sp>
        <p:nvSpPr>
          <p:cNvPr id="3" name="Rectangle 2"/>
          <p:cNvSpPr/>
          <p:nvPr/>
        </p:nvSpPr>
        <p:spPr>
          <a:xfrm>
            <a:off x="372291" y="3917005"/>
            <a:ext cx="8085909" cy="461665"/>
          </a:xfrm>
          <a:prstGeom prst="rect">
            <a:avLst/>
          </a:prstGeom>
          <a:noFill/>
        </p:spPr>
        <p:txBody>
          <a:bodyPr wrap="square">
            <a:spAutoFit/>
          </a:bodyPr>
          <a:lstStyle/>
          <a:p>
            <a:pPr marL="342900" indent="-342900">
              <a:spcBef>
                <a:spcPct val="20000"/>
              </a:spcBef>
              <a:buBlip>
                <a:blip r:embed="rId3"/>
              </a:buBlip>
            </a:pPr>
            <a:r>
              <a:rPr lang="en-US" altLang="en-US" dirty="0">
                <a:latin typeface="Times New Roman" pitchFamily="18" charset="0"/>
              </a:rPr>
              <a:t>General: “</a:t>
            </a:r>
            <a:r>
              <a:rPr lang="en-US" b="1" dirty="0"/>
              <a:t>Networking 103- The Next Frontier</a:t>
            </a:r>
            <a:r>
              <a:rPr lang="en-US" altLang="en-US" dirty="0">
                <a:latin typeface="Times New Roman" pitchFamily="18" charset="0"/>
              </a:rPr>
              <a:t>”</a:t>
            </a:r>
            <a:endParaRPr lang="en-US" sz="2000" dirty="0">
              <a:latin typeface="Times New Roman" pitchFamily="18" charset="0"/>
            </a:endParaRPr>
          </a:p>
        </p:txBody>
      </p:sp>
      <p:sp>
        <p:nvSpPr>
          <p:cNvPr id="11" name="Text Box 2">
            <a:extLst>
              <a:ext uri="{FF2B5EF4-FFF2-40B4-BE49-F238E27FC236}">
                <a16:creationId xmlns:a16="http://schemas.microsoft.com/office/drawing/2014/main" id="{84AD0D61-59B9-46EE-AD62-31BD58097667}"/>
              </a:ext>
            </a:extLst>
          </p:cNvPr>
          <p:cNvSpPr txBox="1">
            <a:spLocks noChangeArrowheads="1"/>
          </p:cNvSpPr>
          <p:nvPr/>
        </p:nvSpPr>
        <p:spPr bwMode="auto">
          <a:xfrm>
            <a:off x="381000" y="4343400"/>
            <a:ext cx="7620000" cy="2369880"/>
          </a:xfrm>
          <a:prstGeom prst="rect">
            <a:avLst/>
          </a:prstGeom>
          <a:noFill/>
          <a:ln w="9525">
            <a:noFill/>
            <a:miter lim="800000"/>
            <a:headEnd/>
            <a:tailEnd/>
          </a:ln>
        </p:spPr>
        <p:txBody>
          <a:bodyPr rot="0" vert="horz" wrap="square" lIns="91440" tIns="45720" rIns="91440" bIns="45720" anchor="t" anchorCtr="0">
            <a:spAutoFit/>
          </a:bodyPr>
          <a:lstStyle/>
          <a:p>
            <a:pPr marL="742950" marR="400050" lvl="1" indent="-285750">
              <a:spcBef>
                <a:spcPct val="20000"/>
              </a:spcBef>
              <a:buClr>
                <a:schemeClr val="accent2"/>
              </a:buClr>
              <a:buBlip>
                <a:blip r:embed="rId4"/>
              </a:buBlip>
            </a:pPr>
            <a:r>
              <a:rPr lang="en-US" sz="2000" dirty="0">
                <a:latin typeface="Times New Roman" pitchFamily="18" charset="0"/>
              </a:rPr>
              <a:t>Many of us caught the networking vision, beginning with the basics, connecting with others, making new acquaintances, building our contact lists, and expanding it by social media.</a:t>
            </a:r>
          </a:p>
          <a:p>
            <a:pPr marL="742950" marR="400050" lvl="1" indent="-285750">
              <a:spcBef>
                <a:spcPct val="20000"/>
              </a:spcBef>
              <a:buClr>
                <a:schemeClr val="accent2"/>
              </a:buClr>
              <a:buBlip>
                <a:blip r:embed="rId4"/>
              </a:buBlip>
            </a:pPr>
            <a:r>
              <a:rPr lang="en-US" sz="2000" dirty="0">
                <a:latin typeface="Times New Roman" pitchFamily="18" charset="0"/>
              </a:rPr>
              <a:t>Now we ask, “How can I maximize my benefit?” </a:t>
            </a:r>
          </a:p>
          <a:p>
            <a:pPr marL="742950" marR="400050" lvl="1" indent="-285750">
              <a:spcBef>
                <a:spcPct val="20000"/>
              </a:spcBef>
              <a:buClr>
                <a:schemeClr val="accent2"/>
              </a:buClr>
              <a:buBlip>
                <a:blip r:embed="rId4"/>
              </a:buBlip>
            </a:pPr>
            <a:r>
              <a:rPr lang="en-US" sz="2000" dirty="0">
                <a:latin typeface="Times New Roman" pitchFamily="18" charset="0"/>
              </a:rPr>
              <a:t>Session will take us back to the underlying basics of making expansive connections, then forward to maximizing our personal benefit</a:t>
            </a:r>
          </a:p>
        </p:txBody>
      </p:sp>
      <p:sp>
        <p:nvSpPr>
          <p:cNvPr id="9" name="Text Box 1036">
            <a:extLst>
              <a:ext uri="{FF2B5EF4-FFF2-40B4-BE49-F238E27FC236}">
                <a16:creationId xmlns:a16="http://schemas.microsoft.com/office/drawing/2014/main" id="{949E3571-1182-46CB-90BE-A2A491175E38}"/>
              </a:ext>
            </a:extLst>
          </p:cNvPr>
          <p:cNvSpPr txBox="1">
            <a:spLocks noChangeArrowheads="1"/>
          </p:cNvSpPr>
          <p:nvPr/>
        </p:nvSpPr>
        <p:spPr bwMode="auto">
          <a:xfrm>
            <a:off x="7848600" y="223837"/>
            <a:ext cx="1168964" cy="461963"/>
          </a:xfrm>
          <a:prstGeom prst="rect">
            <a:avLst/>
          </a:prstGeom>
          <a:solidFill>
            <a:srgbClr val="FFFF00"/>
          </a:solidFill>
          <a:ln w="9525">
            <a:solidFill>
              <a:schemeClr val="tx1"/>
            </a:solidFill>
            <a:miter lim="800000"/>
            <a:headEnd/>
            <a:tailEnd/>
          </a:ln>
        </p:spPr>
        <p:txBody>
          <a:bodyPr wrap="squar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50000"/>
              </a:spcBef>
              <a:buFontTx/>
              <a:buNone/>
            </a:pPr>
            <a:r>
              <a:rPr lang="en-US" altLang="en-US" sz="2400" dirty="0"/>
              <a:t>Sample</a:t>
            </a:r>
          </a:p>
        </p:txBody>
      </p:sp>
    </p:spTree>
    <p:extLst>
      <p:ext uri="{BB962C8B-B14F-4D97-AF65-F5344CB8AC3E}">
        <p14:creationId xmlns:p14="http://schemas.microsoft.com/office/powerpoint/2010/main" val="107911195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42" presetClass="entr" presetSubtype="0" fill="hold" grpId="0" nodeType="afterEffect" nodePh="1">
                                  <p:stCondLst>
                                    <p:cond delay="4000"/>
                                  </p:stCondLst>
                                  <p:endCondLst>
                                    <p:cond evt="begin" delay="0">
                                      <p:tn val="20"/>
                                    </p:cond>
                                  </p:endCondLst>
                                  <p:childTnLst>
                                    <p:set>
                                      <p:cBhvr>
                                        <p:cTn id="21" dur="1" fill="hold">
                                          <p:stCondLst>
                                            <p:cond delay="0"/>
                                          </p:stCondLst>
                                        </p:cTn>
                                        <p:tgtEl>
                                          <p:spTgt spid="774148">
                                            <p:txEl>
                                              <p:pRg st="0" end="0"/>
                                            </p:txEl>
                                          </p:spTgt>
                                        </p:tgtEl>
                                        <p:attrNameLst>
                                          <p:attrName>style.visibility</p:attrName>
                                        </p:attrNameLst>
                                      </p:cBhvr>
                                      <p:to>
                                        <p:strVal val="visible"/>
                                      </p:to>
                                    </p:set>
                                    <p:animEffect transition="in" filter="fade">
                                      <p:cBhvr>
                                        <p:cTn id="22" dur="1000"/>
                                        <p:tgtEl>
                                          <p:spTgt spid="774148">
                                            <p:txEl>
                                              <p:pRg st="0" end="0"/>
                                            </p:txEl>
                                          </p:spTgt>
                                        </p:tgtEl>
                                      </p:cBhvr>
                                    </p:animEffect>
                                    <p:anim calcmode="lin" valueType="num">
                                      <p:cBhvr>
                                        <p:cTn id="23" dur="1000" fill="hold"/>
                                        <p:tgtEl>
                                          <p:spTgt spid="77414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74148">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1000"/>
                            </p:stCondLst>
                            <p:childTnLst>
                              <p:par>
                                <p:cTn id="26" presetID="2" presetClass="entr" presetSubtype="4" fill="hold" nodeType="afterEffect">
                                  <p:stCondLst>
                                    <p:cond delay="200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4000"/>
                            </p:stCondLst>
                            <p:childTnLst>
                              <p:par>
                                <p:cTn id="31" presetID="2" presetClass="entr" presetSubtype="4" fill="hold" nodeType="afterEffect">
                                  <p:stCondLst>
                                    <p:cond delay="200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7000"/>
                            </p:stCondLst>
                            <p:childTnLst>
                              <p:par>
                                <p:cTn id="36" presetID="2" presetClass="entr" presetSubtype="4" fill="hold" nodeType="afterEffect">
                                  <p:stCondLst>
                                    <p:cond delay="200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0"/>
                            </p:stCondLst>
                            <p:childTnLst>
                              <p:par>
                                <p:cTn id="41" presetID="19"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0" fill="hold"/>
                                        <p:tgtEl>
                                          <p:spTgt spid="9"/>
                                        </p:tgtEl>
                                        <p:attrNameLst>
                                          <p:attrName>ppt_w</p:attrName>
                                        </p:attrNameLst>
                                      </p:cBhvr>
                                      <p:tavLst>
                                        <p:tav tm="0" fmla="#ppt_w*sin(2.5*pi*$)">
                                          <p:val>
                                            <p:fltVal val="0"/>
                                          </p:val>
                                        </p:tav>
                                        <p:tav tm="100000">
                                          <p:val>
                                            <p:fltVal val="1"/>
                                          </p:val>
                                        </p:tav>
                                      </p:tavLst>
                                    </p:anim>
                                    <p:anim calcmode="lin" valueType="num">
                                      <p:cBhvr>
                                        <p:cTn id="44"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8" grpId="0" build="p" autoUpdateAnimBg="0" advAuto="2000"/>
      <p:bldP spid="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altLang="en-US" dirty="0"/>
              <a:t>Tonight’s Program</a:t>
            </a:r>
          </a:p>
        </p:txBody>
      </p:sp>
      <p:sp>
        <p:nvSpPr>
          <p:cNvPr id="77414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5" name="Rectangle 3"/>
          <p:cNvSpPr txBox="1">
            <a:spLocks noChangeArrowheads="1"/>
          </p:cNvSpPr>
          <p:nvPr/>
        </p:nvSpPr>
        <p:spPr bwMode="auto">
          <a:xfrm>
            <a:off x="304801" y="1132356"/>
            <a:ext cx="7924799" cy="5532082"/>
          </a:xfrm>
          <a:prstGeom prst="rect">
            <a:avLst/>
          </a:prstGeom>
          <a:noFill/>
          <a:ln>
            <a:noFill/>
          </a:ln>
        </p:spPr>
        <p:txBody>
          <a:bodyPr/>
          <a:lstStyle>
            <a:lvl1pPr marL="342900" indent="-342900"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r>
              <a:rPr lang="en-US" altLang="en-US" sz="2400" dirty="0"/>
              <a:t>Topic: </a:t>
            </a:r>
            <a:r>
              <a:rPr lang="en-US" altLang="en-US" sz="2200" b="1" dirty="0"/>
              <a:t>“</a:t>
            </a:r>
            <a:r>
              <a:rPr lang="en-US" sz="2400" b="1" dirty="0"/>
              <a:t>Today's Effective Leader: </a:t>
            </a:r>
          </a:p>
          <a:p>
            <a:pPr marL="0" indent="0">
              <a:buNone/>
            </a:pPr>
            <a:r>
              <a:rPr lang="en-US" sz="2400" b="1" dirty="0"/>
              <a:t>		Shifting from Cop to Coach and Counselor!</a:t>
            </a:r>
            <a:r>
              <a:rPr lang="en-US" sz="2200" b="1" dirty="0"/>
              <a:t>” </a:t>
            </a:r>
            <a:endParaRPr lang="en-US" sz="2000" dirty="0"/>
          </a:p>
          <a:p>
            <a:pPr lvl="1"/>
            <a:r>
              <a:rPr lang="en-US" sz="2000" dirty="0"/>
              <a:t>Organizations with better quality and higher levels of performance make the shift from a culture of compliance to a culture of continuous improvement. </a:t>
            </a:r>
          </a:p>
          <a:p>
            <a:pPr lvl="1"/>
            <a:r>
              <a:rPr lang="en-US" sz="2000" dirty="0"/>
              <a:t>Learn how to start or sustain this culture change through the proven methods shared in this presentation.. </a:t>
            </a:r>
          </a:p>
          <a:p>
            <a:pPr marL="457200" lvl="1" indent="0">
              <a:buNone/>
            </a:pPr>
            <a:endParaRPr lang="en-US" sz="1100" dirty="0"/>
          </a:p>
          <a:p>
            <a:pPr eaLnBrk="1" hangingPunct="1"/>
            <a:r>
              <a:rPr lang="en-US" altLang="en-US" sz="2300" dirty="0"/>
              <a:t>Speaker: </a:t>
            </a:r>
            <a:r>
              <a:rPr lang="en-US" sz="2400" b="1" dirty="0"/>
              <a:t>Mark Graban, </a:t>
            </a:r>
            <a:r>
              <a:rPr lang="en-US" sz="2400" dirty="0"/>
              <a:t>Author, Speaker, Consultant</a:t>
            </a:r>
            <a:endParaRPr lang="en-US" altLang="en-US" sz="2300" dirty="0"/>
          </a:p>
          <a:p>
            <a:pPr lvl="1"/>
            <a:r>
              <a:rPr lang="en-US" sz="2000" dirty="0"/>
              <a:t>Mark is an internationally recognized keynote speaker and blogger. </a:t>
            </a:r>
          </a:p>
          <a:p>
            <a:pPr lvl="1"/>
            <a:r>
              <a:rPr lang="en-US" sz="2000" dirty="0"/>
              <a:t>Mark is the editor of the anthology </a:t>
            </a:r>
            <a:r>
              <a:rPr lang="en-US" sz="2000" i="1" u="sng" dirty="0"/>
              <a:t>Practicing Lean</a:t>
            </a:r>
            <a:r>
              <a:rPr lang="en-US" sz="2000" i="1" dirty="0"/>
              <a:t> </a:t>
            </a:r>
            <a:r>
              <a:rPr lang="en-US" sz="2000" dirty="0"/>
              <a:t>and is current writing a new book, </a:t>
            </a:r>
            <a:r>
              <a:rPr lang="en-US" sz="2000" i="1" u="sng" dirty="0"/>
              <a:t>Measures of Success</a:t>
            </a:r>
            <a:r>
              <a:rPr lang="en-US" sz="2000" dirty="0"/>
              <a:t>, to be released in 2018</a:t>
            </a:r>
          </a:p>
          <a:p>
            <a:pPr lvl="1"/>
            <a:r>
              <a:rPr lang="en-US" sz="2000" dirty="0"/>
              <a:t> Mark has a BS in Industrial Engineering from Northwestern University and an MS in Mechanical Eng and an MBA from M.I.T.</a:t>
            </a:r>
          </a:p>
        </p:txBody>
      </p:sp>
      <p:sp>
        <p:nvSpPr>
          <p:cNvPr id="6" name="Text Box 1036">
            <a:extLst>
              <a:ext uri="{FF2B5EF4-FFF2-40B4-BE49-F238E27FC236}">
                <a16:creationId xmlns:a16="http://schemas.microsoft.com/office/drawing/2014/main" id="{9526953E-E24F-4D24-B719-B146A1F83771}"/>
              </a:ext>
            </a:extLst>
          </p:cNvPr>
          <p:cNvSpPr txBox="1">
            <a:spLocks noChangeArrowheads="1"/>
          </p:cNvSpPr>
          <p:nvPr/>
        </p:nvSpPr>
        <p:spPr bwMode="auto">
          <a:xfrm>
            <a:off x="7848600" y="223837"/>
            <a:ext cx="1168964" cy="461963"/>
          </a:xfrm>
          <a:prstGeom prst="rect">
            <a:avLst/>
          </a:prstGeom>
          <a:solidFill>
            <a:srgbClr val="FFFF00"/>
          </a:solidFill>
          <a:ln w="9525">
            <a:solidFill>
              <a:schemeClr val="tx1"/>
            </a:solidFill>
            <a:miter lim="800000"/>
            <a:headEnd/>
            <a:tailEnd/>
          </a:ln>
        </p:spPr>
        <p:txBody>
          <a:bodyPr wrap="squar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50000"/>
              </a:spcBef>
              <a:buFontTx/>
              <a:buNone/>
            </a:pPr>
            <a:r>
              <a:rPr lang="en-US" altLang="en-US" sz="2400" dirty="0"/>
              <a:t>Sample</a:t>
            </a:r>
          </a:p>
        </p:txBody>
      </p:sp>
    </p:spTree>
    <p:extLst>
      <p:ext uri="{BB962C8B-B14F-4D97-AF65-F5344CB8AC3E}">
        <p14:creationId xmlns:p14="http://schemas.microsoft.com/office/powerpoint/2010/main" val="228394321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4000"/>
                                  </p:stCondLst>
                                  <p:endCondLst>
                                    <p:cond evt="begin" delay="0">
                                      <p:tn val="5"/>
                                    </p:cond>
                                  </p:endCondLst>
                                  <p:childTnLst>
                                    <p:set>
                                      <p:cBhvr>
                                        <p:cTn id="6" dur="1" fill="hold">
                                          <p:stCondLst>
                                            <p:cond delay="0"/>
                                          </p:stCondLst>
                                        </p:cTn>
                                        <p:tgtEl>
                                          <p:spTgt spid="774148">
                                            <p:txEl>
                                              <p:pRg st="0" end="0"/>
                                            </p:txEl>
                                          </p:spTgt>
                                        </p:tgtEl>
                                        <p:attrNameLst>
                                          <p:attrName>style.visibility</p:attrName>
                                        </p:attrNameLst>
                                      </p:cBhvr>
                                      <p:to>
                                        <p:strVal val="visible"/>
                                      </p:to>
                                    </p:set>
                                    <p:animEffect transition="in" filter="fade">
                                      <p:cBhvr>
                                        <p:cTn id="7" dur="1000"/>
                                        <p:tgtEl>
                                          <p:spTgt spid="774148">
                                            <p:txEl>
                                              <p:pRg st="0" end="0"/>
                                            </p:txEl>
                                          </p:spTgt>
                                        </p:tgtEl>
                                      </p:cBhvr>
                                    </p:animEffect>
                                    <p:anim calcmode="lin" valueType="num">
                                      <p:cBhvr>
                                        <p:cTn id="8" dur="1000" fill="hold"/>
                                        <p:tgtEl>
                                          <p:spTgt spid="7741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414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2" presetClass="entr" presetSubtype="4" fill="hold" nodeType="after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7000"/>
                            </p:stCondLst>
                            <p:childTnLst>
                              <p:par>
                                <p:cTn id="16" presetID="2" presetClass="entr" presetSubtype="4" fill="hold" nodeType="after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9000"/>
                            </p:stCondLst>
                            <p:childTnLst>
                              <p:par>
                                <p:cTn id="21" presetID="2" presetClass="entr" presetSubtype="4" fill="hold" nodeType="afterEffect">
                                  <p:stCondLst>
                                    <p:cond delay="100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1000"/>
                            </p:stCondLst>
                            <p:childTnLst>
                              <p:par>
                                <p:cTn id="26" presetID="2" presetClass="entr" presetSubtype="4" fill="hold" nodeType="afterEffect">
                                  <p:stCondLst>
                                    <p:cond delay="100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3000"/>
                            </p:stCondLst>
                            <p:childTnLst>
                              <p:par>
                                <p:cTn id="31" presetID="2" presetClass="entr" presetSubtype="4" fill="hold" nodeType="afterEffect">
                                  <p:stCondLst>
                                    <p:cond delay="100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0"/>
                            </p:stCondLst>
                            <p:childTnLst>
                              <p:par>
                                <p:cTn id="36" presetID="2" presetClass="entr" presetSubtype="4" fill="hold" nodeType="afterEffect">
                                  <p:stCondLst>
                                    <p:cond delay="100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7000"/>
                            </p:stCondLst>
                            <p:childTnLst>
                              <p:par>
                                <p:cTn id="41" presetID="2" presetClass="entr" presetSubtype="4" fill="hold" nodeType="afterEffect">
                                  <p:stCondLst>
                                    <p:cond delay="100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9000"/>
                            </p:stCondLst>
                            <p:childTnLst>
                              <p:par>
                                <p:cTn id="46" presetID="2" presetClass="entr" presetSubtype="4" fill="hold" nodeType="afterEffect">
                                  <p:stCondLst>
                                    <p:cond delay="1000"/>
                                  </p:stCondLst>
                                  <p:childTnLst>
                                    <p:set>
                                      <p:cBhvr>
                                        <p:cTn id="47" dur="1" fill="hold">
                                          <p:stCondLst>
                                            <p:cond delay="0"/>
                                          </p:stCondLst>
                                        </p:cTn>
                                        <p:tgtEl>
                                          <p:spTgt spid="5">
                                            <p:txEl>
                                              <p:pRg st="8" end="8"/>
                                            </p:txEl>
                                          </p:spTgt>
                                        </p:tgtEl>
                                        <p:attrNameLst>
                                          <p:attrName>style.visibility</p:attrName>
                                        </p:attrNameLst>
                                      </p:cBhvr>
                                      <p:to>
                                        <p:strVal val="visible"/>
                                      </p:to>
                                    </p:set>
                                    <p:anim calcmode="lin" valueType="num">
                                      <p:cBhvr additive="base">
                                        <p:cTn id="4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1000"/>
                            </p:stCondLst>
                            <p:childTnLst>
                              <p:par>
                                <p:cTn id="51" presetID="19"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0" fill="hold"/>
                                        <p:tgtEl>
                                          <p:spTgt spid="6"/>
                                        </p:tgtEl>
                                        <p:attrNameLst>
                                          <p:attrName>ppt_w</p:attrName>
                                        </p:attrNameLst>
                                      </p:cBhvr>
                                      <p:tavLst>
                                        <p:tav tm="0" fmla="#ppt_w*sin(2.5*pi*$)">
                                          <p:val>
                                            <p:fltVal val="0"/>
                                          </p:val>
                                        </p:tav>
                                        <p:tav tm="100000">
                                          <p:val>
                                            <p:fltVal val="1"/>
                                          </p:val>
                                        </p:tav>
                                      </p:tavLst>
                                    </p:anim>
                                    <p:anim calcmode="lin" valueType="num">
                                      <p:cBhvr>
                                        <p:cTn id="54"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8" grpId="0" build="p" autoUpdateAnimBg="0" advAuto="2000"/>
      <p:bldP spid="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a:t>New Certifications</a:t>
            </a:r>
          </a:p>
        </p:txBody>
      </p:sp>
      <p:sp>
        <p:nvSpPr>
          <p:cNvPr id="115716"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000"/>
          </a:p>
        </p:txBody>
      </p:sp>
      <p:graphicFrame>
        <p:nvGraphicFramePr>
          <p:cNvPr id="17" name="Table 16"/>
          <p:cNvGraphicFramePr>
            <a:graphicFrameLocks noGrp="1"/>
          </p:cNvGraphicFramePr>
          <p:nvPr>
            <p:extLst>
              <p:ext uri="{D42A27DB-BD31-4B8C-83A1-F6EECF244321}">
                <p14:modId xmlns:p14="http://schemas.microsoft.com/office/powerpoint/2010/main" val="2546856009"/>
              </p:ext>
            </p:extLst>
          </p:nvPr>
        </p:nvGraphicFramePr>
        <p:xfrm>
          <a:off x="1045912" y="1433223"/>
          <a:ext cx="3200400" cy="3876849"/>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20000"/>
                    </a:ext>
                  </a:extLst>
                </a:gridCol>
              </a:tblGrid>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2000" b="1" u="none" kern="0" dirty="0">
                          <a:solidFill>
                            <a:schemeClr val="tx1"/>
                          </a:solidFill>
                          <a:latin typeface="+mn-lt"/>
                          <a:ea typeface="+mn-ea"/>
                          <a:cs typeface="+mn-cs"/>
                        </a:rPr>
                        <a:t>Improve Associate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2000" b="1" u="none" kern="0" dirty="0">
                          <a:solidFill>
                            <a:schemeClr val="tx1"/>
                          </a:solidFill>
                          <a:latin typeface="+mn-lt"/>
                          <a:ea typeface="+mn-ea"/>
                          <a:cs typeface="+mn-cs"/>
                        </a:rPr>
                        <a:t>Yellow Belt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2000" b="1" u="none" kern="0" dirty="0">
                          <a:solidFill>
                            <a:schemeClr val="tx1"/>
                          </a:solidFill>
                          <a:latin typeface="+mn-lt"/>
                          <a:ea typeface="+mn-ea"/>
                          <a:cs typeface="+mn-cs"/>
                        </a:rPr>
                        <a:t>Quality Inspector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2000" b="1" u="none" kern="0" dirty="0">
                          <a:solidFill>
                            <a:schemeClr val="tx1"/>
                          </a:solidFill>
                          <a:latin typeface="+mn-lt"/>
                          <a:ea typeface="+mn-ea"/>
                          <a:cs typeface="+mn-cs"/>
                        </a:rPr>
                        <a:t>Quality Technician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2000" b="1" u="none" kern="0" dirty="0">
                          <a:solidFill>
                            <a:schemeClr val="tx1"/>
                          </a:solidFill>
                          <a:latin typeface="+mn-lt"/>
                          <a:ea typeface="+mn-ea"/>
                          <a:cs typeface="+mn-cs"/>
                        </a:rPr>
                        <a:t>Process Analyst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2000" b="1" u="none" kern="0" dirty="0">
                          <a:solidFill>
                            <a:schemeClr val="tx1"/>
                          </a:solidFill>
                          <a:latin typeface="+mn-lt"/>
                          <a:ea typeface="+mn-ea"/>
                          <a:cs typeface="+mn-cs"/>
                        </a:rPr>
                        <a:t>Green Belt</a:t>
                      </a:r>
                      <a:endParaRPr lang="en-US" sz="2000" b="1" u="none" kern="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761">
                <a:tc>
                  <a:txBody>
                    <a:bodyPr/>
                    <a:lstStyle/>
                    <a:p>
                      <a:pPr marL="0" algn="ctr" defTabSz="914400" rtl="0" eaLnBrk="1" fontAlgn="b" latinLnBrk="0" hangingPunct="1"/>
                      <a:r>
                        <a:rPr lang="en-US" sz="2000" b="1" u="none" kern="0" dirty="0">
                          <a:solidFill>
                            <a:schemeClr val="tx1"/>
                          </a:solidFill>
                          <a:latin typeface="+mn-lt"/>
                          <a:ea typeface="+mn-ea"/>
                          <a:cs typeface="+mn-cs"/>
                        </a:rPr>
                        <a:t>Quality Auditor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Biomedical Auditor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Food Safety Auditor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772173325"/>
              </p:ext>
            </p:extLst>
          </p:nvPr>
        </p:nvGraphicFramePr>
        <p:xfrm>
          <a:off x="4916583" y="1433223"/>
          <a:ext cx="3200400" cy="3876849"/>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20000"/>
                    </a:ext>
                  </a:extLst>
                </a:gridCol>
              </a:tblGrid>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Pharmaceutical  Pro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Calibration Technician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Quality Engineer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Lean  /  Black Belt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Software Quality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Reliability Engineer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Supplier Professional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Manager Quality / OE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07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kern="0" dirty="0">
                          <a:solidFill>
                            <a:schemeClr val="tx1"/>
                          </a:solidFill>
                          <a:latin typeface="+mn-lt"/>
                          <a:ea typeface="+mn-ea"/>
                          <a:cs typeface="+mn-cs"/>
                        </a:rPr>
                        <a:t>Master Black Belt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 name="TextBox 1"/>
          <p:cNvSpPr txBox="1"/>
          <p:nvPr/>
        </p:nvSpPr>
        <p:spPr>
          <a:xfrm>
            <a:off x="1238218" y="5551057"/>
            <a:ext cx="6713697" cy="830997"/>
          </a:xfrm>
          <a:prstGeom prst="rect">
            <a:avLst/>
          </a:prstGeom>
          <a:noFill/>
        </p:spPr>
        <p:txBody>
          <a:bodyPr wrap="none" rtlCol="0">
            <a:spAutoFit/>
          </a:bodyPr>
          <a:lstStyle/>
          <a:p>
            <a:pPr algn="ctr"/>
            <a:r>
              <a:rPr lang="en-US" dirty="0">
                <a:solidFill>
                  <a:srgbClr val="0000FF"/>
                </a:solidFill>
              </a:rPr>
              <a:t>If </a:t>
            </a:r>
            <a:r>
              <a:rPr lang="en-US" u="sng" dirty="0">
                <a:solidFill>
                  <a:srgbClr val="0000FF"/>
                </a:solidFill>
              </a:rPr>
              <a:t>newly earned</a:t>
            </a:r>
            <a:r>
              <a:rPr lang="en-US" dirty="0">
                <a:solidFill>
                  <a:srgbClr val="0000FF"/>
                </a:solidFill>
              </a:rPr>
              <a:t> certification… </a:t>
            </a:r>
            <a:r>
              <a:rPr lang="en-US" u="sng" dirty="0">
                <a:solidFill>
                  <a:srgbClr val="0000FF"/>
                </a:solidFill>
              </a:rPr>
              <a:t>not yet recognized</a:t>
            </a:r>
            <a:r>
              <a:rPr lang="en-US" dirty="0">
                <a:solidFill>
                  <a:srgbClr val="0000FF"/>
                </a:solidFill>
              </a:rPr>
              <a:t>…</a:t>
            </a:r>
          </a:p>
          <a:p>
            <a:pPr algn="ctr"/>
            <a:r>
              <a:rPr lang="en-US" b="1" dirty="0">
                <a:solidFill>
                  <a:srgbClr val="0000FF"/>
                </a:solidFill>
              </a:rPr>
              <a:t>Stand… Name, Company, Certification </a:t>
            </a:r>
          </a:p>
        </p:txBody>
      </p:sp>
    </p:spTree>
    <p:extLst>
      <p:ext uri="{BB962C8B-B14F-4D97-AF65-F5344CB8AC3E}">
        <p14:creationId xmlns:p14="http://schemas.microsoft.com/office/powerpoint/2010/main" val="228545410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200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ppt_x"/>
                                          </p:val>
                                        </p:tav>
                                        <p:tav tm="100000">
                                          <p:val>
                                            <p:strVal val="#ppt_x"/>
                                          </p:val>
                                        </p:tav>
                                      </p:tavLst>
                                    </p:anim>
                                    <p:anim calcmode="lin" valueType="num">
                                      <p:cBhvr additive="base">
                                        <p:cTn id="13" dur="10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1" presetClass="entr" presetSubtype="0" fill="hold" grpId="0" nodeType="afterEffect" nodePh="1">
                                  <p:stCondLst>
                                    <p:cond delay="5000"/>
                                  </p:stCondLst>
                                  <p:endCondLst>
                                    <p:cond evt="begin" delay="0">
                                      <p:tn val="15"/>
                                    </p:cond>
                                  </p:endCondLst>
                                  <p:childTnLst>
                                    <p:set>
                                      <p:cBhvr>
                                        <p:cTn id="16" dur="1" fill="hold">
                                          <p:stCondLst>
                                            <p:cond delay="0"/>
                                          </p:stCondLst>
                                        </p:cTn>
                                        <p:tgtEl>
                                          <p:spTgt spid="115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sz="3200" dirty="0"/>
              <a:t>Special Recognition: 100% PDM Attendance</a:t>
            </a:r>
          </a:p>
        </p:txBody>
      </p:sp>
      <p:sp>
        <p:nvSpPr>
          <p:cNvPr id="908291" name="Rectangle 3"/>
          <p:cNvSpPr>
            <a:spLocks noGrp="1" noChangeArrowheads="1"/>
          </p:cNvSpPr>
          <p:nvPr>
            <p:ph type="body" idx="4294967295"/>
          </p:nvPr>
        </p:nvSpPr>
        <p:spPr>
          <a:xfrm>
            <a:off x="720838" y="1425688"/>
            <a:ext cx="7769225" cy="628650"/>
          </a:xfrm>
        </p:spPr>
        <p:txBody>
          <a:bodyPr/>
          <a:lstStyle/>
          <a:p>
            <a:pPr eaLnBrk="1" hangingPunct="1"/>
            <a:r>
              <a:rPr lang="en-US" altLang="en-US" sz="3600" dirty="0"/>
              <a:t>Perfect Attendance – 10 Meetings</a:t>
            </a:r>
          </a:p>
        </p:txBody>
      </p:sp>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17413" name="AutoShape 5">
            <a:hlinkClick r:id="" action="ppaction://noaction" highlightClick="1"/>
          </p:cNvPr>
          <p:cNvSpPr>
            <a:spLocks noChangeArrowheads="1"/>
          </p:cNvSpPr>
          <p:nvPr/>
        </p:nvSpPr>
        <p:spPr bwMode="auto">
          <a:xfrm rot="-5400000">
            <a:off x="88900" y="76200"/>
            <a:ext cx="457200" cy="457200"/>
          </a:xfrm>
          <a:prstGeom prst="actionButtonReturn">
            <a:avLst/>
          </a:prstGeom>
          <a:noFill/>
          <a:ln w="9525">
            <a:solidFill>
              <a:schemeClr val="bg1"/>
            </a:solidFill>
            <a:miter lim="800000"/>
            <a:headEnd/>
            <a:tailEnd/>
          </a:ln>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2" name="Rectangle 1"/>
          <p:cNvSpPr/>
          <p:nvPr/>
        </p:nvSpPr>
        <p:spPr>
          <a:xfrm>
            <a:off x="3100144" y="2198800"/>
            <a:ext cx="2978439" cy="1348061"/>
          </a:xfrm>
          <a:prstGeom prst="rect">
            <a:avLst/>
          </a:prstGeom>
        </p:spPr>
        <p:txBody>
          <a:bodyPr wrap="square">
            <a:spAutoFit/>
          </a:bodyPr>
          <a:lstStyle/>
          <a:p>
            <a:pPr marL="398463" lvl="2" indent="-228600">
              <a:spcBef>
                <a:spcPct val="20000"/>
              </a:spcBef>
              <a:buFontTx/>
              <a:buChar char="•"/>
              <a:defRPr/>
            </a:pPr>
            <a:r>
              <a:rPr lang="en-US" altLang="en-US" kern="0" dirty="0">
                <a:latin typeface="Times New Roman"/>
              </a:rPr>
              <a:t>Teri Blackwell</a:t>
            </a:r>
          </a:p>
          <a:p>
            <a:pPr marL="398463" lvl="2" indent="-228600">
              <a:spcBef>
                <a:spcPct val="20000"/>
              </a:spcBef>
              <a:buFontTx/>
              <a:buChar char="•"/>
              <a:defRPr/>
            </a:pPr>
            <a:r>
              <a:rPr lang="en-US" altLang="en-US" kern="0" dirty="0">
                <a:latin typeface="Times New Roman"/>
              </a:rPr>
              <a:t>Ron Moeller</a:t>
            </a:r>
          </a:p>
          <a:p>
            <a:pPr marL="398463" lvl="2" indent="-228600" algn="l" fontAlgn="base">
              <a:spcBef>
                <a:spcPct val="20000"/>
              </a:spcBef>
              <a:buFontTx/>
              <a:buChar char="•"/>
              <a:defRPr/>
            </a:pPr>
            <a:endParaRPr lang="en-US" altLang="en-US" b="0" kern="0" dirty="0">
              <a:latin typeface="Times New Roman"/>
            </a:endParaRPr>
          </a:p>
        </p:txBody>
      </p:sp>
      <p:sp>
        <p:nvSpPr>
          <p:cNvPr id="3" name="Rectangle 2"/>
          <p:cNvSpPr/>
          <p:nvPr/>
        </p:nvSpPr>
        <p:spPr>
          <a:xfrm>
            <a:off x="377938" y="2198800"/>
            <a:ext cx="2778125" cy="1348061"/>
          </a:xfrm>
          <a:prstGeom prst="rect">
            <a:avLst/>
          </a:prstGeom>
        </p:spPr>
        <p:txBody>
          <a:bodyPr>
            <a:spAutoFit/>
          </a:bodyPr>
          <a:lstStyle/>
          <a:p>
            <a:pPr marL="398463" lvl="2" indent="-228600">
              <a:spcBef>
                <a:spcPct val="20000"/>
              </a:spcBef>
              <a:buFontTx/>
              <a:buChar char="•"/>
              <a:defRPr/>
            </a:pPr>
            <a:r>
              <a:rPr lang="en-US" altLang="en-US" kern="0" dirty="0">
                <a:latin typeface="Times New Roman"/>
              </a:rPr>
              <a:t>Victor Harvey</a:t>
            </a:r>
          </a:p>
          <a:p>
            <a:pPr marL="398463" lvl="2" indent="-228600">
              <a:spcBef>
                <a:spcPct val="20000"/>
              </a:spcBef>
              <a:buFontTx/>
              <a:buChar char="•"/>
              <a:defRPr/>
            </a:pPr>
            <a:r>
              <a:rPr lang="en-US" altLang="en-US" kern="0" dirty="0">
                <a:latin typeface="Times New Roman"/>
              </a:rPr>
              <a:t>Rob Chastain</a:t>
            </a:r>
          </a:p>
          <a:p>
            <a:pPr marL="398463" lvl="2" indent="-228600" algn="l" fontAlgn="base">
              <a:spcBef>
                <a:spcPct val="20000"/>
              </a:spcBef>
              <a:buFontTx/>
              <a:buChar char="•"/>
              <a:defRPr/>
            </a:pPr>
            <a:endParaRPr lang="en-US" altLang="en-US" b="0" kern="0" dirty="0">
              <a:latin typeface="Times New Roman"/>
            </a:endParaRPr>
          </a:p>
        </p:txBody>
      </p:sp>
      <p:sp>
        <p:nvSpPr>
          <p:cNvPr id="4" name="Rectangle 3"/>
          <p:cNvSpPr/>
          <p:nvPr/>
        </p:nvSpPr>
        <p:spPr>
          <a:xfrm>
            <a:off x="5983400" y="2198800"/>
            <a:ext cx="2659063" cy="1348061"/>
          </a:xfrm>
          <a:prstGeom prst="rect">
            <a:avLst/>
          </a:prstGeom>
        </p:spPr>
        <p:txBody>
          <a:bodyPr>
            <a:spAutoFit/>
          </a:bodyPr>
          <a:lstStyle/>
          <a:p>
            <a:pPr marL="398463" lvl="2" indent="-228600">
              <a:spcBef>
                <a:spcPct val="20000"/>
              </a:spcBef>
              <a:buFontTx/>
              <a:buChar char="•"/>
              <a:defRPr/>
            </a:pPr>
            <a:r>
              <a:rPr lang="en-US" altLang="en-US" kern="0" dirty="0">
                <a:latin typeface="Times New Roman"/>
              </a:rPr>
              <a:t>Roxanne Pillar</a:t>
            </a:r>
          </a:p>
          <a:p>
            <a:pPr marL="398463" lvl="2" indent="-228600">
              <a:spcBef>
                <a:spcPct val="20000"/>
              </a:spcBef>
              <a:buFontTx/>
              <a:buChar char="•"/>
              <a:defRPr/>
            </a:pPr>
            <a:r>
              <a:rPr lang="en-US" altLang="en-US" kern="0" dirty="0">
                <a:latin typeface="Times New Roman"/>
              </a:rPr>
              <a:t>Jim Conkle</a:t>
            </a:r>
          </a:p>
          <a:p>
            <a:pPr marL="398463" lvl="2" indent="-228600">
              <a:spcBef>
                <a:spcPct val="20000"/>
              </a:spcBef>
              <a:buFontTx/>
              <a:buChar char="•"/>
              <a:defRPr/>
            </a:pPr>
            <a:endParaRPr lang="en-US" altLang="en-US" kern="0" dirty="0">
              <a:latin typeface="Times New Roman"/>
            </a:endParaRPr>
          </a:p>
        </p:txBody>
      </p:sp>
      <p:sp>
        <p:nvSpPr>
          <p:cNvPr id="5" name="Rectangle 4"/>
          <p:cNvSpPr/>
          <p:nvPr/>
        </p:nvSpPr>
        <p:spPr>
          <a:xfrm>
            <a:off x="740230" y="4845163"/>
            <a:ext cx="7445828" cy="892552"/>
          </a:xfrm>
          <a:prstGeom prst="rect">
            <a:avLst/>
          </a:prstGeom>
        </p:spPr>
        <p:txBody>
          <a:bodyPr wrap="square">
            <a:spAutoFit/>
          </a:bodyPr>
          <a:lstStyle/>
          <a:p>
            <a:pPr marL="1587" lvl="1" algn="ctr" fontAlgn="base">
              <a:spcBef>
                <a:spcPct val="20000"/>
              </a:spcBef>
              <a:buClr>
                <a:srgbClr val="D69B80"/>
              </a:buClr>
              <a:defRPr/>
            </a:pPr>
            <a:r>
              <a:rPr lang="en-US" altLang="en-US" sz="2800" b="0" kern="0" dirty="0">
                <a:solidFill>
                  <a:srgbClr val="000000"/>
                </a:solidFill>
                <a:latin typeface="Times New Roman"/>
              </a:rPr>
              <a:t>Close but “No Cigar”… 9 Meetings</a:t>
            </a:r>
          </a:p>
          <a:p>
            <a:pPr marL="1587" lvl="1" algn="ctr" fontAlgn="base">
              <a:spcBef>
                <a:spcPct val="20000"/>
              </a:spcBef>
              <a:buClr>
                <a:srgbClr val="D69B80"/>
              </a:buClr>
              <a:defRPr/>
            </a:pPr>
            <a:r>
              <a:rPr lang="en-US" altLang="en-US" sz="2000" b="0" kern="0" dirty="0">
                <a:solidFill>
                  <a:srgbClr val="000000"/>
                </a:solidFill>
                <a:latin typeface="Times New Roman"/>
              </a:rPr>
              <a:t>Peter Hoi, Greg Kinnan, Bob Mitchell</a:t>
            </a:r>
          </a:p>
        </p:txBody>
      </p:sp>
      <p:sp>
        <p:nvSpPr>
          <p:cNvPr id="10" name="Text Box 1036">
            <a:extLst>
              <a:ext uri="{FF2B5EF4-FFF2-40B4-BE49-F238E27FC236}">
                <a16:creationId xmlns:a16="http://schemas.microsoft.com/office/drawing/2014/main" id="{8E1EB6E6-598A-4C2F-BFE1-11A667A6AD23}"/>
              </a:ext>
            </a:extLst>
          </p:cNvPr>
          <p:cNvSpPr txBox="1">
            <a:spLocks noChangeArrowheads="1"/>
          </p:cNvSpPr>
          <p:nvPr/>
        </p:nvSpPr>
        <p:spPr bwMode="auto">
          <a:xfrm>
            <a:off x="7772400" y="1058862"/>
            <a:ext cx="1168964" cy="461963"/>
          </a:xfrm>
          <a:prstGeom prst="rect">
            <a:avLst/>
          </a:prstGeom>
          <a:solidFill>
            <a:srgbClr val="FFFF00"/>
          </a:solidFill>
          <a:ln w="9525">
            <a:solidFill>
              <a:schemeClr val="tx1"/>
            </a:solidFill>
            <a:miter lim="800000"/>
            <a:headEnd/>
            <a:tailEnd/>
          </a:ln>
        </p:spPr>
        <p:txBody>
          <a:bodyPr wrap="squar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50000"/>
              </a:spcBef>
              <a:buFontTx/>
              <a:buNone/>
            </a:pPr>
            <a:r>
              <a:rPr lang="en-US" altLang="en-US" sz="2400" dirty="0"/>
              <a:t>Sample</a:t>
            </a:r>
          </a:p>
        </p:txBody>
      </p:sp>
    </p:spTree>
    <p:extLst>
      <p:ext uri="{BB962C8B-B14F-4D97-AF65-F5344CB8AC3E}">
        <p14:creationId xmlns:p14="http://schemas.microsoft.com/office/powerpoint/2010/main" val="187046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08291">
                                            <p:txEl>
                                              <p:pRg st="0" end="0"/>
                                            </p:txEl>
                                          </p:spTgt>
                                        </p:tgtEl>
                                        <p:attrNameLst>
                                          <p:attrName>style.visibility</p:attrName>
                                        </p:attrNameLst>
                                      </p:cBhvr>
                                      <p:to>
                                        <p:strVal val="visible"/>
                                      </p:to>
                                    </p:set>
                                    <p:anim calcmode="lin" valueType="num">
                                      <p:cBhvr additive="base">
                                        <p:cTn id="7" dur="1000" fill="hold"/>
                                        <p:tgtEl>
                                          <p:spTgt spid="9082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0829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1500"/>
                            </p:stCondLst>
                            <p:childTnLst>
                              <p:par>
                                <p:cTn id="10" presetID="2" presetClass="entr" presetSubtype="4" fill="hold" grpId="0" nodeType="after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4000"/>
                            </p:stCondLst>
                            <p:childTnLst>
                              <p:par>
                                <p:cTn id="15" presetID="2" presetClass="entr" presetSubtype="4" fill="hold" grpId="0" nodeType="afterEffect">
                                  <p:stCondLst>
                                    <p:cond delay="15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6500"/>
                            </p:stCondLst>
                            <p:childTnLst>
                              <p:par>
                                <p:cTn id="20" presetID="2" presetClass="entr" presetSubtype="4" fill="hold" grpId="0" nodeType="afterEffect">
                                  <p:stCondLst>
                                    <p:cond delay="1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20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ppt_x"/>
                                          </p:val>
                                        </p:tav>
                                        <p:tav tm="100000">
                                          <p:val>
                                            <p:strVal val="#ppt_x"/>
                                          </p:val>
                                        </p:tav>
                                      </p:tavLst>
                                    </p:anim>
                                    <p:anim calcmode="lin" valueType="num">
                                      <p:cBhvr additive="base">
                                        <p:cTn id="29" dur="1000" fill="hold"/>
                                        <p:tgtEl>
                                          <p:spTgt spid="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3000"/>
                            </p:stCondLst>
                            <p:childTnLst>
                              <p:par>
                                <p:cTn id="31" presetID="1" presetClass="entr" presetSubtype="0" fill="hold" grpId="0" nodeType="afterEffect" nodePh="1">
                                  <p:stCondLst>
                                    <p:cond delay="4000"/>
                                  </p:stCondLst>
                                  <p:endCondLst>
                                    <p:cond evt="begin" delay="0">
                                      <p:tn val="31"/>
                                    </p:cond>
                                  </p:endCondLst>
                                  <p:childTnLst>
                                    <p:set>
                                      <p:cBhvr>
                                        <p:cTn id="32" dur="1" fill="hold">
                                          <p:stCondLst>
                                            <p:cond delay="499"/>
                                          </p:stCondLst>
                                        </p:cTn>
                                        <p:tgtEl>
                                          <p:spTgt spid="908292"/>
                                        </p:tgtEl>
                                        <p:attrNameLst>
                                          <p:attrName>style.visibility</p:attrName>
                                        </p:attrNameLst>
                                      </p:cBhvr>
                                      <p:to>
                                        <p:strVal val="visible"/>
                                      </p:to>
                                    </p:set>
                                  </p:childTnLst>
                                </p:cTn>
                              </p:par>
                            </p:childTnLst>
                          </p:cTn>
                        </p:par>
                        <p:par>
                          <p:cTn id="33" fill="hold">
                            <p:stCondLst>
                              <p:cond delay="7500"/>
                            </p:stCondLst>
                            <p:childTnLst>
                              <p:par>
                                <p:cTn id="34" presetID="19"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0" fill="hold"/>
                                        <p:tgtEl>
                                          <p:spTgt spid="10"/>
                                        </p:tgtEl>
                                        <p:attrNameLst>
                                          <p:attrName>ppt_w</p:attrName>
                                        </p:attrNameLst>
                                      </p:cBhvr>
                                      <p:tavLst>
                                        <p:tav tm="0" fmla="#ppt_w*sin(2.5*pi*$)">
                                          <p:val>
                                            <p:fltVal val="0"/>
                                          </p:val>
                                        </p:tav>
                                        <p:tav tm="100000">
                                          <p:val>
                                            <p:fltVal val="1"/>
                                          </p:val>
                                        </p:tav>
                                      </p:tavLst>
                                    </p:anim>
                                    <p:anim calcmode="lin" valueType="num">
                                      <p:cBhvr>
                                        <p:cTn id="37"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build="p" autoUpdateAnimBg="0" advAuto="2000"/>
      <p:bldP spid="908292" grpId="0" animBg="1"/>
      <p:bldP spid="2" grpId="0"/>
      <p:bldP spid="3" grpId="0"/>
      <p:bldP spid="4" grpId="0"/>
      <p:bldP spid="5" grpId="0"/>
      <p:bldP spid="1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Pre-Pay PDM Meals</a:t>
            </a:r>
          </a:p>
        </p:txBody>
      </p:sp>
      <p:sp>
        <p:nvSpPr>
          <p:cNvPr id="3" name="Content Placeholder 2"/>
          <p:cNvSpPr>
            <a:spLocks noGrp="1"/>
          </p:cNvSpPr>
          <p:nvPr>
            <p:ph idx="1"/>
          </p:nvPr>
        </p:nvSpPr>
        <p:spPr>
          <a:xfrm>
            <a:off x="707191" y="1520825"/>
            <a:ext cx="8177502" cy="4727575"/>
          </a:xfrm>
        </p:spPr>
        <p:txBody>
          <a:bodyPr/>
          <a:lstStyle/>
          <a:p>
            <a:pPr>
              <a:defRPr/>
            </a:pPr>
            <a:r>
              <a:rPr lang="en-US" sz="2000" dirty="0"/>
              <a:t>We have full capability to accept </a:t>
            </a:r>
            <a:r>
              <a:rPr lang="en-US" sz="2000" b="1" u="sng" dirty="0"/>
              <a:t>pre-paid me</a:t>
            </a:r>
            <a:r>
              <a:rPr lang="en-US" sz="2000" u="sng" dirty="0"/>
              <a:t>als</a:t>
            </a:r>
            <a:r>
              <a:rPr lang="en-US" sz="2000" dirty="0"/>
              <a:t> </a:t>
            </a:r>
          </a:p>
          <a:p>
            <a:pPr lvl="1">
              <a:defRPr/>
            </a:pPr>
            <a:r>
              <a:rPr lang="en-US" sz="1800" dirty="0"/>
              <a:t>to</a:t>
            </a:r>
            <a:r>
              <a:rPr lang="en-US" sz="2000" dirty="0"/>
              <a:t> plan a </a:t>
            </a:r>
            <a:r>
              <a:rPr lang="en-US" sz="2000" b="1" u="sng" dirty="0"/>
              <a:t>vegetarian</a:t>
            </a:r>
            <a:r>
              <a:rPr lang="en-US" sz="2000" dirty="0"/>
              <a:t> meal</a:t>
            </a:r>
          </a:p>
          <a:p>
            <a:pPr>
              <a:defRPr/>
            </a:pPr>
            <a:endParaRPr lang="en-US" sz="2000" dirty="0"/>
          </a:p>
          <a:p>
            <a:pPr>
              <a:defRPr/>
            </a:pPr>
            <a:r>
              <a:rPr lang="en-US" sz="2000" dirty="0"/>
              <a:t>The cost will be the </a:t>
            </a:r>
            <a:r>
              <a:rPr lang="en-US" sz="2000" b="1" dirty="0"/>
              <a:t>same</a:t>
            </a:r>
            <a:r>
              <a:rPr lang="en-US" sz="2000" dirty="0"/>
              <a:t> as the cash, check or credit “at the door”</a:t>
            </a:r>
          </a:p>
          <a:p>
            <a:pPr>
              <a:defRPr/>
            </a:pPr>
            <a:r>
              <a:rPr lang="en-US" sz="2000" dirty="0"/>
              <a:t>A </a:t>
            </a:r>
            <a:r>
              <a:rPr lang="en-US" sz="2000" b="1" u="sng" dirty="0"/>
              <a:t>BONUS</a:t>
            </a:r>
            <a:r>
              <a:rPr lang="en-US" sz="2000" dirty="0"/>
              <a:t> for pre-paid meals: “</a:t>
            </a:r>
            <a:r>
              <a:rPr lang="en-US" sz="2400" b="1" dirty="0">
                <a:solidFill>
                  <a:srgbClr val="0000FF"/>
                </a:solidFill>
              </a:rPr>
              <a:t>Get &amp; Go</a:t>
            </a:r>
            <a:r>
              <a:rPr lang="en-US" sz="2400" b="1" dirty="0"/>
              <a:t>” CHECK-IN</a:t>
            </a:r>
            <a:r>
              <a:rPr lang="en-US" sz="2000" dirty="0"/>
              <a:t> </a:t>
            </a:r>
          </a:p>
          <a:p>
            <a:pPr marL="0" indent="0">
              <a:buFontTx/>
              <a:buNone/>
              <a:defRPr/>
            </a:pPr>
            <a:endParaRPr lang="en-US" sz="2000" dirty="0"/>
          </a:p>
          <a:p>
            <a:pPr>
              <a:defRPr/>
            </a:pPr>
            <a:r>
              <a:rPr lang="en-US" sz="2000" dirty="0"/>
              <a:t>Link: </a:t>
            </a:r>
            <a:r>
              <a:rPr lang="en-US" sz="2000" b="1" dirty="0"/>
              <a:t>see recent e-Newsletter or Program Details on webpage</a:t>
            </a:r>
            <a:endParaRPr lang="en-US" sz="2000" dirty="0"/>
          </a:p>
          <a:p>
            <a:pPr marL="0" indent="0">
              <a:buFontTx/>
              <a:buNone/>
              <a:defRPr/>
            </a:pPr>
            <a:endParaRPr lang="en-US" sz="2000" b="1" dirty="0"/>
          </a:p>
          <a:p>
            <a:pPr marL="0" indent="0">
              <a:buFontTx/>
              <a:buNone/>
              <a:defRPr/>
            </a:pPr>
            <a:r>
              <a:rPr lang="en-US" sz="2000" b="1" dirty="0"/>
              <a:t>NOTE</a:t>
            </a:r>
            <a:r>
              <a:rPr lang="en-US" sz="2000" dirty="0"/>
              <a:t>:  </a:t>
            </a:r>
            <a:r>
              <a:rPr lang="en-US" sz="2000" u="sng" dirty="0"/>
              <a:t>problems with the steps of the purchase?</a:t>
            </a:r>
            <a:r>
              <a:rPr lang="en-US" sz="2000" dirty="0"/>
              <a:t>  </a:t>
            </a:r>
          </a:p>
          <a:p>
            <a:pPr marL="0" indent="0">
              <a:buFontTx/>
              <a:buNone/>
              <a:defRPr/>
            </a:pPr>
            <a:r>
              <a:rPr lang="en-US" sz="2000" dirty="0"/>
              <a:t>     It may be due to having an older Microsoft Internet Explorer version… </a:t>
            </a:r>
          </a:p>
          <a:p>
            <a:pPr marL="685800" indent="-228600">
              <a:buFont typeface="Arial" panose="020B0604020202020204" pitchFamily="34" charset="0"/>
              <a:buChar char="•"/>
              <a:defRPr/>
            </a:pPr>
            <a:r>
              <a:rPr lang="en-US" sz="2000" dirty="0"/>
              <a:t>upgrade you Microsoft Browser</a:t>
            </a:r>
          </a:p>
          <a:p>
            <a:pPr marL="685800" indent="-228600">
              <a:buFont typeface="Arial" panose="020B0604020202020204" pitchFamily="34" charset="0"/>
              <a:buChar char="•"/>
              <a:defRPr/>
            </a:pPr>
            <a:r>
              <a:rPr lang="en-US" sz="2000" dirty="0"/>
              <a:t>use Chrome or Foxfire, or a tablet device.  </a:t>
            </a:r>
          </a:p>
        </p:txBody>
      </p:sp>
      <p:sp>
        <p:nvSpPr>
          <p:cNvPr id="5"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2" name="TextBox 1">
            <a:hlinkClick r:id="rId5" action="ppaction://hlinkfile"/>
          </p:cNvPr>
          <p:cNvSpPr txBox="1"/>
          <p:nvPr/>
        </p:nvSpPr>
        <p:spPr>
          <a:xfrm>
            <a:off x="6368266" y="5638800"/>
            <a:ext cx="1517595" cy="461665"/>
          </a:xfrm>
          <a:prstGeom prst="rect">
            <a:avLst/>
          </a:prstGeom>
          <a:solidFill>
            <a:srgbClr val="00FF00"/>
          </a:solidFill>
          <a:ln>
            <a:solidFill>
              <a:schemeClr val="tx1"/>
            </a:solidFill>
          </a:ln>
        </p:spPr>
        <p:txBody>
          <a:bodyPr wrap="none" rtlCol="0">
            <a:spAutoFit/>
          </a:bodyPr>
          <a:lstStyle/>
          <a:p>
            <a:pPr algn="ctr"/>
            <a:r>
              <a:rPr lang="en-US" b="1" dirty="0"/>
              <a:t>Free Meal</a:t>
            </a:r>
          </a:p>
        </p:txBody>
      </p:sp>
    </p:spTree>
    <p:extLst>
      <p:ext uri="{BB962C8B-B14F-4D97-AF65-F5344CB8AC3E}">
        <p14:creationId xmlns:p14="http://schemas.microsoft.com/office/powerpoint/2010/main" val="201715951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grpId="0"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10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500"/>
                            </p:stCondLst>
                            <p:childTnLst>
                              <p:par>
                                <p:cTn id="25" presetID="2" presetClass="entr" presetSubtype="4" fill="hold" grpId="0"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9500"/>
                            </p:stCondLst>
                            <p:childTnLst>
                              <p:par>
                                <p:cTn id="30" presetID="2" presetClass="entr" presetSubtype="4" fill="hold" grpId="0" nodeType="afterEffect">
                                  <p:stCondLst>
                                    <p:cond delay="100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1500"/>
                            </p:stCondLst>
                            <p:childTnLst>
                              <p:par>
                                <p:cTn id="35" presetID="2" presetClass="entr" presetSubtype="4" fill="hold" grpId="0" nodeType="afterEffect">
                                  <p:stCondLst>
                                    <p:cond delay="100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3500"/>
                            </p:stCondLst>
                            <p:childTnLst>
                              <p:par>
                                <p:cTn id="40" presetID="2" presetClass="entr" presetSubtype="4" fill="hold" grpId="0" nodeType="afterEffect">
                                  <p:stCondLst>
                                    <p:cond delay="100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5500"/>
                            </p:stCondLst>
                            <p:childTnLst>
                              <p:par>
                                <p:cTn id="45" presetID="2" presetClass="entr" presetSubtype="4" fill="hold" grpId="0" nodeType="afterEffect">
                                  <p:stCondLst>
                                    <p:cond delay="100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1" presetClass="entr" presetSubtype="0" fill="hold" grpId="0" nodeType="withEffect" nodePh="1">
                                  <p:stCondLst>
                                    <p:cond delay="4000"/>
                                  </p:stCondLst>
                                  <p:endCondLst>
                                    <p:cond evt="begin" delay="0">
                                      <p:tn val="49"/>
                                    </p:cond>
                                  </p:endCondLst>
                                  <p:childTnLst>
                                    <p:set>
                                      <p:cBhvr>
                                        <p:cTn id="50" dur="1" fill="hold">
                                          <p:stCondLst>
                                            <p:cond delay="3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a:t>Certifications / Preparation Classes</a:t>
            </a:r>
          </a:p>
        </p:txBody>
      </p:sp>
      <p:sp>
        <p:nvSpPr>
          <p:cNvPr id="392195" name="Rectangle 3"/>
          <p:cNvSpPr>
            <a:spLocks noGrp="1" noChangeArrowheads="1"/>
          </p:cNvSpPr>
          <p:nvPr>
            <p:ph type="body" idx="1"/>
          </p:nvPr>
        </p:nvSpPr>
        <p:spPr>
          <a:xfrm>
            <a:off x="304800" y="1219200"/>
            <a:ext cx="8610600" cy="4113212"/>
          </a:xfrm>
        </p:spPr>
        <p:txBody>
          <a:bodyPr/>
          <a:lstStyle/>
          <a:p>
            <a:pPr defTabSz="1081088" eaLnBrk="1" hangingPunct="1">
              <a:tabLst>
                <a:tab pos="1430338" algn="l"/>
                <a:tab pos="5486400" algn="l"/>
              </a:tabLst>
              <a:defRPr/>
            </a:pPr>
            <a:r>
              <a:rPr lang="en-US" altLang="en-US" sz="2800" dirty="0"/>
              <a:t>CQIA	– Improvement Associate	– 3 hr basics</a:t>
            </a:r>
          </a:p>
          <a:p>
            <a:pPr defTabSz="1081088" eaLnBrk="1" hangingPunct="1">
              <a:tabLst>
                <a:tab pos="1430338" algn="l"/>
                <a:tab pos="5486400" algn="l"/>
              </a:tabLst>
              <a:defRPr/>
            </a:pPr>
            <a:r>
              <a:rPr lang="en-US" altLang="en-US" sz="2800" dirty="0"/>
              <a:t>CQPA – Process Analyst	– 4 hr – math!</a:t>
            </a:r>
          </a:p>
          <a:p>
            <a:pPr defTabSz="1081088" eaLnBrk="1" hangingPunct="1">
              <a:tabLst>
                <a:tab pos="1430338" algn="l"/>
                <a:tab pos="5486400" algn="l"/>
              </a:tabLst>
              <a:defRPr/>
            </a:pPr>
            <a:r>
              <a:rPr lang="en-US" altLang="en-US" sz="2800" dirty="0">
                <a:solidFill>
                  <a:schemeClr val="bg1">
                    <a:lumMod val="65000"/>
                  </a:schemeClr>
                </a:solidFill>
              </a:rPr>
              <a:t>CQT 	– Quality Technician	– 4 hr – math!</a:t>
            </a:r>
          </a:p>
          <a:p>
            <a:pPr defTabSz="1081088" eaLnBrk="1" hangingPunct="1">
              <a:tabLst>
                <a:tab pos="1430338" algn="l"/>
                <a:tab pos="5486400" algn="l"/>
              </a:tabLst>
              <a:defRPr/>
            </a:pPr>
            <a:r>
              <a:rPr lang="en-US" altLang="en-US" sz="2800" dirty="0"/>
              <a:t>SSGB	– Green Belt	– 4 hr – little math</a:t>
            </a:r>
          </a:p>
          <a:p>
            <a:pPr defTabSz="1081088" eaLnBrk="1" hangingPunct="1">
              <a:tabLst>
                <a:tab pos="1430338" algn="l"/>
                <a:tab pos="5486400" algn="l"/>
              </a:tabLst>
              <a:defRPr/>
            </a:pPr>
            <a:r>
              <a:rPr lang="en-US" altLang="en-US" sz="2800" dirty="0">
                <a:solidFill>
                  <a:srgbClr val="3333FF"/>
                </a:solidFill>
              </a:rPr>
              <a:t>CQA	– Quality Auditor           – 5 hr w/ case study</a:t>
            </a:r>
          </a:p>
          <a:p>
            <a:pPr defTabSz="1081088" eaLnBrk="1" hangingPunct="1">
              <a:tabLst>
                <a:tab pos="1430338" algn="l"/>
                <a:tab pos="5486400" algn="l"/>
              </a:tabLst>
              <a:defRPr/>
            </a:pPr>
            <a:r>
              <a:rPr lang="en-US" altLang="en-US" sz="2800" dirty="0">
                <a:solidFill>
                  <a:srgbClr val="3333FF"/>
                </a:solidFill>
              </a:rPr>
              <a:t>CQE	– Quality Engineer 	– 5 hr – math!!</a:t>
            </a:r>
          </a:p>
          <a:p>
            <a:pPr defTabSz="1081088" eaLnBrk="1" hangingPunct="1">
              <a:tabLst>
                <a:tab pos="1430338" algn="l"/>
                <a:tab pos="5486400" algn="l"/>
              </a:tabLst>
              <a:defRPr/>
            </a:pPr>
            <a:r>
              <a:rPr lang="en-US" altLang="en-US" sz="2800" dirty="0"/>
              <a:t>CBB	– Black Belt – requires project – 4 hr–math!!</a:t>
            </a:r>
          </a:p>
          <a:p>
            <a:pPr defTabSz="1081088" eaLnBrk="1" hangingPunct="1">
              <a:tabLst>
                <a:tab pos="1430338" algn="l"/>
                <a:tab pos="5486400" algn="l"/>
              </a:tabLst>
              <a:defRPr/>
            </a:pPr>
            <a:r>
              <a:rPr lang="en-US" altLang="en-US" sz="2800" dirty="0"/>
              <a:t>CMQ	– Manager </a:t>
            </a:r>
            <a:r>
              <a:rPr lang="en-US" altLang="en-US" sz="2800" dirty="0" err="1"/>
              <a:t>Qual</a:t>
            </a:r>
            <a:r>
              <a:rPr lang="en-US" altLang="en-US" sz="2800" dirty="0"/>
              <a:t>/Org </a:t>
            </a:r>
            <a:r>
              <a:rPr lang="en-US" altLang="en-US" sz="2800" dirty="0" err="1"/>
              <a:t>Exc</a:t>
            </a:r>
            <a:r>
              <a:rPr lang="en-US" altLang="en-US" sz="2800" dirty="0"/>
              <a:t>	– 4 hr – 2 essays</a:t>
            </a:r>
          </a:p>
          <a:p>
            <a:pPr defTabSz="1081088" eaLnBrk="1" hangingPunct="1">
              <a:tabLst>
                <a:tab pos="1430338" algn="l"/>
                <a:tab pos="5486400" algn="l"/>
              </a:tabLst>
              <a:defRPr/>
            </a:pPr>
            <a:r>
              <a:rPr lang="en-US" altLang="en-US" sz="2800" dirty="0">
                <a:solidFill>
                  <a:srgbClr val="3333FF"/>
                </a:solidFill>
              </a:rPr>
              <a:t>CSQP	– Supplier Quality Pro 	– 4 hr – math?</a:t>
            </a:r>
          </a:p>
        </p:txBody>
      </p:sp>
      <p:sp>
        <p:nvSpPr>
          <p:cNvPr id="392196"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
        <p:nvSpPr>
          <p:cNvPr id="11269" name="Text Box 5"/>
          <p:cNvSpPr txBox="1">
            <a:spLocks noChangeArrowheads="1"/>
          </p:cNvSpPr>
          <p:nvPr/>
        </p:nvSpPr>
        <p:spPr bwMode="auto">
          <a:xfrm>
            <a:off x="1905000" y="6248400"/>
            <a:ext cx="471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r>
              <a:rPr lang="en-US" altLang="en-US" sz="2400"/>
              <a:t>Web Page: </a:t>
            </a:r>
            <a:r>
              <a:rPr lang="en-US" altLang="en-US" sz="2400">
                <a:solidFill>
                  <a:schemeClr val="hlink"/>
                </a:solidFill>
              </a:rPr>
              <a:t>www.asqfortworth.org</a:t>
            </a:r>
            <a:r>
              <a:rPr lang="en-US" altLang="en-US" sz="2400"/>
              <a:t> </a:t>
            </a:r>
          </a:p>
        </p:txBody>
      </p:sp>
      <p:sp>
        <p:nvSpPr>
          <p:cNvPr id="6" name="Rectangle 5">
            <a:extLst>
              <a:ext uri="{FF2B5EF4-FFF2-40B4-BE49-F238E27FC236}">
                <a16:creationId xmlns:a16="http://schemas.microsoft.com/office/drawing/2014/main" id="{5A175C1A-0A2E-45F3-B4C2-7EBCEAB69A5E}"/>
              </a:ext>
            </a:extLst>
          </p:cNvPr>
          <p:cNvSpPr/>
          <p:nvPr/>
        </p:nvSpPr>
        <p:spPr>
          <a:xfrm>
            <a:off x="533400" y="5862935"/>
            <a:ext cx="7503954" cy="461665"/>
          </a:xfrm>
          <a:prstGeom prst="rect">
            <a:avLst/>
          </a:prstGeom>
          <a:ln>
            <a:solidFill>
              <a:schemeClr val="tx1"/>
            </a:solidFill>
          </a:ln>
        </p:spPr>
        <p:txBody>
          <a:bodyPr wrap="square">
            <a:spAutoFit/>
          </a:bodyPr>
          <a:lstStyle/>
          <a:p>
            <a:pPr lvl="0" algn="ctr"/>
            <a:r>
              <a:rPr lang="en-US" b="1" dirty="0">
                <a:solidFill>
                  <a:srgbClr val="3333FF"/>
                </a:solidFill>
              </a:rPr>
              <a:t>Most Classes scheduled to start mid-February annually</a:t>
            </a:r>
          </a:p>
        </p:txBody>
      </p:sp>
    </p:spTree>
    <p:extLst>
      <p:ext uri="{BB962C8B-B14F-4D97-AF65-F5344CB8AC3E}">
        <p14:creationId xmlns:p14="http://schemas.microsoft.com/office/powerpoint/2010/main" val="2405871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grpId="0" nodeType="afterEffect">
                                  <p:stCondLst>
                                    <p:cond delay="2000"/>
                                  </p:stCondLst>
                                  <p:childTnLst>
                                    <p:set>
                                      <p:cBhvr>
                                        <p:cTn id="11" dur="1" fill="hold">
                                          <p:stCondLst>
                                            <p:cond delay="0"/>
                                          </p:stCondLst>
                                        </p:cTn>
                                        <p:tgtEl>
                                          <p:spTgt spid="392195">
                                            <p:txEl>
                                              <p:pRg st="1" end="1"/>
                                            </p:txEl>
                                          </p:spTgt>
                                        </p:tgtEl>
                                        <p:attrNameLst>
                                          <p:attrName>style.visibility</p:attrName>
                                        </p:attrNameLst>
                                      </p:cBhvr>
                                      <p:to>
                                        <p:strVal val="visible"/>
                                      </p:to>
                                    </p:set>
                                    <p:anim calcmode="lin" valueType="num">
                                      <p:cBhvr additive="base">
                                        <p:cTn id="12"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21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2000"/>
                                  </p:stCondLst>
                                  <p:childTnLst>
                                    <p:set>
                                      <p:cBhvr>
                                        <p:cTn id="16" dur="1" fill="hold">
                                          <p:stCondLst>
                                            <p:cond delay="0"/>
                                          </p:stCondLst>
                                        </p:cTn>
                                        <p:tgtEl>
                                          <p:spTgt spid="392195">
                                            <p:txEl>
                                              <p:pRg st="2" end="2"/>
                                            </p:txEl>
                                          </p:spTgt>
                                        </p:tgtEl>
                                        <p:attrNameLst>
                                          <p:attrName>style.visibility</p:attrName>
                                        </p:attrNameLst>
                                      </p:cBhvr>
                                      <p:to>
                                        <p:strVal val="visible"/>
                                      </p:to>
                                    </p:set>
                                    <p:anim calcmode="lin" valueType="num">
                                      <p:cBhvr additive="base">
                                        <p:cTn id="17" dur="500" fill="hold"/>
                                        <p:tgtEl>
                                          <p:spTgt spid="392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219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4" fill="hold" grpId="0" nodeType="afterEffect">
                                  <p:stCondLst>
                                    <p:cond delay="2000"/>
                                  </p:stCondLst>
                                  <p:childTnLst>
                                    <p:set>
                                      <p:cBhvr>
                                        <p:cTn id="21" dur="1" fill="hold">
                                          <p:stCondLst>
                                            <p:cond delay="0"/>
                                          </p:stCondLst>
                                        </p:cTn>
                                        <p:tgtEl>
                                          <p:spTgt spid="392195">
                                            <p:txEl>
                                              <p:pRg st="3" end="3"/>
                                            </p:txEl>
                                          </p:spTgt>
                                        </p:tgtEl>
                                        <p:attrNameLst>
                                          <p:attrName>style.visibility</p:attrName>
                                        </p:attrNameLst>
                                      </p:cBhvr>
                                      <p:to>
                                        <p:strVal val="visible"/>
                                      </p:to>
                                    </p:set>
                                    <p:anim calcmode="lin" valueType="num">
                                      <p:cBhvr additive="base">
                                        <p:cTn id="22" dur="500" fill="hold"/>
                                        <p:tgtEl>
                                          <p:spTgt spid="3921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219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0"/>
                            </p:stCondLst>
                            <p:childTnLst>
                              <p:par>
                                <p:cTn id="25" presetID="2" presetClass="entr" presetSubtype="4" fill="hold" grpId="0" nodeType="afterEffect">
                                  <p:stCondLst>
                                    <p:cond delay="2000"/>
                                  </p:stCondLst>
                                  <p:childTnLst>
                                    <p:set>
                                      <p:cBhvr>
                                        <p:cTn id="26" dur="1" fill="hold">
                                          <p:stCondLst>
                                            <p:cond delay="0"/>
                                          </p:stCondLst>
                                        </p:cTn>
                                        <p:tgtEl>
                                          <p:spTgt spid="392195">
                                            <p:txEl>
                                              <p:pRg st="4" end="4"/>
                                            </p:txEl>
                                          </p:spTgt>
                                        </p:tgtEl>
                                        <p:attrNameLst>
                                          <p:attrName>style.visibility</p:attrName>
                                        </p:attrNameLst>
                                      </p:cBhvr>
                                      <p:to>
                                        <p:strVal val="visible"/>
                                      </p:to>
                                    </p:set>
                                    <p:anim calcmode="lin" valueType="num">
                                      <p:cBhvr additive="base">
                                        <p:cTn id="27" dur="500" fill="hold"/>
                                        <p:tgtEl>
                                          <p:spTgt spid="392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219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0"/>
                            </p:stCondLst>
                            <p:childTnLst>
                              <p:par>
                                <p:cTn id="30" presetID="2" presetClass="entr" presetSubtype="4" fill="hold" grpId="0" nodeType="afterEffect">
                                  <p:stCondLst>
                                    <p:cond delay="2000"/>
                                  </p:stCondLst>
                                  <p:childTnLst>
                                    <p:set>
                                      <p:cBhvr>
                                        <p:cTn id="31" dur="1" fill="hold">
                                          <p:stCondLst>
                                            <p:cond delay="0"/>
                                          </p:stCondLst>
                                        </p:cTn>
                                        <p:tgtEl>
                                          <p:spTgt spid="392195">
                                            <p:txEl>
                                              <p:pRg st="5" end="5"/>
                                            </p:txEl>
                                          </p:spTgt>
                                        </p:tgtEl>
                                        <p:attrNameLst>
                                          <p:attrName>style.visibility</p:attrName>
                                        </p:attrNameLst>
                                      </p:cBhvr>
                                      <p:to>
                                        <p:strVal val="visible"/>
                                      </p:to>
                                    </p:set>
                                    <p:anim calcmode="lin" valueType="num">
                                      <p:cBhvr additive="base">
                                        <p:cTn id="32" dur="500" fill="hold"/>
                                        <p:tgtEl>
                                          <p:spTgt spid="39219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9219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0"/>
                            </p:stCondLst>
                            <p:childTnLst>
                              <p:par>
                                <p:cTn id="35" presetID="2" presetClass="entr" presetSubtype="4" fill="hold" grpId="0" nodeType="afterEffect">
                                  <p:stCondLst>
                                    <p:cond delay="2000"/>
                                  </p:stCondLst>
                                  <p:childTnLst>
                                    <p:set>
                                      <p:cBhvr>
                                        <p:cTn id="36" dur="1" fill="hold">
                                          <p:stCondLst>
                                            <p:cond delay="0"/>
                                          </p:stCondLst>
                                        </p:cTn>
                                        <p:tgtEl>
                                          <p:spTgt spid="392195">
                                            <p:txEl>
                                              <p:pRg st="6" end="6"/>
                                            </p:txEl>
                                          </p:spTgt>
                                        </p:tgtEl>
                                        <p:attrNameLst>
                                          <p:attrName>style.visibility</p:attrName>
                                        </p:attrNameLst>
                                      </p:cBhvr>
                                      <p:to>
                                        <p:strVal val="visible"/>
                                      </p:to>
                                    </p:set>
                                    <p:anim calcmode="lin" valueType="num">
                                      <p:cBhvr additive="base">
                                        <p:cTn id="37" dur="500" fill="hold"/>
                                        <p:tgtEl>
                                          <p:spTgt spid="392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219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7500"/>
                            </p:stCondLst>
                            <p:childTnLst>
                              <p:par>
                                <p:cTn id="40" presetID="2" presetClass="entr" presetSubtype="4" fill="hold" grpId="0" nodeType="afterEffect">
                                  <p:stCondLst>
                                    <p:cond delay="2000"/>
                                  </p:stCondLst>
                                  <p:childTnLst>
                                    <p:set>
                                      <p:cBhvr>
                                        <p:cTn id="41" dur="1" fill="hold">
                                          <p:stCondLst>
                                            <p:cond delay="0"/>
                                          </p:stCondLst>
                                        </p:cTn>
                                        <p:tgtEl>
                                          <p:spTgt spid="392195">
                                            <p:txEl>
                                              <p:pRg st="7" end="7"/>
                                            </p:txEl>
                                          </p:spTgt>
                                        </p:tgtEl>
                                        <p:attrNameLst>
                                          <p:attrName>style.visibility</p:attrName>
                                        </p:attrNameLst>
                                      </p:cBhvr>
                                      <p:to>
                                        <p:strVal val="visible"/>
                                      </p:to>
                                    </p:set>
                                    <p:anim calcmode="lin" valueType="num">
                                      <p:cBhvr additive="base">
                                        <p:cTn id="42" dur="500" fill="hold"/>
                                        <p:tgtEl>
                                          <p:spTgt spid="39219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219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0000"/>
                            </p:stCondLst>
                            <p:childTnLst>
                              <p:par>
                                <p:cTn id="45" presetID="2" presetClass="entr" presetSubtype="4" fill="hold" grpId="0" nodeType="afterEffect">
                                  <p:stCondLst>
                                    <p:cond delay="4000"/>
                                  </p:stCondLst>
                                  <p:childTnLst>
                                    <p:set>
                                      <p:cBhvr>
                                        <p:cTn id="46" dur="1" fill="hold">
                                          <p:stCondLst>
                                            <p:cond delay="0"/>
                                          </p:stCondLst>
                                        </p:cTn>
                                        <p:tgtEl>
                                          <p:spTgt spid="392195">
                                            <p:txEl>
                                              <p:pRg st="8" end="8"/>
                                            </p:txEl>
                                          </p:spTgt>
                                        </p:tgtEl>
                                        <p:attrNameLst>
                                          <p:attrName>style.visibility</p:attrName>
                                        </p:attrNameLst>
                                      </p:cBhvr>
                                      <p:to>
                                        <p:strVal val="visible"/>
                                      </p:to>
                                    </p:set>
                                    <p:anim calcmode="lin" valueType="num">
                                      <p:cBhvr additive="base">
                                        <p:cTn id="47" dur="500" fill="hold"/>
                                        <p:tgtEl>
                                          <p:spTgt spid="39219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2195">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4500"/>
                            </p:stCondLst>
                            <p:childTnLst>
                              <p:par>
                                <p:cTn id="50" presetID="1" presetClass="entr" presetSubtype="0" fill="hold" grpId="0" nodeType="afterEffect" nodePh="1">
                                  <p:stCondLst>
                                    <p:cond delay="2000"/>
                                  </p:stCondLst>
                                  <p:endCondLst>
                                    <p:cond evt="begin" delay="0">
                                      <p:tn val="50"/>
                                    </p:cond>
                                  </p:endCondLst>
                                  <p:childTnLst>
                                    <p:set>
                                      <p:cBhvr>
                                        <p:cTn id="51" dur="1" fill="hold">
                                          <p:stCondLst>
                                            <p:cond delay="499"/>
                                          </p:stCondLst>
                                        </p:cTn>
                                        <p:tgtEl>
                                          <p:spTgt spid="392196"/>
                                        </p:tgtEl>
                                        <p:attrNameLst>
                                          <p:attrName>style.visibility</p:attrName>
                                        </p:attrNameLst>
                                      </p:cBhvr>
                                      <p:to>
                                        <p:strVal val="visible"/>
                                      </p:to>
                                    </p:set>
                                  </p:childTnLst>
                                </p:cTn>
                              </p:par>
                            </p:childTnLst>
                          </p:cTn>
                        </p:par>
                        <p:par>
                          <p:cTn id="52" fill="hold">
                            <p:stCondLst>
                              <p:cond delay="27000"/>
                            </p:stCondLst>
                            <p:childTnLst>
                              <p:par>
                                <p:cTn id="53" presetID="2" presetClass="entr" presetSubtype="4" fill="hold" grpId="0" nodeType="afterEffect">
                                  <p:stCondLst>
                                    <p:cond delay="30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advAuto="2000"/>
      <p:bldP spid="392196"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noFill/>
        </p:spPr>
        <p:txBody>
          <a:bodyPr/>
          <a:lstStyle/>
          <a:p>
            <a:pPr eaLnBrk="1" hangingPunct="1"/>
            <a:r>
              <a:rPr lang="en-US" altLang="en-US" dirty="0"/>
              <a:t>Preparation Courses – 1 Season Plan</a:t>
            </a:r>
          </a:p>
        </p:txBody>
      </p:sp>
      <p:sp>
        <p:nvSpPr>
          <p:cNvPr id="116741" name="Rectangle 1029"/>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
        <p:nvSpPr>
          <p:cNvPr id="116743" name="Rectangle 1031"/>
          <p:cNvSpPr>
            <a:spLocks noChangeArrowheads="1"/>
          </p:cNvSpPr>
          <p:nvPr/>
        </p:nvSpPr>
        <p:spPr bwMode="auto">
          <a:xfrm>
            <a:off x="990600" y="1175808"/>
            <a:ext cx="7696200" cy="4534727"/>
          </a:xfrm>
          <a:prstGeom prst="rect">
            <a:avLst/>
          </a:prstGeom>
          <a:noFill/>
          <a:ln w="12700">
            <a:noFill/>
            <a:miter lim="800000"/>
            <a:headEnd/>
            <a:tailEnd/>
          </a:ln>
        </p:spPr>
        <p:txBody>
          <a:bodyPr lIns="90488" tIns="44450" rIns="90488" bIns="44450"/>
          <a:lstStyle/>
          <a:p>
            <a:pPr defTabSz="739775">
              <a:tabLst>
                <a:tab pos="1031875" algn="l"/>
                <a:tab pos="2568575" algn="l"/>
                <a:tab pos="3598863" algn="l"/>
                <a:tab pos="4970463" algn="l"/>
                <a:tab pos="5768975" algn="l"/>
              </a:tabLst>
              <a:defRPr/>
            </a:pPr>
            <a:r>
              <a:rPr lang="en-US" sz="2800" i="1" dirty="0">
                <a:solidFill>
                  <a:schemeClr val="hlink"/>
                </a:solidFill>
              </a:rPr>
              <a:t>	</a:t>
            </a:r>
            <a:r>
              <a:rPr lang="en-US" dirty="0"/>
              <a:t>	</a:t>
            </a:r>
          </a:p>
          <a:p>
            <a:pPr defTabSz="739775">
              <a:tabLst>
                <a:tab pos="1031875" algn="l"/>
                <a:tab pos="2568575" algn="l"/>
                <a:tab pos="3770313" algn="l"/>
                <a:tab pos="4060825" algn="l"/>
                <a:tab pos="5768975" algn="l"/>
              </a:tabLst>
              <a:defRPr/>
            </a:pPr>
            <a:r>
              <a:rPr lang="en-US" dirty="0"/>
              <a:t>CQE	Sat 8 - 12	 Feb 20	10 classes	$500	</a:t>
            </a:r>
          </a:p>
          <a:p>
            <a:pPr defTabSz="739775">
              <a:tabLst>
                <a:tab pos="1031875" algn="l"/>
                <a:tab pos="2568575" algn="l"/>
                <a:tab pos="3770313" algn="l"/>
                <a:tab pos="4060825" algn="l"/>
                <a:tab pos="5768975" algn="l"/>
              </a:tabLst>
              <a:defRPr/>
            </a:pPr>
            <a:r>
              <a:rPr lang="en-US" dirty="0"/>
              <a:t>CQA	Sat 8 - 11 	 Feb 20	  9 classes	$500	</a:t>
            </a:r>
          </a:p>
          <a:p>
            <a:pPr defTabSz="739775">
              <a:tabLst>
                <a:tab pos="1031875" algn="l"/>
                <a:tab pos="2568575" algn="l"/>
                <a:tab pos="3770313" algn="l"/>
                <a:tab pos="4060825" algn="l"/>
                <a:tab pos="5768975" algn="l"/>
              </a:tabLst>
              <a:defRPr/>
            </a:pPr>
            <a:r>
              <a:rPr lang="en-US" dirty="0"/>
              <a:t>CSQP	Sat 8 - 12	 Feb 20	10 classes	$500</a:t>
            </a:r>
            <a:r>
              <a:rPr lang="en-US" dirty="0">
                <a:solidFill>
                  <a:srgbClr val="3333FF"/>
                </a:solidFill>
              </a:rPr>
              <a:t>	</a:t>
            </a:r>
          </a:p>
          <a:p>
            <a:pPr defTabSz="739775">
              <a:tabLst>
                <a:tab pos="1031875" algn="l"/>
                <a:tab pos="2568575" algn="l"/>
                <a:tab pos="3770313" algn="l"/>
                <a:tab pos="4060825" algn="l"/>
                <a:tab pos="5768975" algn="l"/>
              </a:tabLst>
              <a:defRPr/>
            </a:pPr>
            <a:r>
              <a:rPr lang="en-US" b="0" dirty="0"/>
              <a:t>CQPA	Sat 8 - 12 	</a:t>
            </a:r>
            <a:r>
              <a:rPr lang="en-US" dirty="0"/>
              <a:t> Feb 20</a:t>
            </a:r>
            <a:r>
              <a:rPr lang="en-US" b="0" dirty="0"/>
              <a:t>	  8 classes	$350</a:t>
            </a:r>
          </a:p>
          <a:p>
            <a:pPr defTabSz="739775">
              <a:tabLst>
                <a:tab pos="1031875" algn="l"/>
                <a:tab pos="2568575" algn="l"/>
                <a:tab pos="3770313" algn="l"/>
                <a:tab pos="4060825" algn="l"/>
                <a:tab pos="5768975" algn="l"/>
              </a:tabLst>
              <a:defRPr/>
            </a:pPr>
            <a:r>
              <a:rPr lang="en-US" sz="1200" b="0" dirty="0">
                <a:solidFill>
                  <a:schemeClr val="bg1">
                    <a:lumMod val="65000"/>
                  </a:schemeClr>
                </a:solidFill>
              </a:rPr>
              <a:t>	</a:t>
            </a:r>
          </a:p>
          <a:p>
            <a:pPr defTabSz="739775">
              <a:tabLst>
                <a:tab pos="1031875" algn="l"/>
                <a:tab pos="2568575" algn="l"/>
                <a:tab pos="3770313" algn="l"/>
                <a:tab pos="4060825" algn="l"/>
                <a:tab pos="5768975" algn="l"/>
              </a:tabLst>
              <a:defRPr/>
            </a:pPr>
            <a:r>
              <a:rPr lang="en-US" dirty="0">
                <a:solidFill>
                  <a:srgbClr val="3333FF"/>
                </a:solidFill>
              </a:rPr>
              <a:t>SSGB	Mon 6–9	 Feb 22	  8 classes	$450	</a:t>
            </a:r>
          </a:p>
          <a:p>
            <a:pPr defTabSz="739775">
              <a:tabLst>
                <a:tab pos="1031875" algn="l"/>
                <a:tab pos="2568575" algn="l"/>
                <a:tab pos="3770313" algn="l"/>
                <a:tab pos="4060825" algn="l"/>
                <a:tab pos="5768975" algn="l"/>
              </a:tabLst>
              <a:defRPr/>
            </a:pPr>
            <a:r>
              <a:rPr lang="en-US" b="0" dirty="0">
                <a:solidFill>
                  <a:srgbClr val="3333FF"/>
                </a:solidFill>
              </a:rPr>
              <a:t>CQIA	Sat 8 – 5	</a:t>
            </a:r>
            <a:r>
              <a:rPr lang="en-US" dirty="0">
                <a:solidFill>
                  <a:srgbClr val="3333FF"/>
                </a:solidFill>
              </a:rPr>
              <a:t> Mar/May  </a:t>
            </a:r>
            <a:r>
              <a:rPr lang="en-US" b="0" dirty="0">
                <a:solidFill>
                  <a:srgbClr val="3333FF"/>
                </a:solidFill>
              </a:rPr>
              <a:t>2 classes	$250</a:t>
            </a:r>
            <a:r>
              <a:rPr lang="en-US" b="0" dirty="0"/>
              <a:t>	</a:t>
            </a:r>
          </a:p>
          <a:p>
            <a:pPr algn="l" defTabSz="739775">
              <a:tabLst>
                <a:tab pos="1031875" algn="l"/>
                <a:tab pos="2568575" algn="l"/>
                <a:tab pos="3770313" algn="l"/>
                <a:tab pos="4060825" algn="l"/>
                <a:tab pos="5768975" algn="l"/>
              </a:tabLst>
              <a:defRPr/>
            </a:pPr>
            <a:endParaRPr lang="en-US" sz="1100" b="0" dirty="0"/>
          </a:p>
          <a:p>
            <a:pPr defTabSz="739775">
              <a:tabLst>
                <a:tab pos="1031875" algn="l"/>
                <a:tab pos="2568575" algn="l"/>
                <a:tab pos="3770313" algn="l"/>
                <a:tab pos="4060825" algn="l"/>
                <a:tab pos="5768975" algn="l"/>
              </a:tabLst>
              <a:defRPr/>
            </a:pPr>
            <a:r>
              <a:rPr lang="en-US" b="0" dirty="0"/>
              <a:t>CBB	Sat 8 - 2</a:t>
            </a:r>
            <a:r>
              <a:rPr lang="en-US" dirty="0"/>
              <a:t> 	 TBD</a:t>
            </a:r>
            <a:r>
              <a:rPr lang="en-US" b="0" dirty="0"/>
              <a:t>   	  7 classes	$600	</a:t>
            </a:r>
          </a:p>
          <a:p>
            <a:pPr defTabSz="739775">
              <a:tabLst>
                <a:tab pos="1031875" algn="l"/>
                <a:tab pos="2568575" algn="l"/>
                <a:tab pos="3770313" algn="l"/>
                <a:tab pos="4060825" algn="l"/>
                <a:tab pos="5768975" algn="l"/>
              </a:tabLst>
              <a:defRPr/>
            </a:pPr>
            <a:r>
              <a:rPr lang="en-US" b="0" dirty="0"/>
              <a:t>CMQ	Sat 8 - 1	</a:t>
            </a:r>
            <a:r>
              <a:rPr lang="en-US" dirty="0"/>
              <a:t> TBD</a:t>
            </a:r>
            <a:r>
              <a:rPr lang="en-US" b="0" dirty="0"/>
              <a:t> 	  8 classes	$600</a:t>
            </a:r>
          </a:p>
          <a:p>
            <a:pPr defTabSz="739775">
              <a:tabLst>
                <a:tab pos="1031875" algn="l"/>
                <a:tab pos="2568575" algn="l"/>
                <a:tab pos="3770313" algn="l"/>
                <a:tab pos="4060825" algn="l"/>
                <a:tab pos="5768975" algn="l"/>
              </a:tabLst>
              <a:defRPr/>
            </a:pPr>
            <a:endParaRPr lang="en-US" dirty="0"/>
          </a:p>
          <a:p>
            <a:pPr algn="ctr" defTabSz="739775">
              <a:tabLst>
                <a:tab pos="1031875" algn="l"/>
                <a:tab pos="2568575" algn="l"/>
                <a:tab pos="3770313" algn="l"/>
                <a:tab pos="4060825" algn="l"/>
                <a:tab pos="5768975" algn="l"/>
              </a:tabLst>
              <a:defRPr/>
            </a:pPr>
            <a:r>
              <a:rPr lang="en-US" b="0" dirty="0">
                <a:solidFill>
                  <a:srgbClr val="FF0000"/>
                </a:solidFill>
              </a:rPr>
              <a:t>ALL VIRTUAL during COVID </a:t>
            </a:r>
            <a:r>
              <a:rPr lang="en-US" b="0" dirty="0"/>
              <a:t>	</a:t>
            </a:r>
          </a:p>
          <a:p>
            <a:pPr defTabSz="739775">
              <a:tabLst>
                <a:tab pos="1031875" algn="l"/>
                <a:tab pos="2568575" algn="l"/>
                <a:tab pos="3770313" algn="l"/>
                <a:tab pos="4060825" algn="l"/>
                <a:tab pos="5768975" algn="l"/>
              </a:tabLst>
              <a:defRPr/>
            </a:pPr>
            <a:r>
              <a:rPr lang="en-US" b="0" dirty="0">
                <a:solidFill>
                  <a:schemeClr val="bg1">
                    <a:lumMod val="65000"/>
                  </a:schemeClr>
                </a:solidFill>
              </a:rPr>
              <a:t>	</a:t>
            </a:r>
          </a:p>
          <a:p>
            <a:pPr algn="l" defTabSz="739775">
              <a:tabLst>
                <a:tab pos="1031875" algn="l"/>
                <a:tab pos="2568575" algn="l"/>
                <a:tab pos="3598863" algn="l"/>
                <a:tab pos="4970463" algn="l"/>
                <a:tab pos="5768975" algn="l"/>
              </a:tabLst>
              <a:defRPr/>
            </a:pPr>
            <a:endParaRPr lang="en-US" sz="1050" b="0" dirty="0">
              <a:solidFill>
                <a:schemeClr val="bg1">
                  <a:lumMod val="65000"/>
                </a:schemeClr>
              </a:solidFill>
            </a:endParaRPr>
          </a:p>
        </p:txBody>
      </p:sp>
      <p:sp>
        <p:nvSpPr>
          <p:cNvPr id="116748" name="Text Box 1036"/>
          <p:cNvSpPr txBox="1">
            <a:spLocks noChangeArrowheads="1"/>
          </p:cNvSpPr>
          <p:nvPr/>
        </p:nvSpPr>
        <p:spPr bwMode="auto">
          <a:xfrm>
            <a:off x="7010400" y="1062037"/>
            <a:ext cx="1968500" cy="461963"/>
          </a:xfrm>
          <a:prstGeom prst="rect">
            <a:avLst/>
          </a:prstGeom>
          <a:solidFill>
            <a:srgbClr val="FFFF00"/>
          </a:solidFill>
          <a:ln w="9525">
            <a:solidFill>
              <a:schemeClr val="tx1"/>
            </a:solidFill>
            <a:miter lim="800000"/>
            <a:headEnd/>
            <a:tailEnd/>
          </a:ln>
        </p:spPr>
        <p:txBody>
          <a:bodyPr wrap="square">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spcBef>
                <a:spcPct val="50000"/>
              </a:spcBef>
              <a:buFontTx/>
              <a:buNone/>
            </a:pPr>
            <a:r>
              <a:rPr lang="en-US" altLang="en-US" sz="2400" dirty="0"/>
              <a:t>General Plan</a:t>
            </a:r>
          </a:p>
        </p:txBody>
      </p:sp>
      <p:sp>
        <p:nvSpPr>
          <p:cNvPr id="7" name="Rectangle 6">
            <a:extLst>
              <a:ext uri="{FF2B5EF4-FFF2-40B4-BE49-F238E27FC236}">
                <a16:creationId xmlns:a16="http://schemas.microsoft.com/office/drawing/2014/main" id="{E47948DB-0DA1-499C-B16C-83B9A25A6D37}"/>
              </a:ext>
            </a:extLst>
          </p:cNvPr>
          <p:cNvSpPr/>
          <p:nvPr/>
        </p:nvSpPr>
        <p:spPr>
          <a:xfrm>
            <a:off x="1524000" y="5867400"/>
            <a:ext cx="5873596" cy="461665"/>
          </a:xfrm>
          <a:prstGeom prst="rect">
            <a:avLst/>
          </a:prstGeom>
        </p:spPr>
        <p:txBody>
          <a:bodyPr wrap="none">
            <a:spAutoFit/>
          </a:bodyPr>
          <a:lstStyle/>
          <a:p>
            <a:pPr lvl="0" algn="ctr" defTabSz="739775">
              <a:tabLst>
                <a:tab pos="1031875" algn="l"/>
                <a:tab pos="2568575" algn="l"/>
                <a:tab pos="3598863" algn="l"/>
                <a:tab pos="4970463" algn="l"/>
                <a:tab pos="5768975" algn="l"/>
              </a:tabLst>
              <a:defRPr/>
            </a:pPr>
            <a:r>
              <a:rPr lang="en-US" b="1" dirty="0">
                <a:solidFill>
                  <a:srgbClr val="000000"/>
                </a:solidFill>
              </a:rPr>
              <a:t>Location: all at Alcon     </a:t>
            </a:r>
            <a:r>
              <a:rPr lang="en-US" b="1" u="sng" dirty="0">
                <a:solidFill>
                  <a:srgbClr val="000000"/>
                </a:solidFill>
              </a:rPr>
              <a:t>I-35W south /  I-20</a:t>
            </a:r>
          </a:p>
        </p:txBody>
      </p:sp>
    </p:spTree>
    <p:extLst>
      <p:ext uri="{BB962C8B-B14F-4D97-AF65-F5344CB8AC3E}">
        <p14:creationId xmlns:p14="http://schemas.microsoft.com/office/powerpoint/2010/main" val="1892726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116743"/>
                                        </p:tgtEl>
                                        <p:attrNameLst>
                                          <p:attrName>style.visibility</p:attrName>
                                        </p:attrNameLst>
                                      </p:cBhvr>
                                      <p:to>
                                        <p:strVal val="visible"/>
                                      </p:to>
                                    </p:set>
                                    <p:anim calcmode="lin" valueType="num">
                                      <p:cBhvr additive="base">
                                        <p:cTn id="7" dur="500" fill="hold"/>
                                        <p:tgtEl>
                                          <p:spTgt spid="116743"/>
                                        </p:tgtEl>
                                        <p:attrNameLst>
                                          <p:attrName>ppt_x</p:attrName>
                                        </p:attrNameLst>
                                      </p:cBhvr>
                                      <p:tavLst>
                                        <p:tav tm="0">
                                          <p:val>
                                            <p:strVal val="#ppt_x"/>
                                          </p:val>
                                        </p:tav>
                                        <p:tav tm="100000">
                                          <p:val>
                                            <p:strVal val="#ppt_x"/>
                                          </p:val>
                                        </p:tav>
                                      </p:tavLst>
                                    </p:anim>
                                    <p:anim calcmode="lin" valueType="num">
                                      <p:cBhvr additive="base">
                                        <p:cTn id="8" dur="500" fill="hold"/>
                                        <p:tgtEl>
                                          <p:spTgt spid="1167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19" presetClass="entr" presetSubtype="10" fill="hold" grpId="0" nodeType="afterEffect">
                                  <p:stCondLst>
                                    <p:cond delay="0"/>
                                  </p:stCondLst>
                                  <p:childTnLst>
                                    <p:set>
                                      <p:cBhvr>
                                        <p:cTn id="11" dur="1" fill="hold">
                                          <p:stCondLst>
                                            <p:cond delay="0"/>
                                          </p:stCondLst>
                                        </p:cTn>
                                        <p:tgtEl>
                                          <p:spTgt spid="116748"/>
                                        </p:tgtEl>
                                        <p:attrNameLst>
                                          <p:attrName>style.visibility</p:attrName>
                                        </p:attrNameLst>
                                      </p:cBhvr>
                                      <p:to>
                                        <p:strVal val="visible"/>
                                      </p:to>
                                    </p:set>
                                    <p:anim calcmode="lin" valueType="num">
                                      <p:cBhvr>
                                        <p:cTn id="12" dur="5000" fill="hold"/>
                                        <p:tgtEl>
                                          <p:spTgt spid="116748"/>
                                        </p:tgtEl>
                                        <p:attrNameLst>
                                          <p:attrName>ppt_w</p:attrName>
                                        </p:attrNameLst>
                                      </p:cBhvr>
                                      <p:tavLst>
                                        <p:tav tm="0" fmla="#ppt_w*sin(2.5*pi*$)">
                                          <p:val>
                                            <p:fltVal val="0"/>
                                          </p:val>
                                        </p:tav>
                                        <p:tav tm="100000">
                                          <p:val>
                                            <p:fltVal val="1"/>
                                          </p:val>
                                        </p:tav>
                                      </p:tavLst>
                                    </p:anim>
                                    <p:anim calcmode="lin" valueType="num">
                                      <p:cBhvr>
                                        <p:cTn id="13" dur="5000" fill="hold"/>
                                        <p:tgtEl>
                                          <p:spTgt spid="116748"/>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7500"/>
                            </p:stCondLst>
                            <p:childTnLst>
                              <p:par>
                                <p:cTn id="15" presetID="1" presetClass="entr" presetSubtype="0" fill="hold" grpId="0" nodeType="afterEffect" nodePh="1">
                                  <p:stCondLst>
                                    <p:cond delay="6000"/>
                                  </p:stCondLst>
                                  <p:endCondLst>
                                    <p:cond evt="begin" delay="0">
                                      <p:tn val="15"/>
                                    </p:cond>
                                  </p:endCondLst>
                                  <p:childTnLst>
                                    <p:set>
                                      <p:cBhvr>
                                        <p:cTn id="16" dur="1" fill="hold">
                                          <p:stCondLst>
                                            <p:cond delay="499"/>
                                          </p:stCondLst>
                                        </p:cTn>
                                        <p:tgtEl>
                                          <p:spTgt spid="11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P spid="116743" grpId="0" autoUpdateAnimBg="0"/>
      <p:bldP spid="11674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ctrTitle" idx="4294967295"/>
          </p:nvPr>
        </p:nvSpPr>
        <p:spPr>
          <a:xfrm>
            <a:off x="381000" y="304800"/>
            <a:ext cx="8382000" cy="2209800"/>
          </a:xfrm>
          <a:noFill/>
        </p:spPr>
        <p:txBody>
          <a:bodyPr/>
          <a:lstStyle/>
          <a:p>
            <a:pPr algn="ctr" eaLnBrk="1" hangingPunct="1">
              <a:lnSpc>
                <a:spcPct val="90000"/>
              </a:lnSpc>
              <a:spcAft>
                <a:spcPct val="25000"/>
              </a:spcAft>
            </a:pPr>
            <a:r>
              <a:rPr lang="en-US" altLang="en-US" sz="4400" b="1"/>
              <a:t>American Society for Quality </a:t>
            </a:r>
          </a:p>
        </p:txBody>
      </p:sp>
      <p:sp>
        <p:nvSpPr>
          <p:cNvPr id="9219" name="Rectangle 1"/>
          <p:cNvSpPr>
            <a:spLocks noChangeArrowheads="1"/>
          </p:cNvSpPr>
          <p:nvPr/>
        </p:nvSpPr>
        <p:spPr bwMode="auto">
          <a:xfrm>
            <a:off x="533400" y="26447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en-US" altLang="en-US" sz="2400">
                <a:latin typeface="Times"/>
              </a:rPr>
              <a:t>About ASQ </a:t>
            </a:r>
          </a:p>
          <a:p>
            <a:pPr eaLnBrk="1" hangingPunct="1">
              <a:spcBef>
                <a:spcPct val="0"/>
              </a:spcBef>
              <a:buFontTx/>
              <a:buNone/>
            </a:pPr>
            <a:r>
              <a:rPr lang="en-US" altLang="en-US" sz="2400">
                <a:latin typeface="Times"/>
              </a:rPr>
              <a:t>Resources</a:t>
            </a:r>
          </a:p>
          <a:p>
            <a:pPr eaLnBrk="1" hangingPunct="1">
              <a:spcBef>
                <a:spcPct val="0"/>
              </a:spcBef>
              <a:buFontTx/>
              <a:buNone/>
            </a:pPr>
            <a:r>
              <a:rPr lang="en-US" altLang="en-US" sz="2400">
                <a:latin typeface="Times"/>
              </a:rPr>
              <a:t>Certifications</a:t>
            </a:r>
          </a:p>
        </p:txBody>
      </p:sp>
      <p:pic>
        <p:nvPicPr>
          <p:cNvPr id="92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51863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28600"/>
            <a:ext cx="8229600" cy="639762"/>
          </a:xfrm>
        </p:spPr>
        <p:txBody>
          <a:bodyPr/>
          <a:lstStyle/>
          <a:p>
            <a:pPr eaLnBrk="1" hangingPunct="1"/>
            <a:r>
              <a:rPr lang="en-US" altLang="en-US" dirty="0"/>
              <a:t>Cowtown Quality Roundup</a:t>
            </a:r>
            <a:endParaRPr lang="en-US" altLang="en-US" sz="3200" dirty="0"/>
          </a:p>
        </p:txBody>
      </p:sp>
      <p:sp>
        <p:nvSpPr>
          <p:cNvPr id="1100803" name="Rectangle 3"/>
          <p:cNvSpPr>
            <a:spLocks noGrp="1" noChangeArrowheads="1"/>
          </p:cNvSpPr>
          <p:nvPr>
            <p:ph type="body" idx="4294967295"/>
          </p:nvPr>
        </p:nvSpPr>
        <p:spPr>
          <a:xfrm>
            <a:off x="609600" y="1295400"/>
            <a:ext cx="7997825" cy="4684712"/>
          </a:xfrm>
        </p:spPr>
        <p:txBody>
          <a:bodyPr/>
          <a:lstStyle/>
          <a:p>
            <a:pPr eaLnBrk="1" hangingPunct="1">
              <a:lnSpc>
                <a:spcPct val="90000"/>
              </a:lnSpc>
              <a:tabLst>
                <a:tab pos="3200400" algn="l"/>
                <a:tab pos="3370263" algn="l"/>
              </a:tabLst>
            </a:pPr>
            <a:r>
              <a:rPr lang="en-US" altLang="en-US" sz="2400" b="1" dirty="0"/>
              <a:t>When</a:t>
            </a:r>
            <a:r>
              <a:rPr lang="en-US" altLang="en-US" sz="2400" dirty="0"/>
              <a:t>:  </a:t>
            </a:r>
            <a:r>
              <a:rPr lang="en-US" altLang="en-US" sz="2400" u="sng" dirty="0"/>
              <a:t>Friday, </a:t>
            </a:r>
            <a:r>
              <a:rPr lang="en-US" altLang="en-US" b="1" u="sng" dirty="0"/>
              <a:t>April 16, 2021 – 21</a:t>
            </a:r>
            <a:r>
              <a:rPr lang="en-US" altLang="en-US" b="1" u="sng" baseline="30000" dirty="0"/>
              <a:t>st</a:t>
            </a:r>
            <a:r>
              <a:rPr lang="en-US" altLang="en-US" b="1" u="sng" dirty="0"/>
              <a:t> Annual</a:t>
            </a:r>
          </a:p>
          <a:p>
            <a:pPr lvl="1" eaLnBrk="1" hangingPunct="1">
              <a:lnSpc>
                <a:spcPct val="90000"/>
              </a:lnSpc>
              <a:tabLst>
                <a:tab pos="3200400" algn="l"/>
                <a:tab pos="3370263" algn="l"/>
              </a:tabLst>
            </a:pPr>
            <a:r>
              <a:rPr lang="en-US" altLang="en-US" sz="2000" dirty="0"/>
              <a:t> all day (8:30 – 4:30) </a:t>
            </a:r>
          </a:p>
          <a:p>
            <a:pPr eaLnBrk="1" hangingPunct="1">
              <a:lnSpc>
                <a:spcPct val="90000"/>
              </a:lnSpc>
              <a:tabLst>
                <a:tab pos="3200400" algn="l"/>
                <a:tab pos="3370263" algn="l"/>
              </a:tabLst>
            </a:pPr>
            <a:endParaRPr lang="en-US" altLang="en-US" sz="1400" b="1" dirty="0"/>
          </a:p>
          <a:p>
            <a:pPr eaLnBrk="1" hangingPunct="1">
              <a:lnSpc>
                <a:spcPct val="90000"/>
              </a:lnSpc>
              <a:tabLst>
                <a:tab pos="3200400" algn="l"/>
                <a:tab pos="3370263" algn="l"/>
              </a:tabLst>
            </a:pPr>
            <a:r>
              <a:rPr lang="en-US" altLang="en-US" sz="2400" b="1" dirty="0"/>
              <a:t>Location</a:t>
            </a:r>
            <a:r>
              <a:rPr lang="en-US" altLang="en-US" sz="2400" dirty="0"/>
              <a:t>: </a:t>
            </a:r>
            <a:r>
              <a:rPr lang="en-US" altLang="en-US" sz="2400" u="sng" dirty="0"/>
              <a:t>Radisson</a:t>
            </a:r>
            <a:r>
              <a:rPr lang="en-US" altLang="en-US" sz="2400" dirty="0"/>
              <a:t>, Meacham Blvd, Ft Worth</a:t>
            </a:r>
          </a:p>
          <a:p>
            <a:pPr lvl="1" eaLnBrk="1" hangingPunct="1">
              <a:lnSpc>
                <a:spcPct val="90000"/>
              </a:lnSpc>
              <a:buFont typeface="Wingdings" pitchFamily="2" charset="2"/>
              <a:buNone/>
              <a:tabLst>
                <a:tab pos="3200400" algn="l"/>
                <a:tab pos="3370263" algn="l"/>
              </a:tabLst>
            </a:pPr>
            <a:r>
              <a:rPr lang="en-US" altLang="en-US" sz="2000" dirty="0"/>
              <a:t>	– near I-35 / N Loop 820</a:t>
            </a:r>
          </a:p>
          <a:p>
            <a:pPr eaLnBrk="1" hangingPunct="1">
              <a:lnSpc>
                <a:spcPct val="90000"/>
              </a:lnSpc>
              <a:tabLst>
                <a:tab pos="3200400" algn="l"/>
                <a:tab pos="3370263" algn="l"/>
              </a:tabLst>
            </a:pPr>
            <a:endParaRPr lang="en-US" altLang="en-US" sz="1400" b="1" dirty="0"/>
          </a:p>
          <a:p>
            <a:pPr eaLnBrk="1" hangingPunct="1">
              <a:lnSpc>
                <a:spcPct val="90000"/>
              </a:lnSpc>
              <a:tabLst>
                <a:tab pos="3200400" algn="l"/>
                <a:tab pos="3370263" algn="l"/>
              </a:tabLst>
            </a:pPr>
            <a:r>
              <a:rPr lang="en-US" altLang="en-US" sz="2400" b="1" dirty="0"/>
              <a:t>Cost</a:t>
            </a:r>
            <a:r>
              <a:rPr lang="en-US" altLang="en-US" sz="2400" dirty="0"/>
              <a:t>: </a:t>
            </a:r>
            <a:r>
              <a:rPr lang="en-US" altLang="en-US" sz="2400" u="sng" dirty="0"/>
              <a:t>$147</a:t>
            </a:r>
            <a:endParaRPr lang="en-US" altLang="en-US" sz="2400" b="1" u="sng" dirty="0"/>
          </a:p>
          <a:p>
            <a:pPr lvl="1" eaLnBrk="1" hangingPunct="1">
              <a:lnSpc>
                <a:spcPct val="90000"/>
              </a:lnSpc>
              <a:tabLst>
                <a:tab pos="3200400" algn="l"/>
                <a:tab pos="3370263" algn="l"/>
              </a:tabLst>
            </a:pPr>
            <a:r>
              <a:rPr lang="en-US" altLang="en-US" sz="2000" dirty="0"/>
              <a:t> Early Bird Discount</a:t>
            </a:r>
          </a:p>
          <a:p>
            <a:pPr eaLnBrk="1" hangingPunct="1">
              <a:lnSpc>
                <a:spcPct val="90000"/>
              </a:lnSpc>
              <a:tabLst>
                <a:tab pos="3200400" algn="l"/>
                <a:tab pos="3370263" algn="l"/>
              </a:tabLst>
            </a:pPr>
            <a:endParaRPr lang="en-US" altLang="en-US" sz="1400" b="1" dirty="0"/>
          </a:p>
          <a:p>
            <a:pPr eaLnBrk="1" hangingPunct="1">
              <a:lnSpc>
                <a:spcPct val="90000"/>
              </a:lnSpc>
              <a:tabLst>
                <a:tab pos="3200400" algn="l"/>
                <a:tab pos="3370263" algn="l"/>
              </a:tabLst>
            </a:pPr>
            <a:r>
              <a:rPr lang="en-US" altLang="en-US" sz="2400" b="1" dirty="0"/>
              <a:t>Program</a:t>
            </a:r>
            <a:r>
              <a:rPr lang="en-US" altLang="en-US" sz="2400" dirty="0"/>
              <a:t> – 5 tracks – 15 topics – pick 3!</a:t>
            </a:r>
          </a:p>
          <a:p>
            <a:pPr lvl="1" eaLnBrk="1" hangingPunct="1">
              <a:lnSpc>
                <a:spcPct val="90000"/>
              </a:lnSpc>
              <a:buFont typeface="Wingdings" pitchFamily="2" charset="2"/>
              <a:buNone/>
              <a:tabLst>
                <a:tab pos="3200400" algn="l"/>
                <a:tab pos="3370263" algn="l"/>
              </a:tabLst>
            </a:pPr>
            <a:endParaRPr lang="en-US" altLang="en-US" sz="500" dirty="0">
              <a:solidFill>
                <a:schemeClr val="hlink"/>
              </a:solidFill>
            </a:endParaRPr>
          </a:p>
          <a:p>
            <a:pPr lvl="1" eaLnBrk="1" hangingPunct="1">
              <a:lnSpc>
                <a:spcPct val="90000"/>
              </a:lnSpc>
              <a:spcBef>
                <a:spcPct val="0"/>
              </a:spcBef>
              <a:buNone/>
              <a:tabLst>
                <a:tab pos="3087688" algn="l"/>
                <a:tab pos="5033963" algn="l"/>
              </a:tabLst>
            </a:pPr>
            <a:r>
              <a:rPr lang="en-US" altLang="en-US" sz="2100" dirty="0">
                <a:solidFill>
                  <a:schemeClr val="hlink"/>
                </a:solidFill>
              </a:rPr>
              <a:t>	</a:t>
            </a:r>
            <a:r>
              <a:rPr lang="en-US" altLang="en-US" sz="2100" dirty="0">
                <a:solidFill>
                  <a:srgbClr val="3333FF"/>
                </a:solidFill>
              </a:rPr>
              <a:t>Compliance	Leadership	Supplier Management</a:t>
            </a:r>
          </a:p>
          <a:p>
            <a:pPr lvl="1" eaLnBrk="1" hangingPunct="1">
              <a:lnSpc>
                <a:spcPct val="90000"/>
              </a:lnSpc>
              <a:spcBef>
                <a:spcPct val="0"/>
              </a:spcBef>
              <a:buNone/>
              <a:tabLst>
                <a:tab pos="3087688" algn="l"/>
                <a:tab pos="5033963" algn="l"/>
              </a:tabLst>
            </a:pPr>
            <a:r>
              <a:rPr lang="en-US" altLang="en-US" sz="2100" dirty="0">
                <a:solidFill>
                  <a:srgbClr val="3333FF"/>
                </a:solidFill>
              </a:rPr>
              <a:t>	Quality Mgt	Quality Tools   	Personal Development</a:t>
            </a:r>
          </a:p>
          <a:p>
            <a:pPr lvl="1" eaLnBrk="1" hangingPunct="1">
              <a:lnSpc>
                <a:spcPct val="90000"/>
              </a:lnSpc>
              <a:spcBef>
                <a:spcPct val="0"/>
              </a:spcBef>
              <a:buNone/>
              <a:tabLst>
                <a:tab pos="3087688" algn="l"/>
                <a:tab pos="5033963" algn="l"/>
              </a:tabLst>
            </a:pPr>
            <a:r>
              <a:rPr lang="en-US" altLang="en-US" sz="2100" dirty="0">
                <a:solidFill>
                  <a:srgbClr val="3333FF"/>
                </a:solidFill>
              </a:rPr>
              <a:t>	</a:t>
            </a:r>
            <a:r>
              <a:rPr lang="en-US" altLang="en-US" sz="1100" dirty="0">
                <a:solidFill>
                  <a:srgbClr val="3333FF"/>
                </a:solidFill>
              </a:rPr>
              <a:t>	</a:t>
            </a:r>
          </a:p>
          <a:p>
            <a:pPr lvl="1" eaLnBrk="1" hangingPunct="1">
              <a:lnSpc>
                <a:spcPct val="90000"/>
              </a:lnSpc>
              <a:spcBef>
                <a:spcPct val="0"/>
              </a:spcBef>
              <a:buFont typeface="Wingdings" pitchFamily="2" charset="2"/>
              <a:buNone/>
              <a:tabLst>
                <a:tab pos="3087688" algn="l"/>
                <a:tab pos="5033963" algn="l"/>
              </a:tabLst>
            </a:pPr>
            <a:r>
              <a:rPr lang="en-US" altLang="en-US" sz="2100" dirty="0">
                <a:solidFill>
                  <a:srgbClr val="3333FF"/>
                </a:solidFill>
              </a:rPr>
              <a:t>	Keynote to wrap up the day</a:t>
            </a:r>
          </a:p>
          <a:p>
            <a:pPr eaLnBrk="1" hangingPunct="1">
              <a:lnSpc>
                <a:spcPct val="90000"/>
              </a:lnSpc>
              <a:spcBef>
                <a:spcPct val="0"/>
              </a:spcBef>
              <a:tabLst>
                <a:tab pos="3200400" algn="l"/>
                <a:tab pos="3370263" algn="l"/>
              </a:tabLst>
            </a:pPr>
            <a:endParaRPr lang="en-US" altLang="en-US" sz="1200" b="1" dirty="0"/>
          </a:p>
        </p:txBody>
      </p:sp>
      <p:sp>
        <p:nvSpPr>
          <p:cNvPr id="1100804"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Tree>
    <p:extLst>
      <p:ext uri="{BB962C8B-B14F-4D97-AF65-F5344CB8AC3E}">
        <p14:creationId xmlns:p14="http://schemas.microsoft.com/office/powerpoint/2010/main" val="3642160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100803">
                                            <p:txEl>
                                              <p:pRg st="0" end="0"/>
                                            </p:txEl>
                                          </p:spTgt>
                                        </p:tgtEl>
                                        <p:attrNameLst>
                                          <p:attrName>style.visibility</p:attrName>
                                        </p:attrNameLst>
                                      </p:cBhvr>
                                      <p:to>
                                        <p:strVal val="visible"/>
                                      </p:to>
                                    </p:set>
                                    <p:anim calcmode="lin" valueType="num">
                                      <p:cBhvr additive="base">
                                        <p:cTn id="7" dur="500" fill="hold"/>
                                        <p:tgtEl>
                                          <p:spTgt spid="1100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08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0"/>
                                  </p:stCondLst>
                                  <p:childTnLst>
                                    <p:set>
                                      <p:cBhvr>
                                        <p:cTn id="10" dur="1" fill="hold">
                                          <p:stCondLst>
                                            <p:cond delay="0"/>
                                          </p:stCondLst>
                                        </p:cTn>
                                        <p:tgtEl>
                                          <p:spTgt spid="1100803">
                                            <p:txEl>
                                              <p:pRg st="1" end="1"/>
                                            </p:txEl>
                                          </p:spTgt>
                                        </p:tgtEl>
                                        <p:attrNameLst>
                                          <p:attrName>style.visibility</p:attrName>
                                        </p:attrNameLst>
                                      </p:cBhvr>
                                      <p:to>
                                        <p:strVal val="visible"/>
                                      </p:to>
                                    </p:set>
                                    <p:anim calcmode="lin" valueType="num">
                                      <p:cBhvr additive="base">
                                        <p:cTn id="11" dur="500" fill="hold"/>
                                        <p:tgtEl>
                                          <p:spTgt spid="11008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0080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2" presetClass="entr" presetSubtype="4" fill="hold" grpId="0" nodeType="afterEffect">
                                  <p:stCondLst>
                                    <p:cond delay="3000"/>
                                  </p:stCondLst>
                                  <p:childTnLst>
                                    <p:set>
                                      <p:cBhvr>
                                        <p:cTn id="15" dur="1" fill="hold">
                                          <p:stCondLst>
                                            <p:cond delay="0"/>
                                          </p:stCondLst>
                                        </p:cTn>
                                        <p:tgtEl>
                                          <p:spTgt spid="1100803">
                                            <p:txEl>
                                              <p:pRg st="3" end="3"/>
                                            </p:txEl>
                                          </p:spTgt>
                                        </p:tgtEl>
                                        <p:attrNameLst>
                                          <p:attrName>style.visibility</p:attrName>
                                        </p:attrNameLst>
                                      </p:cBhvr>
                                      <p:to>
                                        <p:strVal val="visible"/>
                                      </p:to>
                                    </p:set>
                                    <p:anim calcmode="lin" valueType="num">
                                      <p:cBhvr additive="base">
                                        <p:cTn id="16" dur="500" fill="hold"/>
                                        <p:tgtEl>
                                          <p:spTgt spid="110080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0080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3000"/>
                                  </p:stCondLst>
                                  <p:childTnLst>
                                    <p:set>
                                      <p:cBhvr>
                                        <p:cTn id="19" dur="1" fill="hold">
                                          <p:stCondLst>
                                            <p:cond delay="0"/>
                                          </p:stCondLst>
                                        </p:cTn>
                                        <p:tgtEl>
                                          <p:spTgt spid="1100803">
                                            <p:txEl>
                                              <p:pRg st="4" end="4"/>
                                            </p:txEl>
                                          </p:spTgt>
                                        </p:tgtEl>
                                        <p:attrNameLst>
                                          <p:attrName>style.visibility</p:attrName>
                                        </p:attrNameLst>
                                      </p:cBhvr>
                                      <p:to>
                                        <p:strVal val="visible"/>
                                      </p:to>
                                    </p:set>
                                    <p:anim calcmode="lin" valueType="num">
                                      <p:cBhvr additive="base">
                                        <p:cTn id="20" dur="500" fill="hold"/>
                                        <p:tgtEl>
                                          <p:spTgt spid="110080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00803">
                                            <p:txEl>
                                              <p:pRg st="4" end="4"/>
                                            </p:txEl>
                                          </p:spTgt>
                                        </p:tgtEl>
                                        <p:attrNameLst>
                                          <p:attrName>ppt_y</p:attrName>
                                        </p:attrNameLst>
                                      </p:cBhvr>
                                      <p:tavLst>
                                        <p:tav tm="0">
                                          <p:val>
                                            <p:strVal val="1+#ppt_h/2"/>
                                          </p:val>
                                        </p:tav>
                                        <p:tav tm="100000">
                                          <p:val>
                                            <p:strVal val="#ppt_y"/>
                                          </p:val>
                                        </p:tav>
                                      </p:tavLst>
                                    </p:anim>
                                  </p:childTnLst>
                                </p:cTn>
                              </p:par>
                            </p:childTnLst>
                          </p:cTn>
                        </p:par>
                        <p:par>
                          <p:cTn id="22" fill="hold">
                            <p:stCondLst>
                              <p:cond delay="7000"/>
                            </p:stCondLst>
                            <p:childTnLst>
                              <p:par>
                                <p:cTn id="23" presetID="2" presetClass="entr" presetSubtype="4" fill="hold" grpId="0" nodeType="afterEffect">
                                  <p:stCondLst>
                                    <p:cond delay="3000"/>
                                  </p:stCondLst>
                                  <p:childTnLst>
                                    <p:set>
                                      <p:cBhvr>
                                        <p:cTn id="24" dur="1" fill="hold">
                                          <p:stCondLst>
                                            <p:cond delay="0"/>
                                          </p:stCondLst>
                                        </p:cTn>
                                        <p:tgtEl>
                                          <p:spTgt spid="1100803">
                                            <p:txEl>
                                              <p:pRg st="6" end="6"/>
                                            </p:txEl>
                                          </p:spTgt>
                                        </p:tgtEl>
                                        <p:attrNameLst>
                                          <p:attrName>style.visibility</p:attrName>
                                        </p:attrNameLst>
                                      </p:cBhvr>
                                      <p:to>
                                        <p:strVal val="visible"/>
                                      </p:to>
                                    </p:set>
                                    <p:anim calcmode="lin" valueType="num">
                                      <p:cBhvr additive="base">
                                        <p:cTn id="25" dur="500" fill="hold"/>
                                        <p:tgtEl>
                                          <p:spTgt spid="11008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080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3000"/>
                                  </p:stCondLst>
                                  <p:childTnLst>
                                    <p:set>
                                      <p:cBhvr>
                                        <p:cTn id="28" dur="1" fill="hold">
                                          <p:stCondLst>
                                            <p:cond delay="0"/>
                                          </p:stCondLst>
                                        </p:cTn>
                                        <p:tgtEl>
                                          <p:spTgt spid="1100803">
                                            <p:txEl>
                                              <p:pRg st="7" end="7"/>
                                            </p:txEl>
                                          </p:spTgt>
                                        </p:tgtEl>
                                        <p:attrNameLst>
                                          <p:attrName>style.visibility</p:attrName>
                                        </p:attrNameLst>
                                      </p:cBhvr>
                                      <p:to>
                                        <p:strVal val="visible"/>
                                      </p:to>
                                    </p:set>
                                    <p:anim calcmode="lin" valueType="num">
                                      <p:cBhvr additive="base">
                                        <p:cTn id="29" dur="500" fill="hold"/>
                                        <p:tgtEl>
                                          <p:spTgt spid="110080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0803">
                                            <p:txEl>
                                              <p:pRg st="7" end="7"/>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500"/>
                            </p:stCondLst>
                            <p:childTnLst>
                              <p:par>
                                <p:cTn id="32" presetID="2" presetClass="entr" presetSubtype="4" fill="hold" grpId="0" nodeType="afterEffect">
                                  <p:stCondLst>
                                    <p:cond delay="3000"/>
                                  </p:stCondLst>
                                  <p:childTnLst>
                                    <p:set>
                                      <p:cBhvr>
                                        <p:cTn id="33" dur="1" fill="hold">
                                          <p:stCondLst>
                                            <p:cond delay="0"/>
                                          </p:stCondLst>
                                        </p:cTn>
                                        <p:tgtEl>
                                          <p:spTgt spid="1100803">
                                            <p:txEl>
                                              <p:pRg st="9" end="9"/>
                                            </p:txEl>
                                          </p:spTgt>
                                        </p:tgtEl>
                                        <p:attrNameLst>
                                          <p:attrName>style.visibility</p:attrName>
                                        </p:attrNameLst>
                                      </p:cBhvr>
                                      <p:to>
                                        <p:strVal val="visible"/>
                                      </p:to>
                                    </p:set>
                                    <p:anim calcmode="lin" valueType="num">
                                      <p:cBhvr additive="base">
                                        <p:cTn id="34" dur="500" fill="hold"/>
                                        <p:tgtEl>
                                          <p:spTgt spid="110080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00803">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0"/>
                                  </p:stCondLst>
                                  <p:childTnLst>
                                    <p:set>
                                      <p:cBhvr>
                                        <p:cTn id="37" dur="1" fill="hold">
                                          <p:stCondLst>
                                            <p:cond delay="0"/>
                                          </p:stCondLst>
                                        </p:cTn>
                                        <p:tgtEl>
                                          <p:spTgt spid="1100803">
                                            <p:txEl>
                                              <p:pRg st="11" end="11"/>
                                            </p:txEl>
                                          </p:spTgt>
                                        </p:tgtEl>
                                        <p:attrNameLst>
                                          <p:attrName>style.visibility</p:attrName>
                                        </p:attrNameLst>
                                      </p:cBhvr>
                                      <p:to>
                                        <p:strVal val="visible"/>
                                      </p:to>
                                    </p:set>
                                    <p:anim calcmode="lin" valueType="num">
                                      <p:cBhvr additive="base">
                                        <p:cTn id="38" dur="500" fill="hold"/>
                                        <p:tgtEl>
                                          <p:spTgt spid="1100803">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0803">
                                            <p:txEl>
                                              <p:pRg st="11" end="11"/>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0"/>
                                  </p:stCondLst>
                                  <p:childTnLst>
                                    <p:set>
                                      <p:cBhvr>
                                        <p:cTn id="41" dur="1" fill="hold">
                                          <p:stCondLst>
                                            <p:cond delay="0"/>
                                          </p:stCondLst>
                                        </p:cTn>
                                        <p:tgtEl>
                                          <p:spTgt spid="1100803">
                                            <p:txEl>
                                              <p:pRg st="12" end="12"/>
                                            </p:txEl>
                                          </p:spTgt>
                                        </p:tgtEl>
                                        <p:attrNameLst>
                                          <p:attrName>style.visibility</p:attrName>
                                        </p:attrNameLst>
                                      </p:cBhvr>
                                      <p:to>
                                        <p:strVal val="visible"/>
                                      </p:to>
                                    </p:set>
                                    <p:anim calcmode="lin" valueType="num">
                                      <p:cBhvr additive="base">
                                        <p:cTn id="42" dur="500" fill="hold"/>
                                        <p:tgtEl>
                                          <p:spTgt spid="1100803">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00803">
                                            <p:txEl>
                                              <p:pRg st="12" end="12"/>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9000"/>
                                  </p:stCondLst>
                                  <p:childTnLst>
                                    <p:set>
                                      <p:cBhvr>
                                        <p:cTn id="45" dur="1" fill="hold">
                                          <p:stCondLst>
                                            <p:cond delay="0"/>
                                          </p:stCondLst>
                                        </p:cTn>
                                        <p:tgtEl>
                                          <p:spTgt spid="1100803">
                                            <p:txEl>
                                              <p:pRg st="13" end="13"/>
                                            </p:txEl>
                                          </p:spTgt>
                                        </p:tgtEl>
                                        <p:attrNameLst>
                                          <p:attrName>style.visibility</p:attrName>
                                        </p:attrNameLst>
                                      </p:cBhvr>
                                      <p:to>
                                        <p:strVal val="visible"/>
                                      </p:to>
                                    </p:set>
                                    <p:anim calcmode="lin" valueType="num">
                                      <p:cBhvr additive="base">
                                        <p:cTn id="46" dur="500" fill="hold"/>
                                        <p:tgtEl>
                                          <p:spTgt spid="1100803">
                                            <p:txEl>
                                              <p:pRg st="13" end="1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00803">
                                            <p:txEl>
                                              <p:pRg st="13" end="13"/>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3000"/>
                                  </p:stCondLst>
                                  <p:childTnLst>
                                    <p:set>
                                      <p:cBhvr>
                                        <p:cTn id="49" dur="1" fill="hold">
                                          <p:stCondLst>
                                            <p:cond delay="0"/>
                                          </p:stCondLst>
                                        </p:cTn>
                                        <p:tgtEl>
                                          <p:spTgt spid="1100803">
                                            <p:txEl>
                                              <p:pRg st="14" end="14"/>
                                            </p:txEl>
                                          </p:spTgt>
                                        </p:tgtEl>
                                        <p:attrNameLst>
                                          <p:attrName>style.visibility</p:attrName>
                                        </p:attrNameLst>
                                      </p:cBhvr>
                                      <p:to>
                                        <p:strVal val="visible"/>
                                      </p:to>
                                    </p:set>
                                    <p:anim calcmode="lin" valueType="num">
                                      <p:cBhvr additive="base">
                                        <p:cTn id="50" dur="500" fill="hold"/>
                                        <p:tgtEl>
                                          <p:spTgt spid="1100803">
                                            <p:txEl>
                                              <p:pRg st="14" end="1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00803">
                                            <p:txEl>
                                              <p:pRg st="14" end="14"/>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0000"/>
                            </p:stCondLst>
                            <p:childTnLst>
                              <p:par>
                                <p:cTn id="53" presetID="2" presetClass="entr" presetSubtype="8" fill="hold" grpId="0" nodeType="afterEffect" nodePh="1">
                                  <p:stCondLst>
                                    <p:cond delay="3000"/>
                                  </p:stCondLst>
                                  <p:endCondLst>
                                    <p:cond evt="begin" delay="0">
                                      <p:tn val="53"/>
                                    </p:cond>
                                  </p:endCondLst>
                                  <p:childTnLst>
                                    <p:set>
                                      <p:cBhvr>
                                        <p:cTn id="54" dur="1" fill="hold">
                                          <p:stCondLst>
                                            <p:cond delay="0"/>
                                          </p:stCondLst>
                                        </p:cTn>
                                        <p:tgtEl>
                                          <p:spTgt spid="1100804"/>
                                        </p:tgtEl>
                                        <p:attrNameLst>
                                          <p:attrName>style.visibility</p:attrName>
                                        </p:attrNameLst>
                                      </p:cBhvr>
                                      <p:to>
                                        <p:strVal val="visible"/>
                                      </p:to>
                                    </p:set>
                                    <p:anim calcmode="lin" valueType="num">
                                      <p:cBhvr additive="base">
                                        <p:cTn id="55" dur="500" fill="hold"/>
                                        <p:tgtEl>
                                          <p:spTgt spid="1100804"/>
                                        </p:tgtEl>
                                        <p:attrNameLst>
                                          <p:attrName>ppt_x</p:attrName>
                                        </p:attrNameLst>
                                      </p:cBhvr>
                                      <p:tavLst>
                                        <p:tav tm="0">
                                          <p:val>
                                            <p:strVal val="0-#ppt_w/2"/>
                                          </p:val>
                                        </p:tav>
                                        <p:tav tm="100000">
                                          <p:val>
                                            <p:strVal val="#ppt_x"/>
                                          </p:val>
                                        </p:tav>
                                      </p:tavLst>
                                    </p:anim>
                                    <p:anim calcmode="lin" valueType="num">
                                      <p:cBhvr additive="base">
                                        <p:cTn id="56" dur="500" fill="hold"/>
                                        <p:tgtEl>
                                          <p:spTgt spid="1100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3" grpId="0" build="p" autoUpdateAnimBg="0" advAuto="3000"/>
      <p:bldP spid="110080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799" y="206488"/>
            <a:ext cx="7662673" cy="789799"/>
          </a:xfrm>
        </p:spPr>
        <p:txBody>
          <a:bodyPr/>
          <a:lstStyle/>
          <a:p>
            <a:pPr algn="ctr" eaLnBrk="1" hangingPunct="1"/>
            <a:r>
              <a:rPr lang="en-US" altLang="en-US" sz="4000" b="1" dirty="0"/>
              <a:t>Webinars</a:t>
            </a:r>
            <a:endParaRPr lang="en-US" altLang="en-US" sz="4000" dirty="0"/>
          </a:p>
        </p:txBody>
      </p:sp>
      <p:sp>
        <p:nvSpPr>
          <p:cNvPr id="106598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ctr" hangingPunct="0">
              <a:spcBef>
                <a:spcPct val="0"/>
              </a:spcBef>
              <a:spcAft>
                <a:spcPct val="0"/>
              </a:spcAft>
              <a:defRPr sz="2400" b="1">
                <a:solidFill>
                  <a:schemeClr val="tx1"/>
                </a:solidFill>
                <a:latin typeface="Times New Roman" pitchFamily="18" charset="0"/>
              </a:defRPr>
            </a:lvl6pPr>
            <a:lvl7pPr marL="2971800" indent="-228600" algn="ctr" eaLnBrk="0" fontAlgn="ctr" hangingPunct="0">
              <a:spcBef>
                <a:spcPct val="0"/>
              </a:spcBef>
              <a:spcAft>
                <a:spcPct val="0"/>
              </a:spcAft>
              <a:defRPr sz="2400" b="1">
                <a:solidFill>
                  <a:schemeClr val="tx1"/>
                </a:solidFill>
                <a:latin typeface="Times New Roman" pitchFamily="18" charset="0"/>
              </a:defRPr>
            </a:lvl7pPr>
            <a:lvl8pPr marL="3429000" indent="-228600" algn="ctr" eaLnBrk="0" fontAlgn="ctr" hangingPunct="0">
              <a:spcBef>
                <a:spcPct val="0"/>
              </a:spcBef>
              <a:spcAft>
                <a:spcPct val="0"/>
              </a:spcAft>
              <a:defRPr sz="2400" b="1">
                <a:solidFill>
                  <a:schemeClr val="tx1"/>
                </a:solidFill>
                <a:latin typeface="Times New Roman" pitchFamily="18" charset="0"/>
              </a:defRPr>
            </a:lvl8pPr>
            <a:lvl9pPr marL="3886200" indent="-228600" algn="ctr" eaLnBrk="0" fontAlgn="ctr" hangingPunct="0">
              <a:spcBef>
                <a:spcPct val="0"/>
              </a:spcBef>
              <a:spcAft>
                <a:spcPct val="0"/>
              </a:spcAft>
              <a:defRPr sz="2400" b="1">
                <a:solidFill>
                  <a:schemeClr val="tx1"/>
                </a:solidFill>
                <a:latin typeface="Times New Roman" pitchFamily="18" charset="0"/>
              </a:defRPr>
            </a:lvl9pPr>
          </a:lstStyle>
          <a:p>
            <a:pPr eaLnBrk="1" hangingPunct="1"/>
            <a:endParaRPr lang="en-US" altLang="en-US" sz="2800"/>
          </a:p>
        </p:txBody>
      </p:sp>
      <p:graphicFrame>
        <p:nvGraphicFramePr>
          <p:cNvPr id="2" name="Table 2">
            <a:extLst>
              <a:ext uri="{FF2B5EF4-FFF2-40B4-BE49-F238E27FC236}">
                <a16:creationId xmlns:a16="http://schemas.microsoft.com/office/drawing/2014/main" id="{664566FD-D8D4-423A-A385-BDA75496B4CB}"/>
              </a:ext>
            </a:extLst>
          </p:cNvPr>
          <p:cNvGraphicFramePr>
            <a:graphicFrameLocks noGrp="1"/>
          </p:cNvGraphicFramePr>
          <p:nvPr>
            <p:extLst>
              <p:ext uri="{D42A27DB-BD31-4B8C-83A1-F6EECF244321}">
                <p14:modId xmlns:p14="http://schemas.microsoft.com/office/powerpoint/2010/main" val="2977806116"/>
              </p:ext>
            </p:extLst>
          </p:nvPr>
        </p:nvGraphicFramePr>
        <p:xfrm>
          <a:off x="534924" y="1330960"/>
          <a:ext cx="8074151" cy="4069080"/>
        </p:xfrm>
        <a:graphic>
          <a:graphicData uri="http://schemas.openxmlformats.org/drawingml/2006/table">
            <a:tbl>
              <a:tblPr firstRow="1" bandRow="1">
                <a:tableStyleId>{21E4AEA4-8DFA-4A89-87EB-49C32662AFE0}</a:tableStyleId>
              </a:tblPr>
              <a:tblGrid>
                <a:gridCol w="1522476">
                  <a:extLst>
                    <a:ext uri="{9D8B030D-6E8A-4147-A177-3AD203B41FA5}">
                      <a16:colId xmlns:a16="http://schemas.microsoft.com/office/drawing/2014/main" val="1093772221"/>
                    </a:ext>
                  </a:extLst>
                </a:gridCol>
                <a:gridCol w="800352">
                  <a:extLst>
                    <a:ext uri="{9D8B030D-6E8A-4147-A177-3AD203B41FA5}">
                      <a16:colId xmlns:a16="http://schemas.microsoft.com/office/drawing/2014/main" val="621205194"/>
                    </a:ext>
                  </a:extLst>
                </a:gridCol>
                <a:gridCol w="5751323">
                  <a:extLst>
                    <a:ext uri="{9D8B030D-6E8A-4147-A177-3AD203B41FA5}">
                      <a16:colId xmlns:a16="http://schemas.microsoft.com/office/drawing/2014/main" val="3118239474"/>
                    </a:ext>
                  </a:extLst>
                </a:gridCol>
              </a:tblGrid>
              <a:tr h="370840">
                <a:tc>
                  <a:txBody>
                    <a:bodyPr/>
                    <a:lstStyle/>
                    <a:p>
                      <a:pPr algn="ctr"/>
                      <a:r>
                        <a:rPr lang="en-US" dirty="0"/>
                        <a:t>Day/Date</a:t>
                      </a:r>
                    </a:p>
                  </a:txBody>
                  <a:tcPr/>
                </a:tc>
                <a:tc>
                  <a:txBody>
                    <a:bodyPr/>
                    <a:lstStyle/>
                    <a:p>
                      <a:pPr algn="ctr"/>
                      <a:r>
                        <a:rPr lang="en-US" dirty="0"/>
                        <a:t>Time</a:t>
                      </a:r>
                    </a:p>
                  </a:txBody>
                  <a:tcPr/>
                </a:tc>
                <a:tc>
                  <a:txBody>
                    <a:bodyPr/>
                    <a:lstStyle/>
                    <a:p>
                      <a:pPr algn="ctr"/>
                      <a:r>
                        <a:rPr lang="en-US" dirty="0"/>
                        <a:t>Topic</a:t>
                      </a:r>
                    </a:p>
                  </a:txBody>
                  <a:tcPr/>
                </a:tc>
                <a:extLst>
                  <a:ext uri="{0D108BD9-81ED-4DB2-BD59-A6C34878D82A}">
                    <a16:rowId xmlns:a16="http://schemas.microsoft.com/office/drawing/2014/main" val="3262139043"/>
                  </a:ext>
                </a:extLst>
              </a:tr>
              <a:tr h="355600">
                <a:tc>
                  <a:txBody>
                    <a:bodyPr/>
                    <a:lstStyle/>
                    <a:p>
                      <a:pPr lvl="0" algn="r"/>
                      <a:r>
                        <a:rPr lang="en-US" dirty="0">
                          <a:solidFill>
                            <a:srgbClr val="0000FF"/>
                          </a:solidFill>
                        </a:rPr>
                        <a:t>Thu 12/03</a:t>
                      </a:r>
                    </a:p>
                  </a:txBody>
                  <a:tcPr>
                    <a:noFill/>
                  </a:tcPr>
                </a:tc>
                <a:tc>
                  <a:txBody>
                    <a:bodyPr/>
                    <a:lstStyle/>
                    <a:p>
                      <a:pPr algn="ctr"/>
                      <a:r>
                        <a:rPr lang="en-US" dirty="0">
                          <a:solidFill>
                            <a:srgbClr val="0000FF"/>
                          </a:solidFill>
                        </a:rPr>
                        <a:t>6:00</a:t>
                      </a:r>
                    </a:p>
                  </a:txBody>
                  <a:tcPr>
                    <a:noFill/>
                  </a:tcPr>
                </a:tc>
                <a:tc>
                  <a:txBody>
                    <a:bodyPr/>
                    <a:lstStyle/>
                    <a:p>
                      <a:r>
                        <a:rPr lang="en-US" dirty="0">
                          <a:solidFill>
                            <a:srgbClr val="0000FF"/>
                          </a:solidFill>
                        </a:rPr>
                        <a:t>Eight The Innovation Management Principles</a:t>
                      </a:r>
                    </a:p>
                  </a:txBody>
                  <a:tcPr>
                    <a:noFill/>
                  </a:tcPr>
                </a:tc>
                <a:extLst>
                  <a:ext uri="{0D108BD9-81ED-4DB2-BD59-A6C34878D82A}">
                    <a16:rowId xmlns:a16="http://schemas.microsoft.com/office/drawing/2014/main" val="4279657982"/>
                  </a:ext>
                </a:extLst>
              </a:tr>
              <a:tr h="370840">
                <a:tc>
                  <a:txBody>
                    <a:bodyPr/>
                    <a:lstStyle/>
                    <a:p>
                      <a:pPr lvl="0" algn="r"/>
                      <a:r>
                        <a:rPr lang="en-US" b="1" dirty="0">
                          <a:solidFill>
                            <a:srgbClr val="0000FF"/>
                          </a:solidFill>
                        </a:rPr>
                        <a:t>PDM</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0000FF"/>
                          </a:solidFill>
                        </a:rPr>
                        <a:t>7:20</a:t>
                      </a:r>
                    </a:p>
                  </a:txBody>
                  <a:tcPr>
                    <a:lnB w="12700" cap="flat" cmpd="sng" algn="ctr">
                      <a:solidFill>
                        <a:schemeClr val="tx1"/>
                      </a:solidFill>
                      <a:prstDash val="solid"/>
                      <a:round/>
                      <a:headEnd type="none" w="med" len="med"/>
                      <a:tailEnd type="none" w="med" len="med"/>
                    </a:lnB>
                    <a:noFill/>
                  </a:tcPr>
                </a:tc>
                <a:tc>
                  <a:txBody>
                    <a:bodyPr/>
                    <a:lstStyle/>
                    <a:p>
                      <a:r>
                        <a:rPr lang="en-US" dirty="0">
                          <a:solidFill>
                            <a:srgbClr val="0000FF"/>
                          </a:solidFill>
                        </a:rPr>
                        <a:t>Process Behavior Charting – speaker 1</a:t>
                      </a:r>
                      <a:endParaRPr lang="en-US" sz="1800" kern="1200" dirty="0">
                        <a:solidFill>
                          <a:srgbClr val="0000FF"/>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088452"/>
                  </a:ext>
                </a:extLst>
              </a:tr>
              <a:tr h="370840">
                <a:tc>
                  <a:txBody>
                    <a:bodyPr/>
                    <a:lstStyle/>
                    <a:p>
                      <a:pPr lvl="0" algn="r"/>
                      <a:r>
                        <a:rPr lang="en-US" dirty="0">
                          <a:solidFill>
                            <a:schemeClr val="tx1"/>
                          </a:solidFill>
                        </a:rPr>
                        <a:t>Thu 12/10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7:00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Toying Around with Six Sigma: What’s in the Toybox</a:t>
                      </a:r>
                      <a:endParaRPr lang="en-US" sz="180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5303484"/>
                  </a:ext>
                </a:extLst>
              </a:tr>
              <a:tr h="370840">
                <a:tc>
                  <a:txBody>
                    <a:bodyPr/>
                    <a:lstStyle/>
                    <a:p>
                      <a:pPr lvl="0" algn="r"/>
                      <a:r>
                        <a:rPr lang="en-US" dirty="0">
                          <a:solidFill>
                            <a:srgbClr val="0000FF"/>
                          </a:solidFill>
                        </a:rPr>
                        <a:t>Thu 01/07</a:t>
                      </a:r>
                    </a:p>
                  </a:txBody>
                  <a:tcPr>
                    <a:lnT w="12700" cap="flat" cmpd="sng" algn="ctr">
                      <a:solidFill>
                        <a:schemeClr val="tx1"/>
                      </a:solidFill>
                      <a:prstDash val="solid"/>
                      <a:round/>
                      <a:headEnd type="none" w="med" len="med"/>
                      <a:tailEnd type="none" w="med" len="med"/>
                    </a:lnT>
                    <a:noFill/>
                  </a:tcPr>
                </a:tc>
                <a:tc>
                  <a:txBody>
                    <a:bodyPr/>
                    <a:lstStyle/>
                    <a:p>
                      <a:pPr algn="ctr"/>
                      <a:r>
                        <a:rPr lang="en-US" dirty="0">
                          <a:solidFill>
                            <a:srgbClr val="0000FF"/>
                          </a:solidFill>
                        </a:rPr>
                        <a:t>6:00</a:t>
                      </a:r>
                    </a:p>
                  </a:txBody>
                  <a:tcPr>
                    <a:lnT w="12700" cap="flat" cmpd="sng" algn="ctr">
                      <a:solidFill>
                        <a:schemeClr val="tx1"/>
                      </a:solidFill>
                      <a:prstDash val="solid"/>
                      <a:round/>
                      <a:headEnd type="none" w="med" len="med"/>
                      <a:tailEnd type="none" w="med" len="med"/>
                    </a:lnT>
                    <a:noFill/>
                  </a:tcPr>
                </a:tc>
                <a:tc>
                  <a:txBody>
                    <a:bodyPr/>
                    <a:lstStyle/>
                    <a:p>
                      <a:r>
                        <a:rPr lang="en-US" dirty="0">
                          <a:solidFill>
                            <a:srgbClr val="0000FF"/>
                          </a:solidFill>
                        </a:rPr>
                        <a:t>Business Continuity </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66777947"/>
                  </a:ext>
                </a:extLst>
              </a:tr>
              <a:tr h="370840">
                <a:tc>
                  <a:txBody>
                    <a:bodyPr/>
                    <a:lstStyle/>
                    <a:p>
                      <a:pPr lvl="0" algn="r"/>
                      <a:r>
                        <a:rPr lang="en-US" b="1" dirty="0">
                          <a:solidFill>
                            <a:srgbClr val="0000FF"/>
                          </a:solidFill>
                        </a:rPr>
                        <a:t>PDM</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0000FF"/>
                          </a:solidFill>
                        </a:rPr>
                        <a:t>7:20</a:t>
                      </a:r>
                    </a:p>
                  </a:txBody>
                  <a:tcPr>
                    <a:lnB w="12700" cap="flat" cmpd="sng" algn="ctr">
                      <a:solidFill>
                        <a:schemeClr val="tx1"/>
                      </a:solidFill>
                      <a:prstDash val="solid"/>
                      <a:round/>
                      <a:headEnd type="none" w="med" len="med"/>
                      <a:tailEnd type="none" w="med" len="med"/>
                    </a:lnB>
                    <a:noFill/>
                  </a:tcPr>
                </a:tc>
                <a:tc>
                  <a:txBody>
                    <a:bodyPr/>
                    <a:lstStyle/>
                    <a:p>
                      <a:r>
                        <a:rPr lang="en-US" dirty="0">
                          <a:solidFill>
                            <a:srgbClr val="0000FF"/>
                          </a:solidFill>
                        </a:rPr>
                        <a:t>Elevate Your Career -  Growth Strategies</a:t>
                      </a:r>
                      <a:endParaRPr lang="en-US" sz="1800" kern="1200" dirty="0">
                        <a:solidFill>
                          <a:srgbClr val="0000FF"/>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806425"/>
                  </a:ext>
                </a:extLst>
              </a:tr>
              <a:tr h="269240">
                <a:tc>
                  <a:txBody>
                    <a:bodyPr/>
                    <a:lstStyle/>
                    <a:p>
                      <a:pPr lvl="0" algn="r"/>
                      <a:r>
                        <a:rPr lang="en-US" dirty="0">
                          <a:solidFill>
                            <a:schemeClr val="tx1"/>
                          </a:solidFill>
                        </a:rPr>
                        <a:t>Wed 01/27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7:00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Process Behavior Charts – speaker 2</a:t>
                      </a:r>
                      <a:endParaRPr lang="en-US" sz="180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404500"/>
                  </a:ext>
                </a:extLst>
              </a:tr>
              <a:tr h="370840">
                <a:tc>
                  <a:txBody>
                    <a:bodyPr/>
                    <a:lstStyle/>
                    <a:p>
                      <a:pPr lvl="0" algn="r"/>
                      <a:r>
                        <a:rPr lang="en-US" dirty="0">
                          <a:solidFill>
                            <a:srgbClr val="0000FF"/>
                          </a:solidFill>
                        </a:rPr>
                        <a:t>Thu 02/04</a:t>
                      </a:r>
                    </a:p>
                  </a:txBody>
                  <a:tcPr>
                    <a:lnT w="12700" cap="flat" cmpd="sng" algn="ctr">
                      <a:solidFill>
                        <a:schemeClr val="tx1"/>
                      </a:solidFill>
                      <a:prstDash val="solid"/>
                      <a:round/>
                      <a:headEnd type="none" w="med" len="med"/>
                      <a:tailEnd type="none" w="med" len="med"/>
                    </a:lnT>
                    <a:noFill/>
                  </a:tcPr>
                </a:tc>
                <a:tc>
                  <a:txBody>
                    <a:bodyPr/>
                    <a:lstStyle/>
                    <a:p>
                      <a:pPr algn="ctr"/>
                      <a:r>
                        <a:rPr lang="en-US" dirty="0">
                          <a:solidFill>
                            <a:srgbClr val="0000FF"/>
                          </a:solidFill>
                        </a:rPr>
                        <a:t>6:00</a:t>
                      </a:r>
                    </a:p>
                  </a:txBody>
                  <a:tcPr>
                    <a:lnT w="12700" cap="flat" cmpd="sng" algn="ctr">
                      <a:solidFill>
                        <a:schemeClr val="tx1"/>
                      </a:solidFill>
                      <a:prstDash val="solid"/>
                      <a:round/>
                      <a:headEnd type="none" w="med" len="med"/>
                      <a:tailEnd type="none" w="med" len="med"/>
                    </a:lnT>
                    <a:noFill/>
                  </a:tcPr>
                </a:tc>
                <a:tc>
                  <a:txBody>
                    <a:bodyPr/>
                    <a:lstStyle/>
                    <a:p>
                      <a:r>
                        <a:rPr lang="en-US" dirty="0">
                          <a:solidFill>
                            <a:srgbClr val="0000FF"/>
                          </a:solidFill>
                        </a:rPr>
                        <a:t>TBD</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4761419"/>
                  </a:ext>
                </a:extLst>
              </a:tr>
              <a:tr h="370840">
                <a:tc>
                  <a:txBody>
                    <a:bodyPr/>
                    <a:lstStyle/>
                    <a:p>
                      <a:pPr lvl="0" algn="r"/>
                      <a:r>
                        <a:rPr lang="en-US" b="1" dirty="0">
                          <a:solidFill>
                            <a:srgbClr val="0000FF"/>
                          </a:solidFill>
                        </a:rPr>
                        <a:t>PDM</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0000FF"/>
                          </a:solidFill>
                        </a:rPr>
                        <a:t>7:20</a:t>
                      </a:r>
                    </a:p>
                  </a:txBody>
                  <a:tcPr>
                    <a:lnB w="12700" cap="flat" cmpd="sng" algn="ctr">
                      <a:solidFill>
                        <a:schemeClr val="tx1"/>
                      </a:solidFill>
                      <a:prstDash val="solid"/>
                      <a:round/>
                      <a:headEnd type="none" w="med" len="med"/>
                      <a:tailEnd type="none" w="med" len="med"/>
                    </a:lnB>
                    <a:noFill/>
                  </a:tcPr>
                </a:tc>
                <a:tc>
                  <a:txBody>
                    <a:bodyPr/>
                    <a:lstStyle/>
                    <a:p>
                      <a:r>
                        <a:rPr lang="en-US" dirty="0">
                          <a:solidFill>
                            <a:srgbClr val="0000FF"/>
                          </a:solidFill>
                        </a:rPr>
                        <a:t>TBD</a:t>
                      </a:r>
                      <a:endParaRPr lang="en-US" sz="1800" kern="1200" dirty="0">
                        <a:solidFill>
                          <a:srgbClr val="0000FF"/>
                        </a:solidFill>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635307"/>
                  </a:ext>
                </a:extLst>
              </a:tr>
              <a:tr h="370840">
                <a:tc>
                  <a:txBody>
                    <a:bodyPr/>
                    <a:lstStyle/>
                    <a:p>
                      <a:pPr lvl="0" algn="r"/>
                      <a:r>
                        <a:rPr lang="en-US" dirty="0">
                          <a:solidFill>
                            <a:schemeClr val="tx1"/>
                          </a:solidFill>
                        </a:rPr>
                        <a:t>Wed 04/24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7:30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Management 2.0 for Practitioners and Leadership</a:t>
                      </a:r>
                      <a:endParaRPr lang="en-US" sz="180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279873"/>
                  </a:ext>
                </a:extLst>
              </a:tr>
              <a:tr h="370840">
                <a:tc>
                  <a:txBody>
                    <a:bodyPr/>
                    <a:lstStyle/>
                    <a:p>
                      <a:pPr lvl="0" algn="r"/>
                      <a:r>
                        <a:rPr lang="en-US" dirty="0">
                          <a:solidFill>
                            <a:schemeClr val="tx1"/>
                          </a:solidFill>
                        </a:rPr>
                        <a:t>Weekly Wed</a:t>
                      </a:r>
                    </a:p>
                  </a:txBody>
                  <a:tcPr>
                    <a:lnT w="12700" cap="flat" cmpd="sng" algn="ctr">
                      <a:solidFill>
                        <a:schemeClr val="tx1"/>
                      </a:solidFill>
                      <a:prstDash val="solid"/>
                      <a:round/>
                      <a:headEnd type="none" w="med" len="med"/>
                      <a:tailEnd type="none" w="med" len="med"/>
                    </a:lnT>
                    <a:noFill/>
                  </a:tcPr>
                </a:tc>
                <a:tc>
                  <a:txBody>
                    <a:bodyPr/>
                    <a:lstStyle/>
                    <a:p>
                      <a:pPr algn="ctr"/>
                      <a:endParaRPr lang="en-US" dirty="0"/>
                    </a:p>
                  </a:txBody>
                  <a:tcPr>
                    <a:lnT w="12700" cap="flat" cmpd="sng" algn="ctr">
                      <a:solidFill>
                        <a:schemeClr val="tx1"/>
                      </a:solidFill>
                      <a:prstDash val="solid"/>
                      <a:round/>
                      <a:headEnd type="none" w="med" len="med"/>
                      <a:tailEnd type="none" w="med" len="med"/>
                    </a:lnT>
                    <a:noFill/>
                  </a:tcPr>
                </a:tc>
                <a:tc>
                  <a:txBody>
                    <a:bodyPr/>
                    <a:lstStyle/>
                    <a:p>
                      <a:r>
                        <a:rPr lang="en-US" sz="1800" kern="1200" dirty="0">
                          <a:solidFill>
                            <a:schemeClr val="dk1"/>
                          </a:solidFill>
                          <a:latin typeface="+mn-lt"/>
                          <a:ea typeface="+mn-ea"/>
                          <a:cs typeface="+mn-cs"/>
                        </a:rPr>
                        <a:t>Software / Proj Mgt - </a:t>
                      </a:r>
                      <a:r>
                        <a:rPr lang="en-US" sz="1800" kern="1200" dirty="0">
                          <a:solidFill>
                            <a:schemeClr val="dk1"/>
                          </a:solidFill>
                          <a:latin typeface="+mn-lt"/>
                          <a:ea typeface="+mn-ea"/>
                          <a:cs typeface="+mn-cs"/>
                          <a:hlinkClick r:id="rId3"/>
                        </a:rPr>
                        <a:t>lwestfall@westfallteam.com</a:t>
                      </a:r>
                      <a:r>
                        <a:rPr lang="en-US" sz="1800" kern="1200" dirty="0">
                          <a:solidFill>
                            <a:schemeClr val="dk1"/>
                          </a:solidFill>
                          <a:latin typeface="+mn-lt"/>
                          <a:ea typeface="+mn-ea"/>
                          <a:cs typeface="+mn-cs"/>
                        </a:rPr>
                        <a:t> </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01015784"/>
                  </a:ext>
                </a:extLst>
              </a:tr>
            </a:tbl>
          </a:graphicData>
        </a:graphic>
      </p:graphicFrame>
      <p:sp>
        <p:nvSpPr>
          <p:cNvPr id="7" name="Rectangle 6">
            <a:extLst>
              <a:ext uri="{FF2B5EF4-FFF2-40B4-BE49-F238E27FC236}">
                <a16:creationId xmlns:a16="http://schemas.microsoft.com/office/drawing/2014/main" id="{A63557B3-B714-4D63-ADB1-398C8F946DF9}"/>
              </a:ext>
            </a:extLst>
          </p:cNvPr>
          <p:cNvSpPr/>
          <p:nvPr/>
        </p:nvSpPr>
        <p:spPr>
          <a:xfrm>
            <a:off x="1938528" y="5859780"/>
            <a:ext cx="5477256" cy="830997"/>
          </a:xfrm>
          <a:prstGeom prst="rect">
            <a:avLst/>
          </a:prstGeom>
        </p:spPr>
        <p:txBody>
          <a:bodyPr wrap="square">
            <a:spAutoFit/>
          </a:bodyPr>
          <a:lstStyle/>
          <a:p>
            <a:pPr algn="ctr" eaLnBrk="1" hangingPunct="1">
              <a:buFontTx/>
              <a:buNone/>
            </a:pPr>
            <a:r>
              <a:rPr lang="en-US" altLang="en-US" dirty="0"/>
              <a:t>Web Page: </a:t>
            </a:r>
            <a:r>
              <a:rPr lang="en-US" altLang="en-US" dirty="0">
                <a:solidFill>
                  <a:schemeClr val="hlink"/>
                </a:solidFill>
                <a:hlinkClick r:id="rId4"/>
              </a:rPr>
              <a:t>www.asqfortworth.org</a:t>
            </a:r>
            <a:endParaRPr lang="en-US" altLang="en-US" dirty="0">
              <a:solidFill>
                <a:schemeClr val="hlink"/>
              </a:solidFill>
            </a:endParaRPr>
          </a:p>
          <a:p>
            <a:pPr algn="ctr" eaLnBrk="1" hangingPunct="1">
              <a:buFontTx/>
              <a:buNone/>
            </a:pPr>
            <a:r>
              <a:rPr lang="en-US" altLang="en-US" dirty="0"/>
              <a:t>and</a:t>
            </a:r>
            <a:r>
              <a:rPr lang="en-US" altLang="en-US" dirty="0">
                <a:solidFill>
                  <a:schemeClr val="hlink"/>
                </a:solidFill>
              </a:rPr>
              <a:t> </a:t>
            </a:r>
            <a:r>
              <a:rPr lang="en-US" altLang="en-US" u="sng" dirty="0">
                <a:solidFill>
                  <a:schemeClr val="hlink"/>
                </a:solidFill>
              </a:rPr>
              <a:t>myASQ.org </a:t>
            </a:r>
            <a:r>
              <a:rPr lang="en-US" altLang="en-US" dirty="0"/>
              <a:t>&gt; Greater Ft Worth   </a:t>
            </a:r>
          </a:p>
        </p:txBody>
      </p:sp>
    </p:spTree>
    <p:extLst>
      <p:ext uri="{BB962C8B-B14F-4D97-AF65-F5344CB8AC3E}">
        <p14:creationId xmlns:p14="http://schemas.microsoft.com/office/powerpoint/2010/main" val="7115930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4000"/>
                                  </p:stCondLst>
                                  <p:endCondLst>
                                    <p:cond evt="begin" delay="0">
                                      <p:tn val="5"/>
                                    </p:cond>
                                  </p:endCondLst>
                                  <p:childTnLst>
                                    <p:set>
                                      <p:cBhvr>
                                        <p:cTn id="6" dur="1" fill="hold">
                                          <p:stCondLst>
                                            <p:cond delay="499"/>
                                          </p:stCondLst>
                                        </p:cTn>
                                        <p:tgtEl>
                                          <p:spTgt spid="106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dirty="0"/>
              <a:t>Special Interest Groups (SIG) </a:t>
            </a:r>
            <a:r>
              <a:rPr lang="en-US" altLang="en-US" sz="2800" dirty="0"/>
              <a:t>-- in Dallas</a:t>
            </a:r>
          </a:p>
        </p:txBody>
      </p:sp>
      <p:sp>
        <p:nvSpPr>
          <p:cNvPr id="1024003" name="Rectangle 3"/>
          <p:cNvSpPr>
            <a:spLocks noGrp="1" noChangeArrowheads="1"/>
          </p:cNvSpPr>
          <p:nvPr>
            <p:ph type="body" idx="1"/>
          </p:nvPr>
        </p:nvSpPr>
        <p:spPr>
          <a:xfrm>
            <a:off x="685800" y="1524000"/>
            <a:ext cx="7769225" cy="4498975"/>
          </a:xfrm>
          <a:noFill/>
        </p:spPr>
        <p:txBody>
          <a:bodyPr/>
          <a:lstStyle/>
          <a:p>
            <a:pPr eaLnBrk="1" hangingPunct="1">
              <a:lnSpc>
                <a:spcPct val="80000"/>
              </a:lnSpc>
            </a:pPr>
            <a:r>
              <a:rPr lang="en-US" altLang="en-US" sz="2800" b="1" dirty="0">
                <a:cs typeface="Times New Roman" pitchFamily="18" charset="0"/>
              </a:rPr>
              <a:t>DFW Biomedical Discussion Group</a:t>
            </a:r>
          </a:p>
          <a:p>
            <a:pPr marL="793750" lvl="1" indent="-336550" eaLnBrk="1" hangingPunct="1">
              <a:lnSpc>
                <a:spcPct val="80000"/>
              </a:lnSpc>
            </a:pPr>
            <a:r>
              <a:rPr lang="en-US" altLang="en-US" sz="2400" dirty="0">
                <a:cs typeface="Times New Roman" pitchFamily="18" charset="0"/>
              </a:rPr>
              <a:t>1</a:t>
            </a:r>
            <a:r>
              <a:rPr lang="en-US" altLang="en-US" sz="2400" baseline="30000" dirty="0">
                <a:cs typeface="Times New Roman" pitchFamily="18" charset="0"/>
              </a:rPr>
              <a:t>st</a:t>
            </a:r>
            <a:r>
              <a:rPr lang="en-US" altLang="en-US" sz="2400" dirty="0">
                <a:cs typeface="Times New Roman" pitchFamily="18" charset="0"/>
              </a:rPr>
              <a:t> Tuesdays   @ Abbott Diagnostics, Irving</a:t>
            </a:r>
          </a:p>
          <a:p>
            <a:pPr marL="793750" lvl="1" indent="-336550" eaLnBrk="1" hangingPunct="1">
              <a:lnSpc>
                <a:spcPct val="80000"/>
              </a:lnSpc>
            </a:pPr>
            <a:endParaRPr lang="en-US" altLang="en-US" sz="1400" dirty="0">
              <a:cs typeface="Times New Roman" pitchFamily="18" charset="0"/>
            </a:endParaRPr>
          </a:p>
          <a:p>
            <a:pPr eaLnBrk="1" hangingPunct="1">
              <a:lnSpc>
                <a:spcPct val="80000"/>
              </a:lnSpc>
            </a:pPr>
            <a:r>
              <a:rPr lang="en-US" altLang="en-US" sz="2800" b="1" dirty="0">
                <a:cs typeface="Times New Roman" pitchFamily="18" charset="0"/>
              </a:rPr>
              <a:t>ISO / Audit </a:t>
            </a:r>
          </a:p>
          <a:p>
            <a:pPr marL="793750" lvl="1" indent="-336550" eaLnBrk="1" hangingPunct="1">
              <a:lnSpc>
                <a:spcPct val="80000"/>
              </a:lnSpc>
            </a:pPr>
            <a:r>
              <a:rPr lang="en-US" altLang="en-US" sz="2400" dirty="0">
                <a:cs typeface="Times New Roman" pitchFamily="18" charset="0"/>
              </a:rPr>
              <a:t>2</a:t>
            </a:r>
            <a:r>
              <a:rPr lang="en-US" altLang="en-US" sz="2400" baseline="30000" dirty="0">
                <a:cs typeface="Times New Roman" pitchFamily="18" charset="0"/>
              </a:rPr>
              <a:t>nd</a:t>
            </a:r>
            <a:r>
              <a:rPr lang="en-US" altLang="en-US" sz="2400" dirty="0">
                <a:cs typeface="Times New Roman" pitchFamily="18" charset="0"/>
              </a:rPr>
              <a:t> Tuesdays  @ Abbott Diagnostics, Irving </a:t>
            </a:r>
          </a:p>
          <a:p>
            <a:pPr marL="793750" lvl="1" indent="-336550" eaLnBrk="1" hangingPunct="1">
              <a:lnSpc>
                <a:spcPct val="80000"/>
              </a:lnSpc>
            </a:pPr>
            <a:endParaRPr lang="en-US" altLang="en-US" sz="1000" dirty="0">
              <a:cs typeface="Times New Roman" pitchFamily="18" charset="0"/>
            </a:endParaRPr>
          </a:p>
          <a:p>
            <a:pPr eaLnBrk="1" hangingPunct="1">
              <a:lnSpc>
                <a:spcPct val="80000"/>
              </a:lnSpc>
            </a:pPr>
            <a:r>
              <a:rPr lang="en-US" altLang="en-US" sz="2800" b="1" dirty="0">
                <a:cs typeface="Times New Roman" pitchFamily="18" charset="0"/>
              </a:rPr>
              <a:t>Lean Six Sigma</a:t>
            </a:r>
          </a:p>
          <a:p>
            <a:pPr marL="793750" lvl="1" indent="-336550" eaLnBrk="1" hangingPunct="1">
              <a:lnSpc>
                <a:spcPct val="80000"/>
              </a:lnSpc>
            </a:pPr>
            <a:r>
              <a:rPr lang="en-US" altLang="en-US" sz="2400" dirty="0">
                <a:cs typeface="Times New Roman" pitchFamily="18" charset="0"/>
              </a:rPr>
              <a:t>3</a:t>
            </a:r>
            <a:r>
              <a:rPr lang="en-US" altLang="en-US" sz="2400" baseline="30000" dirty="0">
                <a:cs typeface="Times New Roman" pitchFamily="18" charset="0"/>
              </a:rPr>
              <a:t>rd</a:t>
            </a:r>
            <a:r>
              <a:rPr lang="en-US" altLang="en-US" sz="2400" dirty="0">
                <a:cs typeface="Times New Roman" pitchFamily="18" charset="0"/>
              </a:rPr>
              <a:t> Thursdays @ </a:t>
            </a:r>
            <a:r>
              <a:rPr lang="en-US" altLang="en-US" sz="2400" dirty="0"/>
              <a:t>NEC Corporation</a:t>
            </a:r>
            <a:r>
              <a:rPr lang="en-US" altLang="en-US" sz="2400" dirty="0">
                <a:cs typeface="Times New Roman" pitchFamily="18" charset="0"/>
              </a:rPr>
              <a:t>, </a:t>
            </a:r>
            <a:r>
              <a:rPr lang="en-US" altLang="en-US" sz="2400" dirty="0"/>
              <a:t>Irving</a:t>
            </a:r>
          </a:p>
          <a:p>
            <a:pPr marL="793750" lvl="1" indent="-336550" eaLnBrk="1" hangingPunct="1">
              <a:lnSpc>
                <a:spcPct val="80000"/>
              </a:lnSpc>
            </a:pPr>
            <a:endParaRPr lang="en-US" altLang="en-US" sz="1600" b="1" dirty="0">
              <a:cs typeface="Times New Roman" pitchFamily="18" charset="0"/>
            </a:endParaRPr>
          </a:p>
          <a:p>
            <a:pPr eaLnBrk="1" hangingPunct="1">
              <a:lnSpc>
                <a:spcPct val="80000"/>
              </a:lnSpc>
            </a:pPr>
            <a:r>
              <a:rPr lang="en-US" altLang="en-US" sz="2800" b="1" dirty="0">
                <a:cs typeface="Times New Roman" pitchFamily="18" charset="0"/>
              </a:rPr>
              <a:t>Food Drug &amp; Cosmetics</a:t>
            </a:r>
          </a:p>
          <a:p>
            <a:pPr marL="793750" lvl="1" indent="-336550" eaLnBrk="1" hangingPunct="1">
              <a:lnSpc>
                <a:spcPct val="80000"/>
              </a:lnSpc>
            </a:pPr>
            <a:r>
              <a:rPr lang="en-US" altLang="en-US" sz="2400" dirty="0">
                <a:cs typeface="Times New Roman" pitchFamily="18" charset="0"/>
              </a:rPr>
              <a:t>3</a:t>
            </a:r>
            <a:r>
              <a:rPr lang="en-US" altLang="en-US" sz="2400" baseline="30000" dirty="0">
                <a:cs typeface="Times New Roman" pitchFamily="18" charset="0"/>
              </a:rPr>
              <a:t>rd</a:t>
            </a:r>
            <a:r>
              <a:rPr lang="en-US" altLang="en-US" sz="2400" dirty="0">
                <a:cs typeface="Times New Roman" pitchFamily="18" charset="0"/>
              </a:rPr>
              <a:t> Thursdays @ </a:t>
            </a:r>
            <a:r>
              <a:rPr lang="en-US" altLang="en-US" sz="2400" dirty="0" err="1"/>
              <a:t>Mannatech</a:t>
            </a:r>
            <a:r>
              <a:rPr lang="en-US" altLang="en-US" sz="2400" dirty="0"/>
              <a:t>, Coppell</a:t>
            </a:r>
          </a:p>
          <a:p>
            <a:pPr marL="793750" lvl="1" indent="-336550" eaLnBrk="1" hangingPunct="1">
              <a:lnSpc>
                <a:spcPct val="80000"/>
              </a:lnSpc>
            </a:pPr>
            <a:endParaRPr lang="en-US" altLang="en-US" sz="1400" dirty="0"/>
          </a:p>
          <a:p>
            <a:pPr marL="0" lvl="1" indent="0" algn="ctr" eaLnBrk="1" hangingPunct="1">
              <a:lnSpc>
                <a:spcPct val="80000"/>
              </a:lnSpc>
              <a:buNone/>
            </a:pPr>
            <a:r>
              <a:rPr lang="en-US" altLang="en-US" sz="2400" b="1" dirty="0">
                <a:solidFill>
                  <a:srgbClr val="FF0000"/>
                </a:solidFill>
                <a:cs typeface="Times New Roman" pitchFamily="18" charset="0"/>
              </a:rPr>
              <a:t>Shifted to Virtual Sessions</a:t>
            </a:r>
            <a:endParaRPr lang="en-US" altLang="en-US" sz="1600" b="1" dirty="0">
              <a:solidFill>
                <a:srgbClr val="FF0000"/>
              </a:solidFill>
              <a:cs typeface="Times New Roman" pitchFamily="18" charset="0"/>
            </a:endParaRPr>
          </a:p>
          <a:p>
            <a:pPr marL="793750" lvl="1" indent="-336550" eaLnBrk="1" hangingPunct="1">
              <a:lnSpc>
                <a:spcPct val="80000"/>
              </a:lnSpc>
            </a:pPr>
            <a:endParaRPr lang="en-US" altLang="en-US" sz="1600" b="1" dirty="0">
              <a:cs typeface="Times New Roman" pitchFamily="18" charset="0"/>
            </a:endParaRPr>
          </a:p>
        </p:txBody>
      </p:sp>
      <p:sp>
        <p:nvSpPr>
          <p:cNvPr id="1024004"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
        <p:nvSpPr>
          <p:cNvPr id="1024005" name="Text Box 5"/>
          <p:cNvSpPr txBox="1">
            <a:spLocks noChangeArrowheads="1"/>
          </p:cNvSpPr>
          <p:nvPr/>
        </p:nvSpPr>
        <p:spPr bwMode="auto">
          <a:xfrm>
            <a:off x="2590800" y="6088063"/>
            <a:ext cx="3144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r>
              <a:rPr lang="en-US" altLang="en-US" sz="2000" b="0" dirty="0"/>
              <a:t>* All start at 6:00 PM *</a:t>
            </a:r>
          </a:p>
        </p:txBody>
      </p:sp>
    </p:spTree>
    <p:extLst>
      <p:ext uri="{BB962C8B-B14F-4D97-AF65-F5344CB8AC3E}">
        <p14:creationId xmlns:p14="http://schemas.microsoft.com/office/powerpoint/2010/main" val="446931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1024003">
                                            <p:txEl>
                                              <p:pRg st="0" end="0"/>
                                            </p:txEl>
                                          </p:spTgt>
                                        </p:tgtEl>
                                        <p:attrNameLst>
                                          <p:attrName>style.visibility</p:attrName>
                                        </p:attrNameLst>
                                      </p:cBhvr>
                                      <p:to>
                                        <p:strVal val="visible"/>
                                      </p:to>
                                    </p:set>
                                    <p:anim calcmode="lin" valueType="num">
                                      <p:cBhvr additive="base">
                                        <p:cTn id="7" dur="500" fill="hold"/>
                                        <p:tgtEl>
                                          <p:spTgt spid="1024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0"/>
                                  </p:stCondLst>
                                  <p:childTnLst>
                                    <p:set>
                                      <p:cBhvr>
                                        <p:cTn id="10" dur="1" fill="hold">
                                          <p:stCondLst>
                                            <p:cond delay="0"/>
                                          </p:stCondLst>
                                        </p:cTn>
                                        <p:tgtEl>
                                          <p:spTgt spid="1024003">
                                            <p:txEl>
                                              <p:pRg st="1" end="1"/>
                                            </p:txEl>
                                          </p:spTgt>
                                        </p:tgtEl>
                                        <p:attrNameLst>
                                          <p:attrName>style.visibility</p:attrName>
                                        </p:attrNameLst>
                                      </p:cBhvr>
                                      <p:to>
                                        <p:strVal val="visible"/>
                                      </p:to>
                                    </p:set>
                                    <p:anim calcmode="lin" valueType="num">
                                      <p:cBhvr additive="base">
                                        <p:cTn id="11" dur="500" fill="hold"/>
                                        <p:tgtEl>
                                          <p:spTgt spid="10240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003">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500"/>
                            </p:stCondLst>
                            <p:childTnLst>
                              <p:par>
                                <p:cTn id="14" presetID="2" presetClass="entr" presetSubtype="4" fill="hold" grpId="0" nodeType="afterEffect">
                                  <p:stCondLst>
                                    <p:cond delay="6000"/>
                                  </p:stCondLst>
                                  <p:childTnLst>
                                    <p:set>
                                      <p:cBhvr>
                                        <p:cTn id="15" dur="1" fill="hold">
                                          <p:stCondLst>
                                            <p:cond delay="0"/>
                                          </p:stCondLst>
                                        </p:cTn>
                                        <p:tgtEl>
                                          <p:spTgt spid="1024003">
                                            <p:txEl>
                                              <p:pRg st="3" end="3"/>
                                            </p:txEl>
                                          </p:spTgt>
                                        </p:tgtEl>
                                        <p:attrNameLst>
                                          <p:attrName>style.visibility</p:attrName>
                                        </p:attrNameLst>
                                      </p:cBhvr>
                                      <p:to>
                                        <p:strVal val="visible"/>
                                      </p:to>
                                    </p:set>
                                    <p:anim calcmode="lin" valueType="num">
                                      <p:cBhvr additive="base">
                                        <p:cTn id="16" dur="500" fill="hold"/>
                                        <p:tgtEl>
                                          <p:spTgt spid="102400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2400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8000"/>
                                  </p:stCondLst>
                                  <p:childTnLst>
                                    <p:set>
                                      <p:cBhvr>
                                        <p:cTn id="19" dur="1" fill="hold">
                                          <p:stCondLst>
                                            <p:cond delay="0"/>
                                          </p:stCondLst>
                                        </p:cTn>
                                        <p:tgtEl>
                                          <p:spTgt spid="1024003">
                                            <p:txEl>
                                              <p:pRg st="4" end="4"/>
                                            </p:txEl>
                                          </p:spTgt>
                                        </p:tgtEl>
                                        <p:attrNameLst>
                                          <p:attrName>style.visibility</p:attrName>
                                        </p:attrNameLst>
                                      </p:cBhvr>
                                      <p:to>
                                        <p:strVal val="visible"/>
                                      </p:to>
                                    </p:set>
                                    <p:anim calcmode="lin" valueType="num">
                                      <p:cBhvr additive="base">
                                        <p:cTn id="20" dur="500" fill="hold"/>
                                        <p:tgtEl>
                                          <p:spTgt spid="102400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24003">
                                            <p:txEl>
                                              <p:pRg st="4" end="4"/>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3000"/>
                            </p:stCondLst>
                            <p:childTnLst>
                              <p:par>
                                <p:cTn id="23" presetID="2" presetClass="entr" presetSubtype="4" fill="hold" grpId="0" nodeType="afterEffect">
                                  <p:stCondLst>
                                    <p:cond delay="10000"/>
                                  </p:stCondLst>
                                  <p:childTnLst>
                                    <p:set>
                                      <p:cBhvr>
                                        <p:cTn id="24" dur="1" fill="hold">
                                          <p:stCondLst>
                                            <p:cond delay="0"/>
                                          </p:stCondLst>
                                        </p:cTn>
                                        <p:tgtEl>
                                          <p:spTgt spid="1024003">
                                            <p:txEl>
                                              <p:pRg st="6" end="6"/>
                                            </p:txEl>
                                          </p:spTgt>
                                        </p:tgtEl>
                                        <p:attrNameLst>
                                          <p:attrName>style.visibility</p:attrName>
                                        </p:attrNameLst>
                                      </p:cBhvr>
                                      <p:to>
                                        <p:strVal val="visible"/>
                                      </p:to>
                                    </p:set>
                                    <p:anim calcmode="lin" valueType="num">
                                      <p:cBhvr additive="base">
                                        <p:cTn id="25" dur="500" fill="hold"/>
                                        <p:tgtEl>
                                          <p:spTgt spid="10240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0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2000"/>
                                  </p:stCondLst>
                                  <p:childTnLst>
                                    <p:set>
                                      <p:cBhvr>
                                        <p:cTn id="28" dur="1" fill="hold">
                                          <p:stCondLst>
                                            <p:cond delay="0"/>
                                          </p:stCondLst>
                                        </p:cTn>
                                        <p:tgtEl>
                                          <p:spTgt spid="1024003">
                                            <p:txEl>
                                              <p:pRg st="7" end="7"/>
                                            </p:txEl>
                                          </p:spTgt>
                                        </p:tgtEl>
                                        <p:attrNameLst>
                                          <p:attrName>style.visibility</p:attrName>
                                        </p:attrNameLst>
                                      </p:cBhvr>
                                      <p:to>
                                        <p:strVal val="visible"/>
                                      </p:to>
                                    </p:set>
                                    <p:anim calcmode="lin" valueType="num">
                                      <p:cBhvr additive="base">
                                        <p:cTn id="29" dur="500" fill="hold"/>
                                        <p:tgtEl>
                                          <p:spTgt spid="102400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003">
                                            <p:txEl>
                                              <p:pRg st="7" end="7"/>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5500"/>
                            </p:stCondLst>
                            <p:childTnLst>
                              <p:par>
                                <p:cTn id="32" presetID="2" presetClass="entr" presetSubtype="4" fill="hold" grpId="0" nodeType="afterEffect">
                                  <p:stCondLst>
                                    <p:cond delay="14000"/>
                                  </p:stCondLst>
                                  <p:childTnLst>
                                    <p:set>
                                      <p:cBhvr>
                                        <p:cTn id="33" dur="1" fill="hold">
                                          <p:stCondLst>
                                            <p:cond delay="0"/>
                                          </p:stCondLst>
                                        </p:cTn>
                                        <p:tgtEl>
                                          <p:spTgt spid="1024003">
                                            <p:txEl>
                                              <p:pRg st="9" end="9"/>
                                            </p:txEl>
                                          </p:spTgt>
                                        </p:tgtEl>
                                        <p:attrNameLst>
                                          <p:attrName>style.visibility</p:attrName>
                                        </p:attrNameLst>
                                      </p:cBhvr>
                                      <p:to>
                                        <p:strVal val="visible"/>
                                      </p:to>
                                    </p:set>
                                    <p:anim calcmode="lin" valueType="num">
                                      <p:cBhvr additive="base">
                                        <p:cTn id="34" dur="500" fill="hold"/>
                                        <p:tgtEl>
                                          <p:spTgt spid="102400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03">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6000"/>
                                  </p:stCondLst>
                                  <p:childTnLst>
                                    <p:set>
                                      <p:cBhvr>
                                        <p:cTn id="37" dur="1" fill="hold">
                                          <p:stCondLst>
                                            <p:cond delay="0"/>
                                          </p:stCondLst>
                                        </p:cTn>
                                        <p:tgtEl>
                                          <p:spTgt spid="1024003">
                                            <p:txEl>
                                              <p:pRg st="10" end="10"/>
                                            </p:txEl>
                                          </p:spTgt>
                                        </p:tgtEl>
                                        <p:attrNameLst>
                                          <p:attrName>style.visibility</p:attrName>
                                        </p:attrNameLst>
                                      </p:cBhvr>
                                      <p:to>
                                        <p:strVal val="visible"/>
                                      </p:to>
                                    </p:set>
                                    <p:anim calcmode="lin" valueType="num">
                                      <p:cBhvr additive="base">
                                        <p:cTn id="38" dur="500" fill="hold"/>
                                        <p:tgtEl>
                                          <p:spTgt spid="1024003">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4003">
                                            <p:txEl>
                                              <p:pRg st="10" end="10"/>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42000"/>
                            </p:stCondLst>
                            <p:childTnLst>
                              <p:par>
                                <p:cTn id="41" presetID="2" presetClass="entr" presetSubtype="1" fill="hold" grpId="0" nodeType="afterEffect">
                                  <p:stCondLst>
                                    <p:cond delay="1000"/>
                                  </p:stCondLst>
                                  <p:childTnLst>
                                    <p:set>
                                      <p:cBhvr>
                                        <p:cTn id="42" dur="1" fill="hold">
                                          <p:stCondLst>
                                            <p:cond delay="0"/>
                                          </p:stCondLst>
                                        </p:cTn>
                                        <p:tgtEl>
                                          <p:spTgt spid="1024005"/>
                                        </p:tgtEl>
                                        <p:attrNameLst>
                                          <p:attrName>style.visibility</p:attrName>
                                        </p:attrNameLst>
                                      </p:cBhvr>
                                      <p:to>
                                        <p:strVal val="visible"/>
                                      </p:to>
                                    </p:set>
                                    <p:anim calcmode="lin" valueType="num">
                                      <p:cBhvr additive="base">
                                        <p:cTn id="43" dur="500" fill="hold"/>
                                        <p:tgtEl>
                                          <p:spTgt spid="1024005"/>
                                        </p:tgtEl>
                                        <p:attrNameLst>
                                          <p:attrName>ppt_x</p:attrName>
                                        </p:attrNameLst>
                                      </p:cBhvr>
                                      <p:tavLst>
                                        <p:tav tm="0">
                                          <p:val>
                                            <p:strVal val="#ppt_x"/>
                                          </p:val>
                                        </p:tav>
                                        <p:tav tm="100000">
                                          <p:val>
                                            <p:strVal val="#ppt_x"/>
                                          </p:val>
                                        </p:tav>
                                      </p:tavLst>
                                    </p:anim>
                                    <p:anim calcmode="lin" valueType="num">
                                      <p:cBhvr additive="base">
                                        <p:cTn id="44" dur="500" fill="hold"/>
                                        <p:tgtEl>
                                          <p:spTgt spid="1024005"/>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43500"/>
                            </p:stCondLst>
                            <p:childTnLst>
                              <p:par>
                                <p:cTn id="46" presetID="1" presetClass="entr" presetSubtype="0" fill="hold" grpId="0" nodeType="afterEffect" nodePh="1">
                                  <p:stCondLst>
                                    <p:cond delay="4000"/>
                                  </p:stCondLst>
                                  <p:endCondLst>
                                    <p:cond evt="begin" delay="0">
                                      <p:tn val="46"/>
                                    </p:cond>
                                  </p:endCondLst>
                                  <p:childTnLst>
                                    <p:set>
                                      <p:cBhvr>
                                        <p:cTn id="47" dur="1" fill="hold">
                                          <p:stCondLst>
                                            <p:cond delay="499"/>
                                          </p:stCondLst>
                                        </p:cTn>
                                        <p:tgtEl>
                                          <p:spTgt spid="1024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build="p" autoUpdateAnimBg="0" advAuto="2000"/>
      <p:bldP spid="1024004" grpId="0" animBg="1"/>
      <p:bldP spid="102400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Help Wanted</a:t>
            </a:r>
          </a:p>
        </p:txBody>
      </p:sp>
      <p:sp>
        <p:nvSpPr>
          <p:cNvPr id="379907" name="Rectangle 3"/>
          <p:cNvSpPr>
            <a:spLocks noGrp="1" noChangeArrowheads="1"/>
          </p:cNvSpPr>
          <p:nvPr>
            <p:ph type="body" idx="1"/>
          </p:nvPr>
        </p:nvSpPr>
        <p:spPr>
          <a:xfrm>
            <a:off x="457200" y="1219200"/>
            <a:ext cx="7769225" cy="4914900"/>
          </a:xfrm>
        </p:spPr>
        <p:txBody>
          <a:bodyPr/>
          <a:lstStyle/>
          <a:p>
            <a:pPr marL="0" indent="0" eaLnBrk="1" hangingPunct="1">
              <a:buNone/>
            </a:pPr>
            <a:r>
              <a:rPr lang="en-US" altLang="en-US" dirty="0"/>
              <a:t>General</a:t>
            </a:r>
          </a:p>
          <a:p>
            <a:pPr lvl="1" eaLnBrk="1" hangingPunct="1"/>
            <a:r>
              <a:rPr lang="en-US" altLang="en-US" dirty="0"/>
              <a:t> Several roles exist (</a:t>
            </a:r>
            <a:r>
              <a:rPr lang="en-US" altLang="en-US" sz="1800" b="1" dirty="0"/>
              <a:t>small</a:t>
            </a:r>
            <a:r>
              <a:rPr lang="en-US" altLang="en-US" dirty="0"/>
              <a:t> </a:t>
            </a:r>
            <a:r>
              <a:rPr lang="en-US" altLang="en-US" sz="2400" dirty="0"/>
              <a:t>and </a:t>
            </a:r>
            <a:r>
              <a:rPr lang="en-US" altLang="en-US" b="1" dirty="0"/>
              <a:t>large</a:t>
            </a:r>
            <a:r>
              <a:rPr lang="en-US" altLang="en-US" dirty="0"/>
              <a:t>)</a:t>
            </a:r>
          </a:p>
          <a:p>
            <a:pPr lvl="1" eaLnBrk="1" hangingPunct="1">
              <a:buFont typeface="Wingdings" pitchFamily="2" charset="2"/>
              <a:buNone/>
            </a:pPr>
            <a:r>
              <a:rPr lang="en-US" altLang="en-US" sz="2400" dirty="0"/>
              <a:t>		    Many don’t require ‘another meeting’</a:t>
            </a:r>
          </a:p>
          <a:p>
            <a:pPr lvl="1" eaLnBrk="1" hangingPunct="1">
              <a:buFont typeface="Wingdings" pitchFamily="2" charset="2"/>
              <a:buNone/>
            </a:pPr>
            <a:r>
              <a:rPr lang="en-US" altLang="en-US" sz="2400" dirty="0"/>
              <a:t>		    Work from home or office “per your availability”</a:t>
            </a:r>
          </a:p>
          <a:p>
            <a:pPr lvl="1" eaLnBrk="1" hangingPunct="1">
              <a:buFont typeface="Wingdings" pitchFamily="2" charset="2"/>
              <a:buNone/>
            </a:pPr>
            <a:endParaRPr lang="en-US" altLang="en-US" sz="2400" b="1" dirty="0"/>
          </a:p>
          <a:p>
            <a:pPr lvl="1" eaLnBrk="1" hangingPunct="1">
              <a:buFont typeface="Wingdings" pitchFamily="2" charset="2"/>
              <a:buNone/>
            </a:pPr>
            <a:r>
              <a:rPr lang="en-US" altLang="en-US" b="1" dirty="0"/>
              <a:t>We pay well !</a:t>
            </a:r>
          </a:p>
          <a:p>
            <a:pPr lvl="1" eaLnBrk="1" hangingPunct="1">
              <a:buFont typeface="Wingdings" pitchFamily="2" charset="2"/>
              <a:buNone/>
            </a:pPr>
            <a:r>
              <a:rPr lang="en-US" altLang="en-US" dirty="0"/>
              <a:t>		Jobs earn 1.5 RU per year AND… </a:t>
            </a:r>
          </a:p>
          <a:p>
            <a:pPr lvl="1" eaLnBrk="1" hangingPunct="1">
              <a:buFont typeface="Wingdings" pitchFamily="2" charset="2"/>
              <a:buNone/>
            </a:pPr>
            <a:r>
              <a:rPr lang="en-US" altLang="en-US" dirty="0"/>
              <a:t>          Credits towards Refresher Classes</a:t>
            </a:r>
          </a:p>
          <a:p>
            <a:pPr lvl="1" eaLnBrk="1" hangingPunct="1">
              <a:buFont typeface="Wingdings" pitchFamily="2" charset="2"/>
              <a:buNone/>
            </a:pPr>
            <a:r>
              <a:rPr lang="en-US" altLang="en-US" dirty="0"/>
              <a:t>			Logo Shirts, Food, Recognition</a:t>
            </a:r>
          </a:p>
          <a:p>
            <a:pPr lvl="1" eaLnBrk="1" hangingPunct="1"/>
            <a:endParaRPr lang="en-US" altLang="en-US" sz="1400" dirty="0"/>
          </a:p>
          <a:p>
            <a:pPr lvl="1" algn="ctr" eaLnBrk="1" hangingPunct="1">
              <a:buFont typeface="Wingdings" pitchFamily="2" charset="2"/>
              <a:buNone/>
            </a:pPr>
            <a:r>
              <a:rPr lang="en-US" altLang="en-US" dirty="0"/>
              <a:t> </a:t>
            </a:r>
          </a:p>
        </p:txBody>
      </p:sp>
      <p:sp>
        <p:nvSpPr>
          <p:cNvPr id="37990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Tree>
    <p:extLst>
      <p:ext uri="{BB962C8B-B14F-4D97-AF65-F5344CB8AC3E}">
        <p14:creationId xmlns:p14="http://schemas.microsoft.com/office/powerpoint/2010/main" val="28860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grpId="0" nodeType="afterEffect">
                                  <p:stCondLst>
                                    <p:cond delay="2000"/>
                                  </p:stCondLst>
                                  <p:childTnLst>
                                    <p:set>
                                      <p:cBhvr>
                                        <p:cTn id="11" dur="1" fill="hold">
                                          <p:stCondLst>
                                            <p:cond delay="0"/>
                                          </p:stCondLst>
                                        </p:cTn>
                                        <p:tgtEl>
                                          <p:spTgt spid="379907">
                                            <p:txEl>
                                              <p:pRg st="1" end="1"/>
                                            </p:txEl>
                                          </p:spTgt>
                                        </p:tgtEl>
                                        <p:attrNameLst>
                                          <p:attrName>style.visibility</p:attrName>
                                        </p:attrNameLst>
                                      </p:cBhvr>
                                      <p:to>
                                        <p:strVal val="visible"/>
                                      </p:to>
                                    </p:set>
                                    <p:anim calcmode="lin" valueType="num">
                                      <p:cBhvr additive="base">
                                        <p:cTn id="12" dur="500" fill="hold"/>
                                        <p:tgtEl>
                                          <p:spTgt spid="3799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990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2000"/>
                                  </p:stCondLst>
                                  <p:childTnLst>
                                    <p:set>
                                      <p:cBhvr>
                                        <p:cTn id="16" dur="1" fill="hold">
                                          <p:stCondLst>
                                            <p:cond delay="0"/>
                                          </p:stCondLst>
                                        </p:cTn>
                                        <p:tgtEl>
                                          <p:spTgt spid="379907">
                                            <p:txEl>
                                              <p:pRg st="2" end="2"/>
                                            </p:txEl>
                                          </p:spTgt>
                                        </p:tgtEl>
                                        <p:attrNameLst>
                                          <p:attrName>style.visibility</p:attrName>
                                        </p:attrNameLst>
                                      </p:cBhvr>
                                      <p:to>
                                        <p:strVal val="visible"/>
                                      </p:to>
                                    </p:set>
                                    <p:anim calcmode="lin" valueType="num">
                                      <p:cBhvr additive="base">
                                        <p:cTn id="17" dur="500" fill="hold"/>
                                        <p:tgtEl>
                                          <p:spTgt spid="3799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990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4" fill="hold" grpId="0" nodeType="afterEffect">
                                  <p:stCondLst>
                                    <p:cond delay="2000"/>
                                  </p:stCondLst>
                                  <p:childTnLst>
                                    <p:set>
                                      <p:cBhvr>
                                        <p:cTn id="21" dur="1" fill="hold">
                                          <p:stCondLst>
                                            <p:cond delay="0"/>
                                          </p:stCondLst>
                                        </p:cTn>
                                        <p:tgtEl>
                                          <p:spTgt spid="379907">
                                            <p:txEl>
                                              <p:pRg st="3" end="3"/>
                                            </p:txEl>
                                          </p:spTgt>
                                        </p:tgtEl>
                                        <p:attrNameLst>
                                          <p:attrName>style.visibility</p:attrName>
                                        </p:attrNameLst>
                                      </p:cBhvr>
                                      <p:to>
                                        <p:strVal val="visible"/>
                                      </p:to>
                                    </p:set>
                                    <p:anim calcmode="lin" valueType="num">
                                      <p:cBhvr additive="base">
                                        <p:cTn id="22" dur="500" fill="hold"/>
                                        <p:tgtEl>
                                          <p:spTgt spid="37990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7990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2000"/>
                                  </p:stCondLst>
                                  <p:childTnLst>
                                    <p:set>
                                      <p:cBhvr>
                                        <p:cTn id="26" dur="1" fill="hold">
                                          <p:stCondLst>
                                            <p:cond delay="0"/>
                                          </p:stCondLst>
                                        </p:cTn>
                                        <p:tgtEl>
                                          <p:spTgt spid="379907">
                                            <p:txEl>
                                              <p:pRg st="5" end="5"/>
                                            </p:txEl>
                                          </p:spTgt>
                                        </p:tgtEl>
                                        <p:attrNameLst>
                                          <p:attrName>style.visibility</p:attrName>
                                        </p:attrNameLst>
                                      </p:cBhvr>
                                      <p:to>
                                        <p:strVal val="visible"/>
                                      </p:to>
                                    </p:set>
                                    <p:anim calcmode="lin" valueType="num">
                                      <p:cBhvr additive="base">
                                        <p:cTn id="27" dur="500" fill="hold"/>
                                        <p:tgtEl>
                                          <p:spTgt spid="37990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9907">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0"/>
                            </p:stCondLst>
                            <p:childTnLst>
                              <p:par>
                                <p:cTn id="30" presetID="2" presetClass="entr" presetSubtype="4" fill="hold" grpId="0" nodeType="afterEffect">
                                  <p:stCondLst>
                                    <p:cond delay="2000"/>
                                  </p:stCondLst>
                                  <p:childTnLst>
                                    <p:set>
                                      <p:cBhvr>
                                        <p:cTn id="31" dur="1" fill="hold">
                                          <p:stCondLst>
                                            <p:cond delay="0"/>
                                          </p:stCondLst>
                                        </p:cTn>
                                        <p:tgtEl>
                                          <p:spTgt spid="379907">
                                            <p:txEl>
                                              <p:pRg st="6" end="6"/>
                                            </p:txEl>
                                          </p:spTgt>
                                        </p:tgtEl>
                                        <p:attrNameLst>
                                          <p:attrName>style.visibility</p:attrName>
                                        </p:attrNameLst>
                                      </p:cBhvr>
                                      <p:to>
                                        <p:strVal val="visible"/>
                                      </p:to>
                                    </p:set>
                                    <p:anim calcmode="lin" valueType="num">
                                      <p:cBhvr additive="base">
                                        <p:cTn id="32" dur="500" fill="hold"/>
                                        <p:tgtEl>
                                          <p:spTgt spid="37990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79907">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0"/>
                            </p:stCondLst>
                            <p:childTnLst>
                              <p:par>
                                <p:cTn id="35" presetID="2" presetClass="entr" presetSubtype="4" fill="hold" grpId="0" nodeType="afterEffect">
                                  <p:stCondLst>
                                    <p:cond delay="2000"/>
                                  </p:stCondLst>
                                  <p:childTnLst>
                                    <p:set>
                                      <p:cBhvr>
                                        <p:cTn id="36" dur="1" fill="hold">
                                          <p:stCondLst>
                                            <p:cond delay="0"/>
                                          </p:stCondLst>
                                        </p:cTn>
                                        <p:tgtEl>
                                          <p:spTgt spid="379907">
                                            <p:txEl>
                                              <p:pRg st="7" end="7"/>
                                            </p:txEl>
                                          </p:spTgt>
                                        </p:tgtEl>
                                        <p:attrNameLst>
                                          <p:attrName>style.visibility</p:attrName>
                                        </p:attrNameLst>
                                      </p:cBhvr>
                                      <p:to>
                                        <p:strVal val="visible"/>
                                      </p:to>
                                    </p:set>
                                    <p:anim calcmode="lin" valueType="num">
                                      <p:cBhvr additive="base">
                                        <p:cTn id="37" dur="500" fill="hold"/>
                                        <p:tgtEl>
                                          <p:spTgt spid="37990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9907">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7500"/>
                            </p:stCondLst>
                            <p:childTnLst>
                              <p:par>
                                <p:cTn id="40" presetID="2" presetClass="entr" presetSubtype="4" fill="hold" grpId="0" nodeType="afterEffect">
                                  <p:stCondLst>
                                    <p:cond delay="2000"/>
                                  </p:stCondLst>
                                  <p:childTnLst>
                                    <p:set>
                                      <p:cBhvr>
                                        <p:cTn id="41" dur="1" fill="hold">
                                          <p:stCondLst>
                                            <p:cond delay="0"/>
                                          </p:stCondLst>
                                        </p:cTn>
                                        <p:tgtEl>
                                          <p:spTgt spid="379907">
                                            <p:txEl>
                                              <p:pRg st="8" end="8"/>
                                            </p:txEl>
                                          </p:spTgt>
                                        </p:tgtEl>
                                        <p:attrNameLst>
                                          <p:attrName>style.visibility</p:attrName>
                                        </p:attrNameLst>
                                      </p:cBhvr>
                                      <p:to>
                                        <p:strVal val="visible"/>
                                      </p:to>
                                    </p:set>
                                    <p:anim calcmode="lin" valueType="num">
                                      <p:cBhvr additive="base">
                                        <p:cTn id="42" dur="500" fill="hold"/>
                                        <p:tgtEl>
                                          <p:spTgt spid="379907">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79907">
                                            <p:txEl>
                                              <p:pRg st="8" end="8"/>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0000"/>
                            </p:stCondLst>
                            <p:childTnLst>
                              <p:par>
                                <p:cTn id="45" presetID="2" presetClass="entr" presetSubtype="4" fill="hold" grpId="0" nodeType="afterEffect">
                                  <p:stCondLst>
                                    <p:cond delay="2000"/>
                                  </p:stCondLst>
                                  <p:childTnLst>
                                    <p:set>
                                      <p:cBhvr>
                                        <p:cTn id="46" dur="1" fill="hold">
                                          <p:stCondLst>
                                            <p:cond delay="0"/>
                                          </p:stCondLst>
                                        </p:cTn>
                                        <p:tgtEl>
                                          <p:spTgt spid="379907">
                                            <p:txEl>
                                              <p:pRg st="10" end="10"/>
                                            </p:txEl>
                                          </p:spTgt>
                                        </p:tgtEl>
                                        <p:attrNameLst>
                                          <p:attrName>style.visibility</p:attrName>
                                        </p:attrNameLst>
                                      </p:cBhvr>
                                      <p:to>
                                        <p:strVal val="visible"/>
                                      </p:to>
                                    </p:set>
                                    <p:anim calcmode="lin" valueType="num">
                                      <p:cBhvr additive="base">
                                        <p:cTn id="47" dur="500" fill="hold"/>
                                        <p:tgtEl>
                                          <p:spTgt spid="37990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9907">
                                            <p:txEl>
                                              <p:pRg st="10" end="10"/>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2500"/>
                            </p:stCondLst>
                            <p:childTnLst>
                              <p:par>
                                <p:cTn id="50" presetID="1" presetClass="entr" presetSubtype="0" fill="hold" grpId="0" nodeType="afterEffect" nodePh="1">
                                  <p:stCondLst>
                                    <p:cond delay="4000"/>
                                  </p:stCondLst>
                                  <p:endCondLst>
                                    <p:cond evt="begin" delay="0">
                                      <p:tn val="50"/>
                                    </p:cond>
                                  </p:endCondLst>
                                  <p:childTnLst>
                                    <p:set>
                                      <p:cBhvr>
                                        <p:cTn id="51" dur="1" fill="hold">
                                          <p:stCondLst>
                                            <p:cond delay="499"/>
                                          </p:stCondLst>
                                        </p:cTn>
                                        <p:tgtEl>
                                          <p:spTgt spid="379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bldLvl="2" autoUpdateAnimBg="0" advAuto="2000"/>
      <p:bldP spid="37990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7" name="Rectangle 3"/>
          <p:cNvSpPr txBox="1">
            <a:spLocks noChangeArrowheads="1"/>
          </p:cNvSpPr>
          <p:nvPr/>
        </p:nvSpPr>
        <p:spPr bwMode="auto">
          <a:xfrm>
            <a:off x="357442" y="1194464"/>
            <a:ext cx="8557958" cy="55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r>
              <a:rPr lang="en-US" sz="2800" dirty="0">
                <a:latin typeface="Arial" pitchFamily="34" charset="0"/>
                <a:cs typeface="Arial" pitchFamily="34" charset="0"/>
              </a:rPr>
              <a:t>Feb/Apr – Ft Worth Science &amp; Engineering Fair</a:t>
            </a:r>
          </a:p>
          <a:p>
            <a:pPr lvl="1"/>
            <a:r>
              <a:rPr lang="en-US" sz="2400" dirty="0">
                <a:latin typeface="Arial" pitchFamily="34" charset="0"/>
                <a:cs typeface="Arial" pitchFamily="34" charset="0"/>
              </a:rPr>
              <a:t>ASQ Members judge over 300 projects to ASQ criteria</a:t>
            </a:r>
          </a:p>
          <a:p>
            <a:pPr lvl="1"/>
            <a:r>
              <a:rPr lang="en-US" sz="2400" dirty="0">
                <a:latin typeface="Arial" pitchFamily="34" charset="0"/>
                <a:cs typeface="Arial" pitchFamily="34" charset="0"/>
              </a:rPr>
              <a:t>“Winners”, family &amp; teachers to April Awards Meeting</a:t>
            </a:r>
          </a:p>
          <a:p>
            <a:r>
              <a:rPr lang="en-US" sz="2800" dirty="0">
                <a:latin typeface="Arial" pitchFamily="34" charset="0"/>
                <a:cs typeface="Arial" pitchFamily="34" charset="0"/>
              </a:rPr>
              <a:t>Nov – Canned Food Drive</a:t>
            </a:r>
          </a:p>
          <a:p>
            <a:pPr lvl="1"/>
            <a:endParaRPr lang="en-US" sz="2400" dirty="0">
              <a:latin typeface="Arial" pitchFamily="34" charset="0"/>
              <a:cs typeface="Arial" pitchFamily="34" charset="0"/>
            </a:endParaRPr>
          </a:p>
          <a:p>
            <a:pPr lvl="1"/>
            <a:endParaRPr lang="en-US" sz="2400" dirty="0">
              <a:latin typeface="Arial" pitchFamily="34" charset="0"/>
              <a:cs typeface="Arial" pitchFamily="34" charset="0"/>
            </a:endParaRPr>
          </a:p>
          <a:p>
            <a:pPr lvl="1"/>
            <a:endParaRPr lang="en-US" sz="2400" dirty="0">
              <a:latin typeface="Arial" pitchFamily="34" charset="0"/>
              <a:cs typeface="Arial" pitchFamily="34" charset="0"/>
            </a:endParaRPr>
          </a:p>
          <a:p>
            <a:pPr marL="457200" lvl="1" indent="0">
              <a:buNone/>
            </a:pPr>
            <a:endParaRPr lang="en-US" sz="1200" dirty="0">
              <a:latin typeface="Arial" pitchFamily="34" charset="0"/>
              <a:cs typeface="Arial" pitchFamily="34" charset="0"/>
            </a:endParaRPr>
          </a:p>
          <a:p>
            <a:r>
              <a:rPr lang="en-US" sz="2800" dirty="0">
                <a:latin typeface="Arial" pitchFamily="34" charset="0"/>
                <a:cs typeface="Arial" pitchFamily="34" charset="0"/>
              </a:rPr>
              <a:t>Dec – Toys for Tots with US Marine Corps</a:t>
            </a:r>
          </a:p>
          <a:p>
            <a:pPr marL="0" indent="0">
              <a:buNone/>
            </a:pPr>
            <a:endParaRPr lang="en-US" sz="2800" dirty="0">
              <a:latin typeface="Arial" pitchFamily="34" charset="0"/>
              <a:cs typeface="Arial" pitchFamily="34" charset="0"/>
            </a:endParaRPr>
          </a:p>
          <a:p>
            <a:pPr marL="0" indent="0">
              <a:buNone/>
            </a:pPr>
            <a:endParaRPr lang="en-US" sz="2800" dirty="0">
              <a:latin typeface="Arial" pitchFamily="34" charset="0"/>
              <a:cs typeface="Arial" pitchFamily="34" charset="0"/>
            </a:endParaRPr>
          </a:p>
        </p:txBody>
      </p:sp>
      <p:sp>
        <p:nvSpPr>
          <p:cNvPr id="8" name="Rectangle 2"/>
          <p:cNvSpPr txBox="1">
            <a:spLocks noChangeArrowheads="1"/>
          </p:cNvSpPr>
          <p:nvPr/>
        </p:nvSpPr>
        <p:spPr>
          <a:xfrm>
            <a:off x="685800" y="206488"/>
            <a:ext cx="8001000" cy="7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a:solidFill>
                  <a:schemeClr val="tx2"/>
                </a:solidFill>
                <a:latin typeface="+mj-lt"/>
                <a:ea typeface="ＭＳ Ｐゴシック" pitchFamily="34" charset="-128"/>
                <a:cs typeface="+mj-cs"/>
              </a:defRPr>
            </a:lvl1pPr>
            <a:lvl2pPr>
              <a:defRPr sz="3600">
                <a:solidFill>
                  <a:schemeClr val="tx2"/>
                </a:solidFill>
                <a:latin typeface="Arial" charset="0"/>
                <a:ea typeface="ＭＳ Ｐゴシック" pitchFamily="34" charset="-128"/>
              </a:defRPr>
            </a:lvl2pPr>
            <a:lvl3pPr>
              <a:defRPr sz="3600">
                <a:solidFill>
                  <a:schemeClr val="tx2"/>
                </a:solidFill>
                <a:latin typeface="Arial" charset="0"/>
                <a:ea typeface="ＭＳ Ｐゴシック" pitchFamily="34" charset="-128"/>
              </a:defRPr>
            </a:lvl3pPr>
            <a:lvl4pPr>
              <a:defRPr sz="3600">
                <a:solidFill>
                  <a:schemeClr val="tx2"/>
                </a:solidFill>
                <a:latin typeface="Arial" charset="0"/>
                <a:ea typeface="ＭＳ Ｐゴシック" pitchFamily="34" charset="-128"/>
              </a:defRPr>
            </a:lvl4pPr>
            <a:lvl5pPr>
              <a:defRPr sz="3600">
                <a:solidFill>
                  <a:schemeClr val="tx2"/>
                </a:solidFill>
                <a:latin typeface="Arial" charset="0"/>
                <a:ea typeface="ＭＳ Ｐゴシック" pitchFamily="34" charset="-128"/>
              </a:defRPr>
            </a:lvl5pPr>
            <a:lvl6pPr marL="457200" fontAlgn="base">
              <a:spcBef>
                <a:spcPct val="0"/>
              </a:spcBef>
              <a:spcAft>
                <a:spcPct val="0"/>
              </a:spcAft>
              <a:defRPr sz="3600">
                <a:solidFill>
                  <a:schemeClr val="tx2"/>
                </a:solidFill>
                <a:latin typeface="Arial" charset="0"/>
              </a:defRPr>
            </a:lvl6pPr>
            <a:lvl7pPr marL="914400" fontAlgn="base">
              <a:spcBef>
                <a:spcPct val="0"/>
              </a:spcBef>
              <a:spcAft>
                <a:spcPct val="0"/>
              </a:spcAft>
              <a:defRPr sz="3600">
                <a:solidFill>
                  <a:schemeClr val="tx2"/>
                </a:solidFill>
                <a:latin typeface="Arial" charset="0"/>
              </a:defRPr>
            </a:lvl7pPr>
            <a:lvl8pPr marL="1371600" fontAlgn="base">
              <a:spcBef>
                <a:spcPct val="0"/>
              </a:spcBef>
              <a:spcAft>
                <a:spcPct val="0"/>
              </a:spcAft>
              <a:defRPr sz="3600">
                <a:solidFill>
                  <a:schemeClr val="tx2"/>
                </a:solidFill>
                <a:latin typeface="Arial" charset="0"/>
              </a:defRPr>
            </a:lvl8pPr>
            <a:lvl9pPr marL="1828800" fontAlgn="base">
              <a:spcBef>
                <a:spcPct val="0"/>
              </a:spcBef>
              <a:spcAft>
                <a:spcPct val="0"/>
              </a:spcAft>
              <a:defRPr sz="3600">
                <a:solidFill>
                  <a:schemeClr val="tx2"/>
                </a:solidFill>
                <a:latin typeface="Arial" charset="0"/>
              </a:defRPr>
            </a:lvl9pPr>
          </a:lstStyle>
          <a:p>
            <a:r>
              <a:rPr lang="en-US" dirty="0"/>
              <a:t>Community Engagement / Outreach</a:t>
            </a:r>
            <a:endParaRPr lang="en-US" altLang="en-US" dirty="0"/>
          </a:p>
        </p:txBody>
      </p:sp>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0930" y="3063240"/>
            <a:ext cx="23317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4640" y="3063240"/>
            <a:ext cx="23317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1029"/>
          <a:stretch/>
        </p:blipFill>
        <p:spPr bwMode="auto">
          <a:xfrm>
            <a:off x="1676400" y="5151120"/>
            <a:ext cx="26207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669"/>
          <a:stretch/>
        </p:blipFill>
        <p:spPr bwMode="auto">
          <a:xfrm>
            <a:off x="5105400" y="5151120"/>
            <a:ext cx="261020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098657"/>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100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1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100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1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 presetClass="entr" presetSubtype="0" fill="hold" grpId="0" nodeType="afterEffect" nodePh="1">
                                  <p:stCondLst>
                                    <p:cond delay="3000"/>
                                  </p:stCondLst>
                                  <p:endCondLst>
                                    <p:cond evt="begin" delay="0">
                                      <p:tn val="30"/>
                                    </p:cond>
                                  </p:endCondLst>
                                  <p:childTnLst>
                                    <p:set>
                                      <p:cBhvr>
                                        <p:cTn id="31" dur="1" fill="hold">
                                          <p:stCondLst>
                                            <p:cond delay="499"/>
                                          </p:stCondLst>
                                        </p:cTn>
                                        <p:tgtEl>
                                          <p:spTgt spid="908292"/>
                                        </p:tgtEl>
                                        <p:attrNameLst>
                                          <p:attrName>style.visibility</p:attrName>
                                        </p:attrNameLst>
                                      </p:cBhvr>
                                      <p:to>
                                        <p:strVal val="visible"/>
                                      </p:to>
                                    </p:set>
                                  </p:childTnLst>
                                </p:cTn>
                              </p:par>
                            </p:childTnLst>
                          </p:cTn>
                        </p:par>
                        <p:par>
                          <p:cTn id="32" fill="hold">
                            <p:stCondLst>
                              <p:cond delay="6000"/>
                            </p:stCondLst>
                            <p:childTnLst>
                              <p:par>
                                <p:cTn id="33" presetID="10" presetClass="entr" presetSubtype="0" fill="hold" nodeType="afterEffect">
                                  <p:stCondLst>
                                    <p:cond delay="20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500"/>
                                        <p:tgtEl>
                                          <p:spTgt spid="5"/>
                                        </p:tgtEl>
                                      </p:cBhvr>
                                    </p:animEffect>
                                  </p:childTnLst>
                                </p:cTn>
                              </p:par>
                            </p:childTnLst>
                          </p:cTn>
                        </p:par>
                        <p:par>
                          <p:cTn id="36" fill="hold">
                            <p:stCondLst>
                              <p:cond delay="9500"/>
                            </p:stCondLst>
                            <p:childTnLst>
                              <p:par>
                                <p:cTn id="37" presetID="10" presetClass="entr" presetSubtype="0" fill="hold" nodeType="afterEffect">
                                  <p:stCondLst>
                                    <p:cond delay="200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Section Communications</a:t>
            </a:r>
          </a:p>
        </p:txBody>
      </p:sp>
      <p:sp>
        <p:nvSpPr>
          <p:cNvPr id="394243" name="Rectangle 3"/>
          <p:cNvSpPr>
            <a:spLocks noGrp="1" noChangeArrowheads="1"/>
          </p:cNvSpPr>
          <p:nvPr>
            <p:ph type="body" idx="1"/>
          </p:nvPr>
        </p:nvSpPr>
        <p:spPr>
          <a:xfrm>
            <a:off x="609600" y="1371600"/>
            <a:ext cx="8001000" cy="4914900"/>
          </a:xfrm>
        </p:spPr>
        <p:txBody>
          <a:bodyPr/>
          <a:lstStyle/>
          <a:p>
            <a:pPr eaLnBrk="1" hangingPunct="1"/>
            <a:r>
              <a:rPr lang="en-US" altLang="en-US" sz="2800" dirty="0"/>
              <a:t>Web Page:  </a:t>
            </a:r>
            <a:r>
              <a:rPr lang="en-US" altLang="en-US" sz="2800" dirty="0">
                <a:hlinkClick r:id="rId3"/>
              </a:rPr>
              <a:t>www.asqfortworth.org</a:t>
            </a:r>
            <a:r>
              <a:rPr lang="en-US" altLang="en-US" sz="2800" dirty="0"/>
              <a:t> </a:t>
            </a:r>
          </a:p>
          <a:p>
            <a:pPr lvl="1" eaLnBrk="1" hangingPunct="1"/>
            <a:r>
              <a:rPr lang="en-US" altLang="en-US" sz="2400" dirty="0"/>
              <a:t>Monthly PD Meetings, Education, Contacts, Links</a:t>
            </a:r>
          </a:p>
          <a:p>
            <a:pPr eaLnBrk="1" hangingPunct="1"/>
            <a:endParaRPr lang="en-US" altLang="en-US" sz="1600" dirty="0"/>
          </a:p>
          <a:p>
            <a:pPr eaLnBrk="1" hangingPunct="1"/>
            <a:r>
              <a:rPr lang="en-US" altLang="en-US" sz="2800" dirty="0"/>
              <a:t>Email Distribution – eNewsletters </a:t>
            </a:r>
          </a:p>
          <a:p>
            <a:pPr lvl="1" eaLnBrk="1" hangingPunct="1"/>
            <a:r>
              <a:rPr lang="en-US" altLang="en-US" sz="2400" dirty="0"/>
              <a:t>Quality Calendar – 4</a:t>
            </a:r>
            <a:r>
              <a:rPr lang="en-US" altLang="en-US" sz="2400" baseline="30000" dirty="0"/>
              <a:t>th</a:t>
            </a:r>
            <a:r>
              <a:rPr lang="en-US" altLang="en-US" sz="2400" dirty="0"/>
              <a:t> week Dated Events, PD Mtg</a:t>
            </a:r>
          </a:p>
          <a:p>
            <a:pPr lvl="1" eaLnBrk="1" hangingPunct="1"/>
            <a:r>
              <a:rPr lang="en-US" altLang="en-US" sz="2400" dirty="0"/>
              <a:t>Special: 1 more per quarter if needed</a:t>
            </a:r>
          </a:p>
          <a:p>
            <a:pPr lvl="1" eaLnBrk="1" hangingPunct="1"/>
            <a:r>
              <a:rPr lang="en-US" altLang="en-US" sz="2400" dirty="0"/>
              <a:t>ASQ Weekly – from ASQ (not us)</a:t>
            </a:r>
            <a:endParaRPr lang="en-US" altLang="en-US" sz="1200" dirty="0"/>
          </a:p>
          <a:p>
            <a:pPr eaLnBrk="1" hangingPunct="1"/>
            <a:endParaRPr lang="en-US" altLang="en-US" sz="1600" dirty="0"/>
          </a:p>
          <a:p>
            <a:pPr eaLnBrk="1" hangingPunct="1"/>
            <a:r>
              <a:rPr lang="en-US" altLang="en-US" sz="2800" dirty="0"/>
              <a:t>USPS Mail Postcard</a:t>
            </a:r>
          </a:p>
          <a:p>
            <a:pPr lvl="1" eaLnBrk="1" hangingPunct="1"/>
            <a:r>
              <a:rPr lang="en-US" altLang="en-US" sz="2400" dirty="0"/>
              <a:t>Meeting Reminder </a:t>
            </a:r>
          </a:p>
        </p:txBody>
      </p:sp>
      <p:sp>
        <p:nvSpPr>
          <p:cNvPr id="394244"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4"/>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5"/>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hangingPunct="1">
              <a:buFontTx/>
              <a:buNone/>
            </a:pPr>
            <a:endParaRPr lang="en-US" altLang="en-US" sz="2800"/>
          </a:p>
        </p:txBody>
      </p:sp>
    </p:spTree>
    <p:extLst>
      <p:ext uri="{BB962C8B-B14F-4D97-AF65-F5344CB8AC3E}">
        <p14:creationId xmlns:p14="http://schemas.microsoft.com/office/powerpoint/2010/main" val="3725508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additive="base">
                                        <p:cTn id="7" dur="500" fill="hold"/>
                                        <p:tgtEl>
                                          <p:spTgt spid="394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424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grpId="0" nodeType="afterEffect">
                                  <p:stCondLst>
                                    <p:cond delay="2000"/>
                                  </p:stCondLst>
                                  <p:childTnLst>
                                    <p:set>
                                      <p:cBhvr>
                                        <p:cTn id="11" dur="1" fill="hold">
                                          <p:stCondLst>
                                            <p:cond delay="0"/>
                                          </p:stCondLst>
                                        </p:cTn>
                                        <p:tgtEl>
                                          <p:spTgt spid="394243">
                                            <p:txEl>
                                              <p:pRg st="1" end="1"/>
                                            </p:txEl>
                                          </p:spTgt>
                                        </p:tgtEl>
                                        <p:attrNameLst>
                                          <p:attrName>style.visibility</p:attrName>
                                        </p:attrNameLst>
                                      </p:cBhvr>
                                      <p:to>
                                        <p:strVal val="visible"/>
                                      </p:to>
                                    </p:set>
                                    <p:anim calcmode="lin" valueType="num">
                                      <p:cBhvr additive="base">
                                        <p:cTn id="12" dur="500" fill="hold"/>
                                        <p:tgtEl>
                                          <p:spTgt spid="394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424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2000"/>
                                  </p:stCondLst>
                                  <p:childTnLst>
                                    <p:set>
                                      <p:cBhvr>
                                        <p:cTn id="16" dur="1" fill="hold">
                                          <p:stCondLst>
                                            <p:cond delay="0"/>
                                          </p:stCondLst>
                                        </p:cTn>
                                        <p:tgtEl>
                                          <p:spTgt spid="394243">
                                            <p:txEl>
                                              <p:pRg st="3" end="3"/>
                                            </p:txEl>
                                          </p:spTgt>
                                        </p:tgtEl>
                                        <p:attrNameLst>
                                          <p:attrName>style.visibility</p:attrName>
                                        </p:attrNameLst>
                                      </p:cBhvr>
                                      <p:to>
                                        <p:strVal val="visible"/>
                                      </p:to>
                                    </p:set>
                                    <p:anim calcmode="lin" valueType="num">
                                      <p:cBhvr additive="base">
                                        <p:cTn id="17" dur="500" fill="hold"/>
                                        <p:tgtEl>
                                          <p:spTgt spid="3942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4243">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4" fill="hold" grpId="0" nodeType="afterEffect">
                                  <p:stCondLst>
                                    <p:cond delay="2000"/>
                                  </p:stCondLst>
                                  <p:childTnLst>
                                    <p:set>
                                      <p:cBhvr>
                                        <p:cTn id="21" dur="1" fill="hold">
                                          <p:stCondLst>
                                            <p:cond delay="0"/>
                                          </p:stCondLst>
                                        </p:cTn>
                                        <p:tgtEl>
                                          <p:spTgt spid="394243">
                                            <p:txEl>
                                              <p:pRg st="4" end="4"/>
                                            </p:txEl>
                                          </p:spTgt>
                                        </p:tgtEl>
                                        <p:attrNameLst>
                                          <p:attrName>style.visibility</p:attrName>
                                        </p:attrNameLst>
                                      </p:cBhvr>
                                      <p:to>
                                        <p:strVal val="visible"/>
                                      </p:to>
                                    </p:set>
                                    <p:anim calcmode="lin" valueType="num">
                                      <p:cBhvr additive="base">
                                        <p:cTn id="22" dur="500" fill="hold"/>
                                        <p:tgtEl>
                                          <p:spTgt spid="39424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4243">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0"/>
                            </p:stCondLst>
                            <p:childTnLst>
                              <p:par>
                                <p:cTn id="25" presetID="2" presetClass="entr" presetSubtype="4" fill="hold" grpId="0" nodeType="afterEffect">
                                  <p:stCondLst>
                                    <p:cond delay="2000"/>
                                  </p:stCondLst>
                                  <p:childTnLst>
                                    <p:set>
                                      <p:cBhvr>
                                        <p:cTn id="26" dur="1" fill="hold">
                                          <p:stCondLst>
                                            <p:cond delay="0"/>
                                          </p:stCondLst>
                                        </p:cTn>
                                        <p:tgtEl>
                                          <p:spTgt spid="394243">
                                            <p:txEl>
                                              <p:pRg st="5" end="5"/>
                                            </p:txEl>
                                          </p:spTgt>
                                        </p:tgtEl>
                                        <p:attrNameLst>
                                          <p:attrName>style.visibility</p:attrName>
                                        </p:attrNameLst>
                                      </p:cBhvr>
                                      <p:to>
                                        <p:strVal val="visible"/>
                                      </p:to>
                                    </p:set>
                                    <p:anim calcmode="lin" valueType="num">
                                      <p:cBhvr additive="base">
                                        <p:cTn id="27" dur="500" fill="hold"/>
                                        <p:tgtEl>
                                          <p:spTgt spid="39424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4243">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0"/>
                            </p:stCondLst>
                            <p:childTnLst>
                              <p:par>
                                <p:cTn id="30" presetID="2" presetClass="entr" presetSubtype="4" fill="hold" grpId="0" nodeType="afterEffect">
                                  <p:stCondLst>
                                    <p:cond delay="2000"/>
                                  </p:stCondLst>
                                  <p:childTnLst>
                                    <p:set>
                                      <p:cBhvr>
                                        <p:cTn id="31" dur="1" fill="hold">
                                          <p:stCondLst>
                                            <p:cond delay="0"/>
                                          </p:stCondLst>
                                        </p:cTn>
                                        <p:tgtEl>
                                          <p:spTgt spid="394243">
                                            <p:txEl>
                                              <p:pRg st="6" end="6"/>
                                            </p:txEl>
                                          </p:spTgt>
                                        </p:tgtEl>
                                        <p:attrNameLst>
                                          <p:attrName>style.visibility</p:attrName>
                                        </p:attrNameLst>
                                      </p:cBhvr>
                                      <p:to>
                                        <p:strVal val="visible"/>
                                      </p:to>
                                    </p:set>
                                    <p:anim calcmode="lin" valueType="num">
                                      <p:cBhvr additive="base">
                                        <p:cTn id="32" dur="500" fill="hold"/>
                                        <p:tgtEl>
                                          <p:spTgt spid="39424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94243">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0"/>
                            </p:stCondLst>
                            <p:childTnLst>
                              <p:par>
                                <p:cTn id="35" presetID="2" presetClass="entr" presetSubtype="4" fill="hold" grpId="0" nodeType="afterEffect">
                                  <p:stCondLst>
                                    <p:cond delay="2000"/>
                                  </p:stCondLst>
                                  <p:childTnLst>
                                    <p:set>
                                      <p:cBhvr>
                                        <p:cTn id="36" dur="1" fill="hold">
                                          <p:stCondLst>
                                            <p:cond delay="0"/>
                                          </p:stCondLst>
                                        </p:cTn>
                                        <p:tgtEl>
                                          <p:spTgt spid="394243">
                                            <p:txEl>
                                              <p:pRg st="8" end="8"/>
                                            </p:txEl>
                                          </p:spTgt>
                                        </p:tgtEl>
                                        <p:attrNameLst>
                                          <p:attrName>style.visibility</p:attrName>
                                        </p:attrNameLst>
                                      </p:cBhvr>
                                      <p:to>
                                        <p:strVal val="visible"/>
                                      </p:to>
                                    </p:set>
                                    <p:anim calcmode="lin" valueType="num">
                                      <p:cBhvr additive="base">
                                        <p:cTn id="37" dur="500" fill="hold"/>
                                        <p:tgtEl>
                                          <p:spTgt spid="39424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4243">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7500"/>
                            </p:stCondLst>
                            <p:childTnLst>
                              <p:par>
                                <p:cTn id="40" presetID="2" presetClass="entr" presetSubtype="4" fill="hold" grpId="0" nodeType="afterEffect">
                                  <p:stCondLst>
                                    <p:cond delay="2000"/>
                                  </p:stCondLst>
                                  <p:childTnLst>
                                    <p:set>
                                      <p:cBhvr>
                                        <p:cTn id="41" dur="1" fill="hold">
                                          <p:stCondLst>
                                            <p:cond delay="0"/>
                                          </p:stCondLst>
                                        </p:cTn>
                                        <p:tgtEl>
                                          <p:spTgt spid="394243">
                                            <p:txEl>
                                              <p:pRg st="9" end="9"/>
                                            </p:txEl>
                                          </p:spTgt>
                                        </p:tgtEl>
                                        <p:attrNameLst>
                                          <p:attrName>style.visibility</p:attrName>
                                        </p:attrNameLst>
                                      </p:cBhvr>
                                      <p:to>
                                        <p:strVal val="visible"/>
                                      </p:to>
                                    </p:set>
                                    <p:anim calcmode="lin" valueType="num">
                                      <p:cBhvr additive="base">
                                        <p:cTn id="42" dur="500" fill="hold"/>
                                        <p:tgtEl>
                                          <p:spTgt spid="39424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4243">
                                            <p:txEl>
                                              <p:pRg st="9" end="9"/>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0000"/>
                            </p:stCondLst>
                            <p:childTnLst>
                              <p:par>
                                <p:cTn id="45" presetID="1" presetClass="entr" presetSubtype="0" fill="hold" grpId="0" nodeType="afterEffect" nodePh="1">
                                  <p:stCondLst>
                                    <p:cond delay="4000"/>
                                  </p:stCondLst>
                                  <p:endCondLst>
                                    <p:cond evt="begin" delay="0">
                                      <p:tn val="45"/>
                                    </p:cond>
                                  </p:endCondLst>
                                  <p:childTnLst>
                                    <p:set>
                                      <p:cBhvr>
                                        <p:cTn id="46" dur="1" fill="hold">
                                          <p:stCondLst>
                                            <p:cond delay="499"/>
                                          </p:stCondLst>
                                        </p:cTn>
                                        <p:tgtEl>
                                          <p:spTgt spid="394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bldLvl="2" autoUpdateAnimBg="0" advAuto="2000"/>
      <p:bldP spid="39424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altLang="en-US"/>
              <a:t>Is Your Information Correct ?</a:t>
            </a:r>
          </a:p>
        </p:txBody>
      </p:sp>
      <p:sp>
        <p:nvSpPr>
          <p:cNvPr id="908291" name="Rectangle 3"/>
          <p:cNvSpPr>
            <a:spLocks noGrp="1" noChangeArrowheads="1"/>
          </p:cNvSpPr>
          <p:nvPr>
            <p:ph type="body" idx="4294967295"/>
          </p:nvPr>
        </p:nvSpPr>
        <p:spPr>
          <a:xfrm>
            <a:off x="546100" y="1690688"/>
            <a:ext cx="8395864" cy="4557712"/>
          </a:xfrm>
        </p:spPr>
        <p:txBody>
          <a:bodyPr/>
          <a:lstStyle/>
          <a:p>
            <a:pPr eaLnBrk="1" hangingPunct="1"/>
            <a:r>
              <a:rPr lang="en-US" altLang="en-US" dirty="0"/>
              <a:t>Are you getting Postcard meeting notices ?</a:t>
            </a:r>
          </a:p>
          <a:p>
            <a:pPr eaLnBrk="1" hangingPunct="1"/>
            <a:r>
              <a:rPr lang="en-US" altLang="en-US" dirty="0"/>
              <a:t>Are you getting eNewsletters?</a:t>
            </a:r>
          </a:p>
          <a:p>
            <a:pPr eaLnBrk="1" hangingPunct="1"/>
            <a:endParaRPr lang="en-US" altLang="en-US" dirty="0"/>
          </a:p>
          <a:p>
            <a:pPr eaLnBrk="1" hangingPunct="1"/>
            <a:r>
              <a:rPr lang="en-US" altLang="en-US" dirty="0"/>
              <a:t>Update your profile    call: 800-248-1946</a:t>
            </a:r>
          </a:p>
          <a:p>
            <a:pPr lvl="1" eaLnBrk="1" hangingPunct="1"/>
            <a:r>
              <a:rPr lang="en-US" altLang="en-US" dirty="0"/>
              <a:t> </a:t>
            </a:r>
            <a:r>
              <a:rPr lang="en-US" altLang="en-US" dirty="0">
                <a:hlinkClick r:id="rId3"/>
              </a:rPr>
              <a:t>www.asq.org</a:t>
            </a:r>
            <a:r>
              <a:rPr lang="en-US" altLang="en-US" dirty="0"/>
              <a:t> - Headquarters' database</a:t>
            </a:r>
          </a:p>
          <a:p>
            <a:pPr lvl="1" eaLnBrk="1" hangingPunct="1"/>
            <a:r>
              <a:rPr lang="en-US" altLang="en-US" dirty="0"/>
              <a:t> database provides local email distribution list</a:t>
            </a:r>
          </a:p>
          <a:p>
            <a:pPr eaLnBrk="1" hangingPunct="1"/>
            <a:endParaRPr lang="en-US" altLang="en-US" dirty="0"/>
          </a:p>
          <a:p>
            <a:pPr eaLnBrk="1" hangingPunct="1"/>
            <a:r>
              <a:rPr lang="en-US" altLang="en-US" dirty="0"/>
              <a:t>Our Web Site: </a:t>
            </a:r>
            <a:r>
              <a:rPr lang="en-US" altLang="en-US" b="1" dirty="0">
                <a:hlinkClick r:id="rId4"/>
              </a:rPr>
              <a:t>www.asqfortworth.org</a:t>
            </a:r>
            <a:r>
              <a:rPr lang="en-US" altLang="en-US" dirty="0"/>
              <a:t> </a:t>
            </a:r>
          </a:p>
        </p:txBody>
      </p:sp>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5"/>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6"/>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Tree>
    <p:extLst>
      <p:ext uri="{BB962C8B-B14F-4D97-AF65-F5344CB8AC3E}">
        <p14:creationId xmlns:p14="http://schemas.microsoft.com/office/powerpoint/2010/main" val="1523278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08291">
                                            <p:txEl>
                                              <p:pRg st="0" end="0"/>
                                            </p:txEl>
                                          </p:spTgt>
                                        </p:tgtEl>
                                        <p:attrNameLst>
                                          <p:attrName>style.visibility</p:attrName>
                                        </p:attrNameLst>
                                      </p:cBhvr>
                                      <p:to>
                                        <p:strVal val="visible"/>
                                      </p:to>
                                    </p:set>
                                    <p:anim calcmode="lin" valueType="num">
                                      <p:cBhvr additive="base">
                                        <p:cTn id="7" dur="500" fill="hold"/>
                                        <p:tgtEl>
                                          <p:spTgt spid="908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829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500"/>
                                  </p:stCondLst>
                                  <p:childTnLst>
                                    <p:set>
                                      <p:cBhvr>
                                        <p:cTn id="11" dur="1" fill="hold">
                                          <p:stCondLst>
                                            <p:cond delay="0"/>
                                          </p:stCondLst>
                                        </p:cTn>
                                        <p:tgtEl>
                                          <p:spTgt spid="908291">
                                            <p:txEl>
                                              <p:pRg st="1" end="1"/>
                                            </p:txEl>
                                          </p:spTgt>
                                        </p:tgtEl>
                                        <p:attrNameLst>
                                          <p:attrName>style.visibility</p:attrName>
                                        </p:attrNameLst>
                                      </p:cBhvr>
                                      <p:to>
                                        <p:strVal val="visible"/>
                                      </p:to>
                                    </p:set>
                                    <p:anim calcmode="lin" valueType="num">
                                      <p:cBhvr additive="base">
                                        <p:cTn id="12" dur="500" fill="hold"/>
                                        <p:tgtEl>
                                          <p:spTgt spid="908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0829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1500"/>
                                  </p:stCondLst>
                                  <p:childTnLst>
                                    <p:set>
                                      <p:cBhvr>
                                        <p:cTn id="16" dur="1" fill="hold">
                                          <p:stCondLst>
                                            <p:cond delay="0"/>
                                          </p:stCondLst>
                                        </p:cTn>
                                        <p:tgtEl>
                                          <p:spTgt spid="908291">
                                            <p:txEl>
                                              <p:pRg st="3" end="3"/>
                                            </p:txEl>
                                          </p:spTgt>
                                        </p:tgtEl>
                                        <p:attrNameLst>
                                          <p:attrName>style.visibility</p:attrName>
                                        </p:attrNameLst>
                                      </p:cBhvr>
                                      <p:to>
                                        <p:strVal val="visible"/>
                                      </p:to>
                                    </p:set>
                                    <p:anim calcmode="lin" valueType="num">
                                      <p:cBhvr additive="base">
                                        <p:cTn id="17" dur="500" fill="hold"/>
                                        <p:tgtEl>
                                          <p:spTgt spid="9082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08291">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nodeType="afterEffect">
                                  <p:stCondLst>
                                    <p:cond delay="1000"/>
                                  </p:stCondLst>
                                  <p:childTnLst>
                                    <p:set>
                                      <p:cBhvr>
                                        <p:cTn id="21" dur="1" fill="hold">
                                          <p:stCondLst>
                                            <p:cond delay="0"/>
                                          </p:stCondLst>
                                        </p:cTn>
                                        <p:tgtEl>
                                          <p:spTgt spid="908291">
                                            <p:txEl>
                                              <p:pRg st="4" end="4"/>
                                            </p:txEl>
                                          </p:spTgt>
                                        </p:tgtEl>
                                        <p:attrNameLst>
                                          <p:attrName>style.visibility</p:attrName>
                                        </p:attrNameLst>
                                      </p:cBhvr>
                                      <p:to>
                                        <p:strVal val="visible"/>
                                      </p:to>
                                    </p:set>
                                    <p:anim calcmode="lin" valueType="num">
                                      <p:cBhvr additive="base">
                                        <p:cTn id="22" dur="500" fill="hold"/>
                                        <p:tgtEl>
                                          <p:spTgt spid="90829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08291">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000"/>
                                  </p:stCondLst>
                                  <p:childTnLst>
                                    <p:set>
                                      <p:cBhvr>
                                        <p:cTn id="25" dur="1" fill="hold">
                                          <p:stCondLst>
                                            <p:cond delay="0"/>
                                          </p:stCondLst>
                                        </p:cTn>
                                        <p:tgtEl>
                                          <p:spTgt spid="908291">
                                            <p:txEl>
                                              <p:pRg st="5" end="5"/>
                                            </p:txEl>
                                          </p:spTgt>
                                        </p:tgtEl>
                                        <p:attrNameLst>
                                          <p:attrName>style.visibility</p:attrName>
                                        </p:attrNameLst>
                                      </p:cBhvr>
                                      <p:to>
                                        <p:strVal val="visible"/>
                                      </p:to>
                                    </p:set>
                                    <p:anim calcmode="lin" valueType="num">
                                      <p:cBhvr additive="base">
                                        <p:cTn id="26" dur="500" fill="hold"/>
                                        <p:tgtEl>
                                          <p:spTgt spid="908291">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08291">
                                            <p:txEl>
                                              <p:pRg st="5" end="5"/>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6500"/>
                            </p:stCondLst>
                            <p:childTnLst>
                              <p:par>
                                <p:cTn id="29" presetID="2" presetClass="entr" presetSubtype="4" fill="hold" grpId="0" nodeType="afterEffect">
                                  <p:stCondLst>
                                    <p:cond delay="2500"/>
                                  </p:stCondLst>
                                  <p:childTnLst>
                                    <p:set>
                                      <p:cBhvr>
                                        <p:cTn id="30" dur="1" fill="hold">
                                          <p:stCondLst>
                                            <p:cond delay="0"/>
                                          </p:stCondLst>
                                        </p:cTn>
                                        <p:tgtEl>
                                          <p:spTgt spid="908291">
                                            <p:txEl>
                                              <p:pRg st="7" end="7"/>
                                            </p:txEl>
                                          </p:spTgt>
                                        </p:tgtEl>
                                        <p:attrNameLst>
                                          <p:attrName>style.visibility</p:attrName>
                                        </p:attrNameLst>
                                      </p:cBhvr>
                                      <p:to>
                                        <p:strVal val="visible"/>
                                      </p:to>
                                    </p:set>
                                    <p:anim calcmode="lin" valueType="num">
                                      <p:cBhvr additive="base">
                                        <p:cTn id="31" dur="500" fill="hold"/>
                                        <p:tgtEl>
                                          <p:spTgt spid="90829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8291">
                                            <p:txEl>
                                              <p:pRg st="7" end="7"/>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9500"/>
                            </p:stCondLst>
                            <p:childTnLst>
                              <p:par>
                                <p:cTn id="34" presetID="1" presetClass="entr" presetSubtype="0" fill="hold" grpId="0" nodeType="afterEffect" nodePh="1">
                                  <p:stCondLst>
                                    <p:cond delay="3000"/>
                                  </p:stCondLst>
                                  <p:endCondLst>
                                    <p:cond evt="begin" delay="0">
                                      <p:tn val="34"/>
                                    </p:cond>
                                  </p:endCondLst>
                                  <p:childTnLst>
                                    <p:set>
                                      <p:cBhvr>
                                        <p:cTn id="35" dur="1" fill="hold">
                                          <p:stCondLst>
                                            <p:cond delay="499"/>
                                          </p:stCondLst>
                                        </p:cTn>
                                        <p:tgtEl>
                                          <p:spTgt spid="908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build="p" autoUpdateAnimBg="0" advAuto="2000"/>
      <p:bldP spid="908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71525" y="317500"/>
            <a:ext cx="7772400" cy="1206500"/>
          </a:xfrm>
        </p:spPr>
        <p:txBody>
          <a:bodyPr/>
          <a:lstStyle/>
          <a:p>
            <a:r>
              <a:rPr lang="en-US" altLang="en-US" sz="3200" b="1" dirty="0"/>
              <a:t>Greater Fort Worth Section  </a:t>
            </a:r>
            <a:br>
              <a:rPr lang="en-US" altLang="en-US" sz="3600" b="1" dirty="0"/>
            </a:br>
            <a:r>
              <a:rPr lang="en-US" altLang="en-US" sz="4000" b="1" dirty="0"/>
              <a:t>Member Value Statement:</a:t>
            </a:r>
            <a:endParaRPr lang="en-US" altLang="en-US" sz="3600" dirty="0"/>
          </a:p>
        </p:txBody>
      </p:sp>
      <p:sp>
        <p:nvSpPr>
          <p:cNvPr id="625667" name="Rectangle 3"/>
          <p:cNvSpPr>
            <a:spLocks noGrp="1" noChangeArrowheads="1"/>
          </p:cNvSpPr>
          <p:nvPr>
            <p:ph type="body" idx="1"/>
          </p:nvPr>
        </p:nvSpPr>
        <p:spPr>
          <a:xfrm>
            <a:off x="76200" y="1524000"/>
            <a:ext cx="8470900" cy="4365625"/>
          </a:xfrm>
        </p:spPr>
        <p:txBody>
          <a:bodyPr/>
          <a:lstStyle/>
          <a:p>
            <a:pPr>
              <a:lnSpc>
                <a:spcPct val="90000"/>
              </a:lnSpc>
            </a:pPr>
            <a:r>
              <a:rPr lang="en-US" altLang="en-US" sz="2400" dirty="0">
                <a:solidFill>
                  <a:srgbClr val="000000"/>
                </a:solidFill>
                <a:cs typeface="Times New Roman" pitchFamily="18" charset="0"/>
              </a:rPr>
              <a:t>Members… our Section’s single most important asset.                 Your dues yield a very high return on investment through:</a:t>
            </a:r>
          </a:p>
          <a:p>
            <a:pPr>
              <a:lnSpc>
                <a:spcPct val="90000"/>
              </a:lnSpc>
            </a:pPr>
            <a:endParaRPr lang="en-US" altLang="en-US" sz="1400" dirty="0">
              <a:solidFill>
                <a:srgbClr val="000000"/>
              </a:solidFill>
              <a:cs typeface="Times New Roman" pitchFamily="18" charset="0"/>
            </a:endParaRPr>
          </a:p>
          <a:p>
            <a:pPr lvl="1">
              <a:lnSpc>
                <a:spcPct val="90000"/>
              </a:lnSpc>
              <a:buFont typeface="Symbol" pitchFamily="18" charset="2"/>
              <a:buChar char=""/>
            </a:pPr>
            <a:r>
              <a:rPr lang="en-US" altLang="en-US" sz="2000" dirty="0">
                <a:solidFill>
                  <a:srgbClr val="000000"/>
                </a:solidFill>
                <a:cs typeface="Times New Roman" pitchFamily="18" charset="0"/>
              </a:rPr>
              <a:t>Widely-varied </a:t>
            </a:r>
            <a:r>
              <a:rPr lang="en-US" altLang="en-US" sz="2000" b="1" u="sng" dirty="0">
                <a:solidFill>
                  <a:srgbClr val="000000"/>
                </a:solidFill>
                <a:cs typeface="Times New Roman" pitchFamily="18" charset="0"/>
              </a:rPr>
              <a:t>education and training</a:t>
            </a:r>
            <a:r>
              <a:rPr lang="en-US" altLang="en-US" sz="2000" b="1" dirty="0">
                <a:solidFill>
                  <a:srgbClr val="000000"/>
                </a:solidFill>
                <a:cs typeface="Times New Roman" pitchFamily="18" charset="0"/>
              </a:rPr>
              <a:t> </a:t>
            </a:r>
            <a:r>
              <a:rPr lang="en-US" altLang="en-US" sz="2000" dirty="0">
                <a:solidFill>
                  <a:srgbClr val="000000"/>
                </a:solidFill>
                <a:cs typeface="Times New Roman" pitchFamily="18" charset="0"/>
              </a:rPr>
              <a:t>opportunities in a variety of platforms and time commitments</a:t>
            </a:r>
          </a:p>
          <a:p>
            <a:pPr lvl="1">
              <a:lnSpc>
                <a:spcPct val="90000"/>
              </a:lnSpc>
              <a:buFont typeface="Symbol" pitchFamily="18" charset="2"/>
              <a:buChar char=""/>
            </a:pPr>
            <a:r>
              <a:rPr lang="en-US" altLang="en-US" sz="2000" dirty="0">
                <a:solidFill>
                  <a:srgbClr val="000000"/>
                </a:solidFill>
                <a:cs typeface="Times New Roman" pitchFamily="18" charset="0"/>
              </a:rPr>
              <a:t>Monthly </a:t>
            </a:r>
            <a:r>
              <a:rPr lang="en-US" altLang="en-US" sz="2000" b="1" u="sng" dirty="0">
                <a:solidFill>
                  <a:srgbClr val="000000"/>
                </a:solidFill>
                <a:cs typeface="Times New Roman" pitchFamily="18" charset="0"/>
              </a:rPr>
              <a:t>Professional Development Meetings</a:t>
            </a:r>
            <a:endParaRPr lang="en-US" altLang="en-US" sz="2000" b="1" dirty="0">
              <a:solidFill>
                <a:srgbClr val="000000"/>
              </a:solidFill>
              <a:cs typeface="Times New Roman" pitchFamily="18" charset="0"/>
            </a:endParaRPr>
          </a:p>
          <a:p>
            <a:pPr lvl="1">
              <a:lnSpc>
                <a:spcPct val="90000"/>
              </a:lnSpc>
              <a:buFont typeface="Symbol" pitchFamily="18" charset="2"/>
              <a:buChar char=""/>
            </a:pPr>
            <a:r>
              <a:rPr lang="en-US" altLang="en-US" sz="2000" b="1" u="sng" dirty="0">
                <a:solidFill>
                  <a:srgbClr val="000000"/>
                </a:solidFill>
                <a:cs typeface="Times New Roman" pitchFamily="18" charset="0"/>
              </a:rPr>
              <a:t>Networking</a:t>
            </a:r>
            <a:r>
              <a:rPr lang="en-US" altLang="en-US" sz="2000" dirty="0">
                <a:solidFill>
                  <a:srgbClr val="000000"/>
                </a:solidFill>
                <a:cs typeface="Times New Roman" pitchFamily="18" charset="0"/>
              </a:rPr>
              <a:t> opportunities with other quality professionals to share knowledge and experiences as well as to participate in activities as socially responsible members of the community where you live and work. </a:t>
            </a:r>
          </a:p>
          <a:p>
            <a:pPr>
              <a:lnSpc>
                <a:spcPct val="90000"/>
              </a:lnSpc>
            </a:pPr>
            <a:endParaRPr lang="en-US" altLang="en-US" sz="1400" dirty="0">
              <a:solidFill>
                <a:srgbClr val="000000"/>
              </a:solidFill>
              <a:cs typeface="Times New Roman" pitchFamily="18" charset="0"/>
            </a:endParaRPr>
          </a:p>
          <a:p>
            <a:pPr>
              <a:lnSpc>
                <a:spcPct val="90000"/>
              </a:lnSpc>
            </a:pPr>
            <a:r>
              <a:rPr lang="en-US" altLang="en-US" sz="2400" dirty="0">
                <a:solidFill>
                  <a:srgbClr val="000000"/>
                </a:solidFill>
                <a:cs typeface="Times New Roman" pitchFamily="18" charset="0"/>
              </a:rPr>
              <a:t>Sustained membership in ASQ ensures your Section will be able to provide opportunities to delight and serve you in your pursuit of </a:t>
            </a:r>
            <a:r>
              <a:rPr lang="en-US" altLang="en-US" sz="2400" u="sng" dirty="0">
                <a:solidFill>
                  <a:srgbClr val="000000"/>
                </a:solidFill>
                <a:cs typeface="Times New Roman" pitchFamily="18" charset="0"/>
              </a:rPr>
              <a:t>continuous growth and development as quality professionals</a:t>
            </a:r>
            <a:r>
              <a:rPr lang="en-US" altLang="en-US" sz="2400" dirty="0">
                <a:solidFill>
                  <a:srgbClr val="000000"/>
                </a:solidFill>
                <a:cs typeface="Times New Roman" pitchFamily="18" charset="0"/>
              </a:rPr>
              <a:t>.</a:t>
            </a:r>
          </a:p>
        </p:txBody>
      </p:sp>
      <p:sp>
        <p:nvSpPr>
          <p:cNvPr id="940036"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Tree>
    <p:extLst>
      <p:ext uri="{BB962C8B-B14F-4D97-AF65-F5344CB8AC3E}">
        <p14:creationId xmlns:p14="http://schemas.microsoft.com/office/powerpoint/2010/main" val="3592484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25667">
                                            <p:txEl>
                                              <p:pRg st="0" end="0"/>
                                            </p:txEl>
                                          </p:spTgt>
                                        </p:tgtEl>
                                        <p:attrNameLst>
                                          <p:attrName>style.visibility</p:attrName>
                                        </p:attrNameLst>
                                      </p:cBhvr>
                                      <p:to>
                                        <p:strVal val="visible"/>
                                      </p:to>
                                    </p:set>
                                    <p:anim calcmode="lin" valueType="num">
                                      <p:cBhvr additive="base">
                                        <p:cTn id="7" dur="1000" fill="hold"/>
                                        <p:tgtEl>
                                          <p:spTgt spid="6256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256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2000"/>
                                  </p:stCondLst>
                                  <p:childTnLst>
                                    <p:set>
                                      <p:cBhvr>
                                        <p:cTn id="11" dur="1" fill="hold">
                                          <p:stCondLst>
                                            <p:cond delay="0"/>
                                          </p:stCondLst>
                                        </p:cTn>
                                        <p:tgtEl>
                                          <p:spTgt spid="625667">
                                            <p:txEl>
                                              <p:pRg st="2" end="2"/>
                                            </p:txEl>
                                          </p:spTgt>
                                        </p:tgtEl>
                                        <p:attrNameLst>
                                          <p:attrName>style.visibility</p:attrName>
                                        </p:attrNameLst>
                                      </p:cBhvr>
                                      <p:to>
                                        <p:strVal val="visible"/>
                                      </p:to>
                                    </p:set>
                                    <p:anim calcmode="lin" valueType="num">
                                      <p:cBhvr additive="base">
                                        <p:cTn id="12" dur="1000" fill="hold"/>
                                        <p:tgtEl>
                                          <p:spTgt spid="625667">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25667">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2000"/>
                                  </p:stCondLst>
                                  <p:childTnLst>
                                    <p:set>
                                      <p:cBhvr>
                                        <p:cTn id="16" dur="1" fill="hold">
                                          <p:stCondLst>
                                            <p:cond delay="0"/>
                                          </p:stCondLst>
                                        </p:cTn>
                                        <p:tgtEl>
                                          <p:spTgt spid="625667">
                                            <p:txEl>
                                              <p:pRg st="3" end="3"/>
                                            </p:txEl>
                                          </p:spTgt>
                                        </p:tgtEl>
                                        <p:attrNameLst>
                                          <p:attrName>style.visibility</p:attrName>
                                        </p:attrNameLst>
                                      </p:cBhvr>
                                      <p:to>
                                        <p:strVal val="visible"/>
                                      </p:to>
                                    </p:set>
                                    <p:anim calcmode="lin" valueType="num">
                                      <p:cBhvr additive="base">
                                        <p:cTn id="17" dur="1000" fill="hold"/>
                                        <p:tgtEl>
                                          <p:spTgt spid="625667">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25667">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8000"/>
                            </p:stCondLst>
                            <p:childTnLst>
                              <p:par>
                                <p:cTn id="20" presetID="2" presetClass="entr" presetSubtype="4" fill="hold" grpId="0" nodeType="afterEffect">
                                  <p:stCondLst>
                                    <p:cond delay="2000"/>
                                  </p:stCondLst>
                                  <p:childTnLst>
                                    <p:set>
                                      <p:cBhvr>
                                        <p:cTn id="21" dur="1" fill="hold">
                                          <p:stCondLst>
                                            <p:cond delay="0"/>
                                          </p:stCondLst>
                                        </p:cTn>
                                        <p:tgtEl>
                                          <p:spTgt spid="625667">
                                            <p:txEl>
                                              <p:pRg st="4" end="4"/>
                                            </p:txEl>
                                          </p:spTgt>
                                        </p:tgtEl>
                                        <p:attrNameLst>
                                          <p:attrName>style.visibility</p:attrName>
                                        </p:attrNameLst>
                                      </p:cBhvr>
                                      <p:to>
                                        <p:strVal val="visible"/>
                                      </p:to>
                                    </p:set>
                                    <p:anim calcmode="lin" valueType="num">
                                      <p:cBhvr additive="base">
                                        <p:cTn id="22" dur="1000" fill="hold"/>
                                        <p:tgtEl>
                                          <p:spTgt spid="625667">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25667">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1000"/>
                            </p:stCondLst>
                            <p:childTnLst>
                              <p:par>
                                <p:cTn id="25" presetID="2" presetClass="entr" presetSubtype="4" fill="hold" grpId="0" nodeType="afterEffect">
                                  <p:stCondLst>
                                    <p:cond delay="3500"/>
                                  </p:stCondLst>
                                  <p:childTnLst>
                                    <p:set>
                                      <p:cBhvr>
                                        <p:cTn id="26" dur="1" fill="hold">
                                          <p:stCondLst>
                                            <p:cond delay="0"/>
                                          </p:stCondLst>
                                        </p:cTn>
                                        <p:tgtEl>
                                          <p:spTgt spid="625667">
                                            <p:txEl>
                                              <p:pRg st="6" end="6"/>
                                            </p:txEl>
                                          </p:spTgt>
                                        </p:tgtEl>
                                        <p:attrNameLst>
                                          <p:attrName>style.visibility</p:attrName>
                                        </p:attrNameLst>
                                      </p:cBhvr>
                                      <p:to>
                                        <p:strVal val="visible"/>
                                      </p:to>
                                    </p:set>
                                    <p:anim calcmode="lin" valueType="num">
                                      <p:cBhvr additive="base">
                                        <p:cTn id="27" dur="1000" fill="hold"/>
                                        <p:tgtEl>
                                          <p:spTgt spid="625667">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25667">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500"/>
                            </p:stCondLst>
                            <p:childTnLst>
                              <p:par>
                                <p:cTn id="30" presetID="1" presetClass="entr" presetSubtype="0" fill="hold" grpId="0" nodeType="afterEffect" nodePh="1">
                                  <p:stCondLst>
                                    <p:cond delay="5000"/>
                                  </p:stCondLst>
                                  <p:endCondLst>
                                    <p:cond evt="begin" delay="0">
                                      <p:tn val="30"/>
                                    </p:cond>
                                  </p:endCondLst>
                                  <p:childTnLst>
                                    <p:set>
                                      <p:cBhvr>
                                        <p:cTn id="31" dur="1" fill="hold">
                                          <p:stCondLst>
                                            <p:cond delay="499"/>
                                          </p:stCondLst>
                                        </p:cTn>
                                        <p:tgtEl>
                                          <p:spTgt spid="940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bldLvl="2" advAuto="1000"/>
      <p:bldP spid="94003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6" name="Rectangle 2"/>
          <p:cNvSpPr txBox="1">
            <a:spLocks noChangeArrowheads="1"/>
          </p:cNvSpPr>
          <p:nvPr/>
        </p:nvSpPr>
        <p:spPr bwMode="auto">
          <a:xfrm>
            <a:off x="762000" y="1103856"/>
            <a:ext cx="7772400" cy="6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defRPr/>
            </a:pPr>
            <a:r>
              <a:rPr lang="en-US" b="1" i="1" kern="0" dirty="0">
                <a:solidFill>
                  <a:srgbClr val="0000FF"/>
                </a:solidFill>
                <a:latin typeface="Arial" pitchFamily="34" charset="0"/>
                <a:cs typeface="Arial" pitchFamily="34" charset="0"/>
              </a:rPr>
              <a:t>Questions Ft Worth Section</a:t>
            </a:r>
            <a:endParaRPr lang="en-US" b="1" kern="0" dirty="0">
              <a:solidFill>
                <a:srgbClr val="0000FF"/>
              </a:solidFill>
            </a:endParaRPr>
          </a:p>
        </p:txBody>
      </p:sp>
      <p:sp>
        <p:nvSpPr>
          <p:cNvPr id="2" name="Rectangle 1"/>
          <p:cNvSpPr/>
          <p:nvPr/>
        </p:nvSpPr>
        <p:spPr>
          <a:xfrm>
            <a:off x="8001000" y="54864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bwMode="auto">
          <a:xfrm>
            <a:off x="333884" y="2133600"/>
            <a:ext cx="8505825" cy="45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algn="ctr">
              <a:defRPr/>
            </a:pPr>
            <a:r>
              <a:rPr lang="en-US" sz="3600" kern="0" dirty="0">
                <a:latin typeface="Arial" pitchFamily="34" charset="0"/>
                <a:cs typeface="Arial" pitchFamily="34" charset="0"/>
              </a:rPr>
              <a:t>Monthly PD Meetings </a:t>
            </a:r>
            <a:endParaRPr lang="en-US" sz="3600" b="0" kern="0" dirty="0">
              <a:latin typeface="Arial" pitchFamily="34" charset="0"/>
              <a:cs typeface="Arial" pitchFamily="34" charset="0"/>
            </a:endParaRPr>
          </a:p>
          <a:p>
            <a:pPr algn="ctr">
              <a:defRPr/>
            </a:pPr>
            <a:r>
              <a:rPr lang="en-US" sz="3600" kern="0" dirty="0">
                <a:latin typeface="Arial" pitchFamily="34" charset="0"/>
                <a:cs typeface="Arial" pitchFamily="34" charset="0"/>
              </a:rPr>
              <a:t>Certification Classes</a:t>
            </a:r>
          </a:p>
          <a:p>
            <a:pPr algn="ctr">
              <a:defRPr/>
            </a:pPr>
            <a:r>
              <a:rPr lang="en-US" sz="3600" b="0" kern="0" dirty="0">
                <a:latin typeface="Arial" pitchFamily="34" charset="0"/>
                <a:cs typeface="Arial" pitchFamily="34" charset="0"/>
              </a:rPr>
              <a:t>Local Opportunities</a:t>
            </a:r>
          </a:p>
          <a:p>
            <a:pPr algn="ctr">
              <a:defRPr/>
            </a:pPr>
            <a:r>
              <a:rPr lang="en-US" sz="3600" kern="0" dirty="0">
                <a:latin typeface="Arial" pitchFamily="34" charset="0"/>
                <a:cs typeface="Arial" pitchFamily="34" charset="0"/>
              </a:rPr>
              <a:t>General Q&amp;A</a:t>
            </a:r>
            <a:endParaRPr lang="en-US" sz="3600" b="0" kern="0" dirty="0">
              <a:latin typeface="Arial" pitchFamily="34" charset="0"/>
              <a:cs typeface="Arial" pitchFamily="34" charset="0"/>
            </a:endParaRPr>
          </a:p>
        </p:txBody>
      </p:sp>
    </p:spTree>
    <p:extLst>
      <p:ext uri="{BB962C8B-B14F-4D97-AF65-F5344CB8AC3E}">
        <p14:creationId xmlns:p14="http://schemas.microsoft.com/office/powerpoint/2010/main" val="317085287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1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100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1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 presetClass="entr" presetSubtype="0" fill="hold" grpId="0" nodeType="afterEffect" nodePh="1">
                                  <p:stCondLst>
                                    <p:cond delay="4000"/>
                                  </p:stCondLst>
                                  <p:endCondLst>
                                    <p:cond evt="begin" delay="0">
                                      <p:tn val="27"/>
                                    </p:cond>
                                  </p:endCondLst>
                                  <p:childTnLst>
                                    <p:set>
                                      <p:cBhvr>
                                        <p:cTn id="28" dur="1" fill="hold">
                                          <p:stCondLst>
                                            <p:cond delay="499"/>
                                          </p:stCondLst>
                                        </p:cTn>
                                        <p:tgtEl>
                                          <p:spTgt spid="908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altLang="en-US"/>
              <a:t>Section Calendar</a:t>
            </a:r>
          </a:p>
        </p:txBody>
      </p:sp>
      <p:sp>
        <p:nvSpPr>
          <p:cNvPr id="44035" name="Rectangle 3"/>
          <p:cNvSpPr>
            <a:spLocks noGrp="1" noChangeArrowheads="1"/>
          </p:cNvSpPr>
          <p:nvPr>
            <p:ph type="body" idx="4294967295"/>
          </p:nvPr>
        </p:nvSpPr>
        <p:spPr>
          <a:xfrm>
            <a:off x="546100" y="1295400"/>
            <a:ext cx="8393184" cy="5288097"/>
          </a:xfrm>
          <a:noFill/>
          <a:ln>
            <a:noFill/>
          </a:ln>
        </p:spPr>
        <p:txBody>
          <a:bodyPr/>
          <a:lstStyle/>
          <a:p>
            <a:pPr marL="341313" indent="-341313" eaLnBrk="1" hangingPunct="1">
              <a:lnSpc>
                <a:spcPct val="80000"/>
              </a:lnSpc>
              <a:tabLst>
                <a:tab pos="1541463" algn="l"/>
              </a:tabLst>
              <a:defRPr/>
            </a:pPr>
            <a:r>
              <a:rPr lang="en-US" altLang="en-US" sz="2400" dirty="0"/>
              <a:t>Dec 03	- PD Meeting – continue as webinar delivery</a:t>
            </a:r>
          </a:p>
          <a:p>
            <a:pPr marL="341313" indent="-341313" eaLnBrk="1" hangingPunct="1">
              <a:lnSpc>
                <a:spcPct val="80000"/>
              </a:lnSpc>
              <a:tabLst>
                <a:tab pos="1541463" algn="l"/>
              </a:tabLst>
              <a:defRPr/>
            </a:pPr>
            <a:r>
              <a:rPr lang="en-US" altLang="en-US" sz="2400" dirty="0"/>
              <a:t>Dec 10	- Webinar – Six Sigma at Santa’s Workshop </a:t>
            </a:r>
          </a:p>
          <a:p>
            <a:pPr marL="341313" indent="-341313" eaLnBrk="1" hangingPunct="1">
              <a:lnSpc>
                <a:spcPct val="80000"/>
              </a:lnSpc>
              <a:tabLst>
                <a:tab pos="1541463" algn="l"/>
              </a:tabLst>
              <a:defRPr/>
            </a:pPr>
            <a:r>
              <a:rPr lang="en-US" altLang="en-US" sz="2400" dirty="0"/>
              <a:t>Dec 17	- Section Leadership Meeting – virtual </a:t>
            </a:r>
          </a:p>
          <a:p>
            <a:pPr marL="341313" indent="-341313" eaLnBrk="1" hangingPunct="1">
              <a:lnSpc>
                <a:spcPct val="80000"/>
              </a:lnSpc>
              <a:tabLst>
                <a:tab pos="1541463" algn="l"/>
              </a:tabLst>
              <a:defRPr/>
            </a:pPr>
            <a:endParaRPr lang="en-US" altLang="en-US" sz="1200" dirty="0">
              <a:solidFill>
                <a:srgbClr val="0000FF"/>
              </a:solidFill>
            </a:endParaRPr>
          </a:p>
          <a:p>
            <a:pPr marL="341313" indent="-341313" eaLnBrk="1" hangingPunct="1">
              <a:lnSpc>
                <a:spcPct val="80000"/>
              </a:lnSpc>
              <a:tabLst>
                <a:tab pos="1541463" algn="l"/>
              </a:tabLst>
              <a:defRPr/>
            </a:pPr>
            <a:r>
              <a:rPr lang="en-US" altLang="en-US" sz="2400" dirty="0"/>
              <a:t>Jan 07	- PD Meeting – continue as webinar delivery</a:t>
            </a:r>
          </a:p>
          <a:p>
            <a:pPr marL="341313" indent="-341313" eaLnBrk="1" hangingPunct="1">
              <a:lnSpc>
                <a:spcPct val="80000"/>
              </a:lnSpc>
              <a:tabLst>
                <a:tab pos="1541463" algn="l"/>
              </a:tabLst>
              <a:defRPr/>
            </a:pPr>
            <a:r>
              <a:rPr lang="en-US" altLang="en-US" sz="2400" dirty="0"/>
              <a:t>Jan 21	- Section Leadership Meeting – virtual </a:t>
            </a:r>
          </a:p>
          <a:p>
            <a:pPr marL="341313" indent="-341313" eaLnBrk="1" hangingPunct="1">
              <a:lnSpc>
                <a:spcPct val="80000"/>
              </a:lnSpc>
              <a:tabLst>
                <a:tab pos="1541463" algn="l"/>
              </a:tabLst>
              <a:defRPr/>
            </a:pPr>
            <a:r>
              <a:rPr lang="en-US" altLang="en-US" sz="2400" dirty="0"/>
              <a:t>Jan 27	- Webinar – Process Behavior Charts</a:t>
            </a:r>
          </a:p>
          <a:p>
            <a:pPr marL="341313" indent="-341313" eaLnBrk="1" hangingPunct="1">
              <a:lnSpc>
                <a:spcPct val="80000"/>
              </a:lnSpc>
              <a:tabLst>
                <a:tab pos="1541463" algn="l"/>
              </a:tabLst>
              <a:defRPr/>
            </a:pPr>
            <a:endParaRPr lang="en-US" altLang="en-US" sz="1200" dirty="0"/>
          </a:p>
          <a:p>
            <a:pPr marL="341313" indent="-341313" eaLnBrk="1" hangingPunct="1">
              <a:lnSpc>
                <a:spcPct val="80000"/>
              </a:lnSpc>
              <a:tabLst>
                <a:tab pos="1541463" algn="l"/>
              </a:tabLst>
              <a:defRPr/>
            </a:pPr>
            <a:r>
              <a:rPr lang="en-US" altLang="en-US" sz="2400" dirty="0"/>
              <a:t>Feb 04	- PD Meeting – virtual </a:t>
            </a:r>
            <a:endParaRPr lang="en-US" altLang="en-US" sz="2400" dirty="0">
              <a:solidFill>
                <a:srgbClr val="0000FF"/>
              </a:solidFill>
            </a:endParaRPr>
          </a:p>
          <a:p>
            <a:pPr marL="341313" indent="-341313" eaLnBrk="1" hangingPunct="1">
              <a:lnSpc>
                <a:spcPct val="80000"/>
              </a:lnSpc>
              <a:tabLst>
                <a:tab pos="1541463" algn="l"/>
              </a:tabLst>
              <a:defRPr/>
            </a:pPr>
            <a:r>
              <a:rPr lang="en-US" altLang="en-US" sz="2400" dirty="0">
                <a:solidFill>
                  <a:srgbClr val="0000FF"/>
                </a:solidFill>
              </a:rPr>
              <a:t>Feb 20	- Cert Prep Classes for Jun Exam – </a:t>
            </a:r>
            <a:r>
              <a:rPr lang="en-US" altLang="en-US" sz="2400" u="sng" dirty="0">
                <a:solidFill>
                  <a:srgbClr val="0000FF"/>
                </a:solidFill>
              </a:rPr>
              <a:t>all online</a:t>
            </a:r>
          </a:p>
          <a:p>
            <a:pPr marL="341313" indent="-341313" eaLnBrk="1" hangingPunct="1">
              <a:lnSpc>
                <a:spcPct val="80000"/>
              </a:lnSpc>
              <a:tabLst>
                <a:tab pos="1541463" algn="l"/>
              </a:tabLst>
              <a:defRPr/>
            </a:pPr>
            <a:r>
              <a:rPr lang="en-US" altLang="en-US" sz="2400" dirty="0"/>
              <a:t>Mar 04	- PD Meeting – virtual </a:t>
            </a:r>
          </a:p>
          <a:p>
            <a:pPr marL="341313" indent="-341313" eaLnBrk="1" hangingPunct="1">
              <a:lnSpc>
                <a:spcPct val="80000"/>
              </a:lnSpc>
              <a:tabLst>
                <a:tab pos="1541463" algn="l"/>
              </a:tabLst>
              <a:defRPr/>
            </a:pPr>
            <a:endParaRPr lang="en-US" altLang="en-US" sz="1400" b="1" dirty="0">
              <a:solidFill>
                <a:srgbClr val="0000FF"/>
              </a:solidFill>
            </a:endParaRPr>
          </a:p>
          <a:p>
            <a:pPr marL="341313" indent="-341313" eaLnBrk="1" hangingPunct="1">
              <a:lnSpc>
                <a:spcPct val="80000"/>
              </a:lnSpc>
              <a:tabLst>
                <a:tab pos="1541463" algn="l"/>
              </a:tabLst>
              <a:defRPr/>
            </a:pPr>
            <a:r>
              <a:rPr lang="en-US" altLang="en-US" sz="2400" b="1" dirty="0">
                <a:solidFill>
                  <a:srgbClr val="0000FF"/>
                </a:solidFill>
              </a:rPr>
              <a:t>Apr 16	- Cowtown Quality Roundup Conference </a:t>
            </a:r>
          </a:p>
          <a:p>
            <a:pPr marL="341313" indent="-341313" eaLnBrk="1" hangingPunct="1">
              <a:lnSpc>
                <a:spcPct val="80000"/>
              </a:lnSpc>
              <a:tabLst>
                <a:tab pos="1541463" algn="l"/>
              </a:tabLst>
              <a:defRPr/>
            </a:pPr>
            <a:endParaRPr lang="en-US" altLang="en-US" sz="1200" b="1" dirty="0">
              <a:solidFill>
                <a:srgbClr val="0000FF"/>
              </a:solidFill>
            </a:endParaRPr>
          </a:p>
          <a:p>
            <a:pPr marL="341313" indent="-341313" eaLnBrk="1" hangingPunct="1">
              <a:lnSpc>
                <a:spcPct val="80000"/>
              </a:lnSpc>
              <a:tabLst>
                <a:tab pos="1541463" algn="l"/>
              </a:tabLst>
              <a:defRPr/>
            </a:pPr>
            <a:endParaRPr lang="en-US" altLang="en-US" sz="2400" dirty="0"/>
          </a:p>
          <a:p>
            <a:pPr marL="341313" indent="-341313" eaLnBrk="1" hangingPunct="1">
              <a:lnSpc>
                <a:spcPct val="80000"/>
              </a:lnSpc>
              <a:tabLst>
                <a:tab pos="1544638" algn="l"/>
              </a:tabLst>
              <a:defRPr/>
            </a:pPr>
            <a:endParaRPr lang="en-US" altLang="en-US" sz="2400" dirty="0"/>
          </a:p>
          <a:p>
            <a:pPr marL="341313" indent="-341313" eaLnBrk="1" hangingPunct="1">
              <a:lnSpc>
                <a:spcPct val="80000"/>
              </a:lnSpc>
              <a:tabLst>
                <a:tab pos="1541463" algn="l"/>
              </a:tabLst>
              <a:defRPr/>
            </a:pPr>
            <a:endParaRPr lang="en-US" altLang="en-US" sz="2400" dirty="0"/>
          </a:p>
          <a:p>
            <a:pPr marL="0" indent="0" eaLnBrk="1" hangingPunct="1">
              <a:lnSpc>
                <a:spcPct val="80000"/>
              </a:lnSpc>
              <a:buNone/>
              <a:tabLst>
                <a:tab pos="1541463" algn="l"/>
              </a:tabLst>
              <a:defRPr/>
            </a:pPr>
            <a:endParaRPr lang="en-US" altLang="en-US" sz="2000" dirty="0">
              <a:solidFill>
                <a:srgbClr val="FF0000"/>
              </a:solidFill>
            </a:endParaRPr>
          </a:p>
        </p:txBody>
      </p:sp>
      <p:sp>
        <p:nvSpPr>
          <p:cNvPr id="44036"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Tree>
    <p:extLst>
      <p:ext uri="{BB962C8B-B14F-4D97-AF65-F5344CB8AC3E}">
        <p14:creationId xmlns:p14="http://schemas.microsoft.com/office/powerpoint/2010/main" val="1129841961"/>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4000"/>
                                  </p:stCondLst>
                                  <p:endCondLst>
                                    <p:cond evt="begin" delay="0">
                                      <p:tn val="5"/>
                                    </p:cond>
                                  </p:endCondLst>
                                  <p:childTnLst>
                                    <p:set>
                                      <p:cBhvr>
                                        <p:cTn id="6" dur="1" fill="hold">
                                          <p:stCondLst>
                                            <p:cond delay="499"/>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ASQ</a:t>
            </a:r>
          </a:p>
        </p:txBody>
      </p:sp>
      <p:pic>
        <p:nvPicPr>
          <p:cNvPr id="10243" name="Content Placeholder 6"/>
          <p:cNvPicPr>
            <a:picLocks noGrp="1"/>
          </p:cNvPicPr>
          <p:nvPr>
            <p:ph idx="1"/>
          </p:nvPr>
        </p:nvPicPr>
        <p:blipFill>
          <a:blip r:embed="rId3">
            <a:extLst>
              <a:ext uri="{28A0092B-C50C-407E-A947-70E740481C1C}">
                <a14:useLocalDpi xmlns:a14="http://schemas.microsoft.com/office/drawing/2010/main" val="0"/>
              </a:ext>
            </a:extLst>
          </a:blip>
          <a:srcRect l="21008" t="18407" r="18690" b="2473"/>
          <a:stretch>
            <a:fillRect/>
          </a:stretch>
        </p:blipFill>
        <p:spPr>
          <a:xfrm>
            <a:off x="838200" y="1066800"/>
            <a:ext cx="6962775" cy="5334000"/>
          </a:xfrm>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406400" y="1178341"/>
            <a:ext cx="8532884" cy="5315592"/>
          </a:xfrm>
          <a:noFill/>
        </p:spPr>
        <p:txBody>
          <a:bodyPr/>
          <a:lstStyle/>
          <a:p>
            <a:r>
              <a:rPr lang="en-US" altLang="en-US" dirty="0"/>
              <a:t>Dec 3 – 	</a:t>
            </a:r>
            <a:r>
              <a:rPr lang="en-US" altLang="en-US" dirty="0">
                <a:solidFill>
                  <a:srgbClr val="3333FF"/>
                </a:solidFill>
              </a:rPr>
              <a:t>delivered by Webinar</a:t>
            </a:r>
            <a:endParaRPr lang="en-US" altLang="en-US" dirty="0"/>
          </a:p>
          <a:p>
            <a:pPr lvl="1">
              <a:tabLst>
                <a:tab pos="2286000" algn="l"/>
              </a:tabLst>
            </a:pPr>
            <a:r>
              <a:rPr lang="en-US" altLang="en-US" sz="2400" dirty="0"/>
              <a:t>Topic 1: Eight Innovation Management Principles</a:t>
            </a:r>
          </a:p>
          <a:p>
            <a:pPr lvl="1">
              <a:tabLst>
                <a:tab pos="2286000" algn="l"/>
              </a:tabLst>
            </a:pPr>
            <a:r>
              <a:rPr lang="en-US" altLang="en-US" sz="2400" dirty="0"/>
              <a:t>Topic 2: </a:t>
            </a:r>
            <a:r>
              <a:rPr lang="en-US" sz="2400" dirty="0"/>
              <a:t>Process Behavior Charting</a:t>
            </a:r>
            <a:endParaRPr lang="en-US" altLang="en-US" sz="2400" dirty="0"/>
          </a:p>
          <a:p>
            <a:r>
              <a:rPr lang="en-US" altLang="en-US" dirty="0"/>
              <a:t>Jan 7 – 		</a:t>
            </a:r>
            <a:r>
              <a:rPr lang="en-US" altLang="en-US" dirty="0">
                <a:solidFill>
                  <a:srgbClr val="3333FF"/>
                </a:solidFill>
              </a:rPr>
              <a:t>delivered by Webinar</a:t>
            </a:r>
            <a:endParaRPr lang="en-US" altLang="en-US" dirty="0"/>
          </a:p>
          <a:p>
            <a:pPr lvl="1">
              <a:tabLst>
                <a:tab pos="2286000" algn="l"/>
              </a:tabLst>
            </a:pPr>
            <a:r>
              <a:rPr lang="en-US" altLang="en-US" sz="2400" dirty="0"/>
              <a:t>Topic 1:</a:t>
            </a:r>
            <a:r>
              <a:rPr lang="en-US" sz="2400" b="1" dirty="0"/>
              <a:t> </a:t>
            </a:r>
            <a:r>
              <a:rPr lang="en-US" sz="2400" dirty="0"/>
              <a:t>Business Continuity </a:t>
            </a:r>
            <a:endParaRPr lang="en-US" altLang="en-US" sz="2400" dirty="0"/>
          </a:p>
          <a:p>
            <a:pPr lvl="1">
              <a:tabLst>
                <a:tab pos="2286000" algn="l"/>
              </a:tabLst>
            </a:pPr>
            <a:r>
              <a:rPr lang="en-US" altLang="en-US" sz="2400" dirty="0"/>
              <a:t>Topic 2: </a:t>
            </a:r>
            <a:r>
              <a:rPr lang="en-US" sz="2400" dirty="0"/>
              <a:t>Your Career – Growth Strategies </a:t>
            </a:r>
          </a:p>
          <a:p>
            <a:pPr>
              <a:tabLst>
                <a:tab pos="2286000" algn="l"/>
              </a:tabLst>
            </a:pPr>
            <a:r>
              <a:rPr lang="en-US" altLang="en-US" dirty="0"/>
              <a:t>Feb 4 – 		</a:t>
            </a:r>
            <a:r>
              <a:rPr lang="en-US" altLang="en-US" dirty="0">
                <a:solidFill>
                  <a:srgbClr val="3333FF"/>
                </a:solidFill>
              </a:rPr>
              <a:t>delivered by Webinar</a:t>
            </a:r>
            <a:r>
              <a:rPr lang="en-US" altLang="en-US" dirty="0"/>
              <a:t>	</a:t>
            </a:r>
            <a:endParaRPr lang="en-US" altLang="en-US" sz="2800" dirty="0">
              <a:solidFill>
                <a:srgbClr val="3333FF"/>
              </a:solidFill>
              <a:highlight>
                <a:srgbClr val="FFFF00"/>
              </a:highlight>
            </a:endParaRPr>
          </a:p>
          <a:p>
            <a:pPr lvl="1">
              <a:tabLst>
                <a:tab pos="2286000" algn="l"/>
              </a:tabLst>
            </a:pPr>
            <a:r>
              <a:rPr lang="en-US" altLang="en-US" sz="2400" dirty="0"/>
              <a:t>Topic 1: 	TBD</a:t>
            </a:r>
          </a:p>
          <a:p>
            <a:pPr lvl="1">
              <a:tabLst>
                <a:tab pos="2286000" algn="l"/>
              </a:tabLst>
            </a:pPr>
            <a:r>
              <a:rPr lang="en-US" altLang="en-US" sz="2400" dirty="0"/>
              <a:t>Topic 2:	TBD</a:t>
            </a:r>
            <a:endParaRPr lang="en-US" sz="2400" dirty="0"/>
          </a:p>
        </p:txBody>
      </p:sp>
      <p:sp>
        <p:nvSpPr>
          <p:cNvPr id="4" name="Rectangle 2"/>
          <p:cNvSpPr txBox="1">
            <a:spLocks noChangeArrowheads="1"/>
          </p:cNvSpPr>
          <p:nvPr/>
        </p:nvSpPr>
        <p:spPr bwMode="auto">
          <a:xfrm>
            <a:off x="685800" y="206488"/>
            <a:ext cx="7772400" cy="747241"/>
          </a:xfrm>
          <a:prstGeom prst="rect">
            <a:avLst/>
          </a:prstGeom>
          <a:solidFill>
            <a:srgbClr val="0000FF"/>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lang="en-US" sz="4400" dirty="0" smtClean="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Geneva" pitchFamily="1" charset="-128"/>
              </a:defRPr>
            </a:lvl2pPr>
            <a:lvl3pPr algn="ctr" rtl="0" eaLnBrk="0" fontAlgn="base" hangingPunct="0">
              <a:spcBef>
                <a:spcPct val="0"/>
              </a:spcBef>
              <a:spcAft>
                <a:spcPct val="0"/>
              </a:spcAft>
              <a:defRPr sz="4400">
                <a:solidFill>
                  <a:schemeClr val="tx2"/>
                </a:solidFill>
                <a:latin typeface="Arial" pitchFamily="34" charset="0"/>
                <a:ea typeface="Geneva" pitchFamily="1" charset="-128"/>
              </a:defRPr>
            </a:lvl3pPr>
            <a:lvl4pPr algn="ctr" rtl="0" eaLnBrk="0" fontAlgn="base" hangingPunct="0">
              <a:spcBef>
                <a:spcPct val="0"/>
              </a:spcBef>
              <a:spcAft>
                <a:spcPct val="0"/>
              </a:spcAft>
              <a:defRPr sz="4400">
                <a:solidFill>
                  <a:schemeClr val="tx2"/>
                </a:solidFill>
                <a:latin typeface="Arial" pitchFamily="34" charset="0"/>
                <a:ea typeface="Geneva" pitchFamily="1" charset="-128"/>
              </a:defRPr>
            </a:lvl4pPr>
            <a:lvl5pPr algn="ctr" rtl="0" eaLnBrk="0" fontAlgn="base" hangingPunct="0">
              <a:spcBef>
                <a:spcPct val="0"/>
              </a:spcBef>
              <a:spcAft>
                <a:spcPct val="0"/>
              </a:spcAft>
              <a:defRPr sz="4400">
                <a:solidFill>
                  <a:schemeClr val="tx2"/>
                </a:solidFill>
                <a:latin typeface="Arial" pitchFamily="34" charset="0"/>
                <a:ea typeface="Geneva" pitchFamily="1" charset="-128"/>
              </a:defRPr>
            </a:lvl5pPr>
            <a:lvl6pPr marL="457200" algn="ctr" rtl="0" fontAlgn="base">
              <a:spcBef>
                <a:spcPct val="0"/>
              </a:spcBef>
              <a:spcAft>
                <a:spcPct val="0"/>
              </a:spcAft>
              <a:defRPr sz="4400">
                <a:solidFill>
                  <a:schemeClr val="tx2"/>
                </a:solidFill>
                <a:latin typeface="Arial" pitchFamily="34" charset="0"/>
                <a:ea typeface="Geneva" pitchFamily="1" charset="-128"/>
              </a:defRPr>
            </a:lvl6pPr>
            <a:lvl7pPr marL="914400" algn="ctr" rtl="0" fontAlgn="base">
              <a:spcBef>
                <a:spcPct val="0"/>
              </a:spcBef>
              <a:spcAft>
                <a:spcPct val="0"/>
              </a:spcAft>
              <a:defRPr sz="4400">
                <a:solidFill>
                  <a:schemeClr val="tx2"/>
                </a:solidFill>
                <a:latin typeface="Arial" pitchFamily="34" charset="0"/>
                <a:ea typeface="Geneva" pitchFamily="1" charset="-128"/>
              </a:defRPr>
            </a:lvl7pPr>
            <a:lvl8pPr marL="1371600" algn="ctr" rtl="0" fontAlgn="base">
              <a:spcBef>
                <a:spcPct val="0"/>
              </a:spcBef>
              <a:spcAft>
                <a:spcPct val="0"/>
              </a:spcAft>
              <a:defRPr sz="4400">
                <a:solidFill>
                  <a:schemeClr val="tx2"/>
                </a:solidFill>
                <a:latin typeface="Arial" pitchFamily="34" charset="0"/>
                <a:ea typeface="Geneva" pitchFamily="1" charset="-128"/>
              </a:defRPr>
            </a:lvl8pPr>
            <a:lvl9pPr marL="1828800" algn="ctr" rtl="0" fontAlgn="base">
              <a:spcBef>
                <a:spcPct val="0"/>
              </a:spcBef>
              <a:spcAft>
                <a:spcPct val="0"/>
              </a:spcAft>
              <a:defRPr sz="4400">
                <a:solidFill>
                  <a:schemeClr val="tx2"/>
                </a:solidFill>
                <a:latin typeface="Arial" pitchFamily="34" charset="0"/>
                <a:ea typeface="Geneva" pitchFamily="1" charset="-128"/>
              </a:defRPr>
            </a:lvl9pPr>
          </a:lstStyle>
          <a:p>
            <a:pPr eaLnBrk="1" hangingPunct="1"/>
            <a:r>
              <a:rPr lang="en-US" altLang="en-US" kern="0" dirty="0"/>
              <a:t>Upcoming PD Meetings </a:t>
            </a:r>
          </a:p>
        </p:txBody>
      </p:sp>
      <p:sp>
        <p:nvSpPr>
          <p:cNvPr id="5"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2"/>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3"/>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Tree>
    <p:extLst>
      <p:ext uri="{BB962C8B-B14F-4D97-AF65-F5344CB8AC3E}">
        <p14:creationId xmlns:p14="http://schemas.microsoft.com/office/powerpoint/2010/main" val="38299500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4000"/>
                                  </p:stCondLst>
                                  <p:endCondLst>
                                    <p:cond evt="begin" delay="0">
                                      <p:tn val="5"/>
                                    </p:cond>
                                  </p:end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399244" y="1265350"/>
            <a:ext cx="8516156"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eaLnBrk="1" hangingPunct="1">
              <a:buFontTx/>
              <a:buNone/>
              <a:tabLst>
                <a:tab pos="3657600" algn="ctr"/>
                <a:tab pos="6683375" algn="l"/>
                <a:tab pos="7431088" algn="l"/>
              </a:tabLst>
            </a:pPr>
            <a:r>
              <a:rPr lang="en-US" altLang="en-US" sz="2000" b="1" u="sng" dirty="0">
                <a:solidFill>
                  <a:schemeClr val="bg1"/>
                </a:solidFill>
              </a:rPr>
              <a:t>Date	Topic	Day	Time</a:t>
            </a:r>
          </a:p>
          <a:p>
            <a:pPr algn="ctr" eaLnBrk="1" hangingPunct="1">
              <a:buNone/>
              <a:tabLst>
                <a:tab pos="3657600" algn="ctr"/>
                <a:tab pos="6683375" algn="l"/>
                <a:tab pos="7997825" algn="r"/>
              </a:tabLst>
            </a:pPr>
            <a:r>
              <a:rPr lang="en-US" sz="2000" dirty="0">
                <a:solidFill>
                  <a:schemeClr val="bg1"/>
                </a:solidFill>
              </a:rPr>
              <a:t>Sep 10	 </a:t>
            </a:r>
            <a:r>
              <a:rPr lang="en-US" sz="2000" b="1" dirty="0">
                <a:solidFill>
                  <a:schemeClr val="bg1"/>
                </a:solidFill>
              </a:rPr>
              <a:t>Risk-Based </a:t>
            </a:r>
            <a:r>
              <a:rPr lang="en-US" sz="2000" dirty="0">
                <a:solidFill>
                  <a:schemeClr val="bg1"/>
                </a:solidFill>
              </a:rPr>
              <a:t>	Tue	9 am</a:t>
            </a:r>
          </a:p>
          <a:p>
            <a:pPr eaLnBrk="1" hangingPunct="1">
              <a:buNone/>
              <a:tabLst>
                <a:tab pos="855663" algn="l"/>
                <a:tab pos="3657600" algn="ctr"/>
                <a:tab pos="6683375" algn="l"/>
                <a:tab pos="7997825" algn="r"/>
              </a:tabLst>
            </a:pPr>
            <a:r>
              <a:rPr lang="en-US" sz="2000" dirty="0"/>
              <a:t> </a:t>
            </a:r>
            <a:r>
              <a:rPr lang="en-US" altLang="en-US" sz="2400" b="1" dirty="0">
                <a:solidFill>
                  <a:srgbClr val="0000FF"/>
                </a:solidFill>
              </a:rPr>
              <a:t>See most recent eNewsletter for Section Event registration links</a:t>
            </a:r>
          </a:p>
          <a:p>
            <a:pPr algn="ctr" eaLnBrk="1" hangingPunct="1">
              <a:buNone/>
            </a:pPr>
            <a:r>
              <a:rPr lang="en-US" altLang="en-US" sz="2000" dirty="0"/>
              <a:t>Earn 0.1 RU per webinar (hour)</a:t>
            </a:r>
          </a:p>
        </p:txBody>
      </p:sp>
      <p:sp>
        <p:nvSpPr>
          <p:cNvPr id="29698" name="Rectangle 2"/>
          <p:cNvSpPr>
            <a:spLocks noGrp="1" noChangeArrowheads="1"/>
          </p:cNvSpPr>
          <p:nvPr>
            <p:ph type="title"/>
          </p:nvPr>
        </p:nvSpPr>
        <p:spPr/>
        <p:txBody>
          <a:bodyPr/>
          <a:lstStyle/>
          <a:p>
            <a:pPr eaLnBrk="1" hangingPunct="1"/>
            <a:r>
              <a:rPr lang="en-US" altLang="en-US" dirty="0"/>
              <a:t>Webinars – Conferences</a:t>
            </a:r>
          </a:p>
        </p:txBody>
      </p:sp>
      <p:sp>
        <p:nvSpPr>
          <p:cNvPr id="490500"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29704" name="AutoShape 10">
            <a:hlinkClick r:id="rId5" action="ppaction://hlinksldjump" highlightClick="1"/>
          </p:cNvPr>
          <p:cNvSpPr>
            <a:spLocks noChangeArrowheads="1"/>
          </p:cNvSpPr>
          <p:nvPr/>
        </p:nvSpPr>
        <p:spPr bwMode="auto">
          <a:xfrm rot="-5400000">
            <a:off x="88900" y="76200"/>
            <a:ext cx="457200" cy="457200"/>
          </a:xfrm>
          <a:prstGeom prst="actionButtonReturn">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grpSp>
        <p:nvGrpSpPr>
          <p:cNvPr id="16" name="Group 15">
            <a:extLst>
              <a:ext uri="{FF2B5EF4-FFF2-40B4-BE49-F238E27FC236}">
                <a16:creationId xmlns:a16="http://schemas.microsoft.com/office/drawing/2014/main" id="{E7CABEAD-73B4-4599-8840-8776715EF640}"/>
              </a:ext>
            </a:extLst>
          </p:cNvPr>
          <p:cNvGrpSpPr/>
          <p:nvPr/>
        </p:nvGrpSpPr>
        <p:grpSpPr>
          <a:xfrm>
            <a:off x="1143000" y="3575143"/>
            <a:ext cx="6637118" cy="1478213"/>
            <a:chOff x="1025397" y="4448721"/>
            <a:chExt cx="6637118" cy="1478213"/>
          </a:xfrm>
        </p:grpSpPr>
        <p:grpSp>
          <p:nvGrpSpPr>
            <p:cNvPr id="15" name="Group 14">
              <a:extLst>
                <a:ext uri="{FF2B5EF4-FFF2-40B4-BE49-F238E27FC236}">
                  <a16:creationId xmlns:a16="http://schemas.microsoft.com/office/drawing/2014/main" id="{BFC2D04C-FFD0-4FD9-8EE5-4FC7D57E36AA}"/>
                </a:ext>
              </a:extLst>
            </p:cNvPr>
            <p:cNvGrpSpPr/>
            <p:nvPr/>
          </p:nvGrpSpPr>
          <p:grpSpPr>
            <a:xfrm>
              <a:off x="1025397" y="4448721"/>
              <a:ext cx="6637118" cy="1478213"/>
              <a:chOff x="1025397" y="4448721"/>
              <a:chExt cx="6637118" cy="1478213"/>
            </a:xfrm>
          </p:grpSpPr>
          <p:grpSp>
            <p:nvGrpSpPr>
              <p:cNvPr id="7" name="Group 6">
                <a:extLst>
                  <a:ext uri="{FF2B5EF4-FFF2-40B4-BE49-F238E27FC236}">
                    <a16:creationId xmlns:a16="http://schemas.microsoft.com/office/drawing/2014/main" id="{F28BFD7C-7E05-45D1-8882-2F0F16366079}"/>
                  </a:ext>
                </a:extLst>
              </p:cNvPr>
              <p:cNvGrpSpPr/>
              <p:nvPr/>
            </p:nvGrpSpPr>
            <p:grpSpPr>
              <a:xfrm>
                <a:off x="1025397" y="4448721"/>
                <a:ext cx="6637118" cy="1478213"/>
                <a:chOff x="731782" y="4331275"/>
                <a:chExt cx="6637118" cy="1478213"/>
              </a:xfrm>
            </p:grpSpPr>
            <p:grpSp>
              <p:nvGrpSpPr>
                <p:cNvPr id="4" name="Group 3">
                  <a:extLst>
                    <a:ext uri="{FF2B5EF4-FFF2-40B4-BE49-F238E27FC236}">
                      <a16:creationId xmlns:a16="http://schemas.microsoft.com/office/drawing/2014/main" id="{15FE6D39-56B8-45DC-8D26-9A6C0B8C5496}"/>
                    </a:ext>
                  </a:extLst>
                </p:cNvPr>
                <p:cNvGrpSpPr/>
                <p:nvPr/>
              </p:nvGrpSpPr>
              <p:grpSpPr>
                <a:xfrm>
                  <a:off x="3135228" y="4331275"/>
                  <a:ext cx="4233672" cy="1478213"/>
                  <a:chOff x="3162660" y="4312987"/>
                  <a:chExt cx="4233672" cy="1478213"/>
                </a:xfrm>
              </p:grpSpPr>
              <p:pic>
                <p:nvPicPr>
                  <p:cNvPr id="2" name="Picture 1">
                    <a:extLst>
                      <a:ext uri="{FF2B5EF4-FFF2-40B4-BE49-F238E27FC236}">
                        <a16:creationId xmlns:a16="http://schemas.microsoft.com/office/drawing/2014/main" id="{EDA7DAB4-D460-4549-BDF7-6E66CA54A158}"/>
                      </a:ext>
                    </a:extLst>
                  </p:cNvPr>
                  <p:cNvPicPr>
                    <a:picLocks noChangeAspect="1"/>
                  </p:cNvPicPr>
                  <p:nvPr/>
                </p:nvPicPr>
                <p:blipFill>
                  <a:blip r:embed="rId6"/>
                  <a:stretch>
                    <a:fillRect/>
                  </a:stretch>
                </p:blipFill>
                <p:spPr>
                  <a:xfrm>
                    <a:off x="3162660" y="4312987"/>
                    <a:ext cx="4233672" cy="1478213"/>
                  </a:xfrm>
                  <a:prstGeom prst="rect">
                    <a:avLst/>
                  </a:prstGeom>
                </p:spPr>
              </p:pic>
              <p:pic>
                <p:nvPicPr>
                  <p:cNvPr id="3" name="Picture 2">
                    <a:extLst>
                      <a:ext uri="{FF2B5EF4-FFF2-40B4-BE49-F238E27FC236}">
                        <a16:creationId xmlns:a16="http://schemas.microsoft.com/office/drawing/2014/main" id="{7F7EB4C3-4A67-4F3A-A1B5-7B531B84A8D7}"/>
                      </a:ext>
                    </a:extLst>
                  </p:cNvPr>
                  <p:cNvPicPr>
                    <a:picLocks noChangeAspect="1"/>
                  </p:cNvPicPr>
                  <p:nvPr/>
                </p:nvPicPr>
                <p:blipFill>
                  <a:blip r:embed="rId7"/>
                  <a:stretch>
                    <a:fillRect/>
                  </a:stretch>
                </p:blipFill>
                <p:spPr>
                  <a:xfrm>
                    <a:off x="5769864" y="4433016"/>
                    <a:ext cx="1328314" cy="921890"/>
                  </a:xfrm>
                  <a:prstGeom prst="rect">
                    <a:avLst/>
                  </a:prstGeom>
                </p:spPr>
              </p:pic>
            </p:grpSp>
            <p:sp>
              <p:nvSpPr>
                <p:cNvPr id="5" name="Rectangle 4">
                  <a:extLst>
                    <a:ext uri="{FF2B5EF4-FFF2-40B4-BE49-F238E27FC236}">
                      <a16:creationId xmlns:a16="http://schemas.microsoft.com/office/drawing/2014/main" id="{8ACEE62C-CEDC-4D90-869C-BD0F0CF7EB10}"/>
                    </a:ext>
                  </a:extLst>
                </p:cNvPr>
                <p:cNvSpPr/>
                <p:nvPr/>
              </p:nvSpPr>
              <p:spPr>
                <a:xfrm>
                  <a:off x="731782" y="4538695"/>
                  <a:ext cx="2403446" cy="830997"/>
                </a:xfrm>
                <a:prstGeom prst="rect">
                  <a:avLst/>
                </a:prstGeom>
                <a:ln w="38100">
                  <a:solidFill>
                    <a:srgbClr val="002060"/>
                  </a:solidFill>
                </a:ln>
              </p:spPr>
              <p:txBody>
                <a:bodyPr wrap="square">
                  <a:spAutoFit/>
                </a:bodyPr>
                <a:lstStyle/>
                <a:p>
                  <a:pPr eaLnBrk="1" hangingPunct="1">
                    <a:buNone/>
                    <a:tabLst>
                      <a:tab pos="457200" algn="l"/>
                      <a:tab pos="3657600" algn="ctr"/>
                      <a:tab pos="6683375" algn="l"/>
                      <a:tab pos="7997825" algn="r"/>
                    </a:tabLst>
                  </a:pPr>
                  <a:r>
                    <a:rPr lang="en-US" dirty="0">
                      <a:solidFill>
                        <a:srgbClr val="0000FF"/>
                      </a:solidFill>
                    </a:rPr>
                    <a:t>Self Search via </a:t>
                  </a:r>
                </a:p>
                <a:p>
                  <a:pPr eaLnBrk="1" hangingPunct="1">
                    <a:buNone/>
                    <a:tabLst>
                      <a:tab pos="457200" algn="l"/>
                      <a:tab pos="3657600" algn="ctr"/>
                      <a:tab pos="6683375" algn="l"/>
                      <a:tab pos="7997825" algn="r"/>
                    </a:tabLst>
                  </a:pPr>
                  <a:r>
                    <a:rPr lang="en-US" dirty="0">
                      <a:solidFill>
                        <a:srgbClr val="0000FF"/>
                      </a:solidFill>
                    </a:rPr>
                    <a:t>	myASQ.org </a:t>
                  </a:r>
                  <a:endParaRPr lang="en-US" altLang="en-US" sz="2800" b="1" dirty="0">
                    <a:solidFill>
                      <a:srgbClr val="0000FF"/>
                    </a:solidFill>
                  </a:endParaRPr>
                </a:p>
              </p:txBody>
            </p:sp>
            <p:sp>
              <p:nvSpPr>
                <p:cNvPr id="6" name="Rectangle: Rounded Corners 5">
                  <a:extLst>
                    <a:ext uri="{FF2B5EF4-FFF2-40B4-BE49-F238E27FC236}">
                      <a16:creationId xmlns:a16="http://schemas.microsoft.com/office/drawing/2014/main" id="{F05A728B-4C2F-4B4F-B9B6-723686E57B91}"/>
                    </a:ext>
                  </a:extLst>
                </p:cNvPr>
                <p:cNvSpPr/>
                <p:nvPr/>
              </p:nvSpPr>
              <p:spPr bwMode="auto">
                <a:xfrm>
                  <a:off x="6115574" y="5553512"/>
                  <a:ext cx="620786" cy="23919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Geneva" pitchFamily="1" charset="-128"/>
                  </a:endParaRPr>
                </a:p>
              </p:txBody>
            </p:sp>
          </p:grpSp>
          <p:cxnSp>
            <p:nvCxnSpPr>
              <p:cNvPr id="9" name="Connector: Elbow 8">
                <a:extLst>
                  <a:ext uri="{FF2B5EF4-FFF2-40B4-BE49-F238E27FC236}">
                    <a16:creationId xmlns:a16="http://schemas.microsoft.com/office/drawing/2014/main" id="{D13A398A-2159-45A1-941C-1D7F9B6B8A5B}"/>
                  </a:ext>
                </a:extLst>
              </p:cNvPr>
              <p:cNvCxnSpPr>
                <a:cxnSpLocks/>
              </p:cNvCxnSpPr>
              <p:nvPr/>
            </p:nvCxnSpPr>
            <p:spPr bwMode="auto">
              <a:xfrm>
                <a:off x="2227120" y="5487138"/>
                <a:ext cx="4182069" cy="439796"/>
              </a:xfrm>
              <a:prstGeom prst="bentConnector3">
                <a:avLst>
                  <a:gd name="adj1" fmla="val 253"/>
                </a:avLst>
              </a:prstGeom>
              <a:solidFill>
                <a:schemeClr val="accent1"/>
              </a:solidFill>
              <a:ln w="38100" cap="flat" cmpd="sng" algn="ctr">
                <a:solidFill>
                  <a:srgbClr val="FF0000"/>
                </a:solidFill>
                <a:prstDash val="solid"/>
                <a:round/>
                <a:headEnd type="none" w="med" len="med"/>
                <a:tailEnd type="triangle"/>
              </a:ln>
              <a:effectLst/>
            </p:spPr>
          </p:cxnSp>
        </p:grpSp>
        <p:sp>
          <p:nvSpPr>
            <p:cNvPr id="20" name="Rectangle: Rounded Corners 19">
              <a:extLst>
                <a:ext uri="{FF2B5EF4-FFF2-40B4-BE49-F238E27FC236}">
                  <a16:creationId xmlns:a16="http://schemas.microsoft.com/office/drawing/2014/main" id="{71CDE0D7-258A-450A-BEE5-CE8D98506EC9}"/>
                </a:ext>
              </a:extLst>
            </p:cNvPr>
            <p:cNvSpPr/>
            <p:nvPr/>
          </p:nvSpPr>
          <p:spPr bwMode="auto">
            <a:xfrm>
              <a:off x="6242808" y="5173788"/>
              <a:ext cx="620786" cy="23919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a typeface="Geneva" pitchFamily="1" charset="-128"/>
              </a:endParaRPr>
            </a:p>
          </p:txBody>
        </p:sp>
      </p:grpSp>
    </p:spTree>
    <p:extLst>
      <p:ext uri="{BB962C8B-B14F-4D97-AF65-F5344CB8AC3E}">
        <p14:creationId xmlns:p14="http://schemas.microsoft.com/office/powerpoint/2010/main" val="2743438597"/>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10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2000"/>
                                  </p:stCondLst>
                                  <p:childTnLst>
                                    <p:set>
                                      <p:cBhvr>
                                        <p:cTn id="11" dur="1" fill="hold">
                                          <p:stCondLst>
                                            <p:cond delay="0"/>
                                          </p:stCondLst>
                                        </p:cTn>
                                        <p:tgtEl>
                                          <p:spTgt spid="29701">
                                            <p:txEl>
                                              <p:pRg st="3" end="3"/>
                                            </p:txEl>
                                          </p:spTgt>
                                        </p:tgtEl>
                                        <p:attrNameLst>
                                          <p:attrName>style.visibility</p:attrName>
                                        </p:attrNameLst>
                                      </p:cBhvr>
                                      <p:to>
                                        <p:strVal val="visible"/>
                                      </p:to>
                                    </p:set>
                                    <p:anim calcmode="lin" valueType="num">
                                      <p:cBhvr additive="base">
                                        <p:cTn id="12" dur="10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42" presetClass="entr" presetSubtype="0" fill="hold" nodeType="afterEffect">
                                  <p:stCondLst>
                                    <p:cond delay="1000"/>
                                  </p:stCondLst>
                                  <p:childTnLst>
                                    <p:set>
                                      <p:cBhvr>
                                        <p:cTn id="16" dur="1" fill="hold">
                                          <p:stCondLst>
                                            <p:cond delay="0"/>
                                          </p:stCondLst>
                                        </p:cTn>
                                        <p:tgtEl>
                                          <p:spTgt spid="29701">
                                            <p:txEl>
                                              <p:pRg st="1" end="1"/>
                                            </p:txEl>
                                          </p:spTgt>
                                        </p:tgtEl>
                                        <p:attrNameLst>
                                          <p:attrName>style.visibility</p:attrName>
                                        </p:attrNameLst>
                                      </p:cBhvr>
                                      <p:to>
                                        <p:strVal val="visible"/>
                                      </p:to>
                                    </p:set>
                                    <p:animEffect transition="in" filter="fade">
                                      <p:cBhvr>
                                        <p:cTn id="17" dur="1000"/>
                                        <p:tgtEl>
                                          <p:spTgt spid="29701">
                                            <p:txEl>
                                              <p:pRg st="1" end="1"/>
                                            </p:txEl>
                                          </p:spTgt>
                                        </p:tgtEl>
                                      </p:cBhvr>
                                    </p:animEffect>
                                    <p:anim calcmode="lin" valueType="num">
                                      <p:cBhvr>
                                        <p:cTn id="18" dur="10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9701">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8000"/>
                            </p:stCondLst>
                            <p:childTnLst>
                              <p:par>
                                <p:cTn id="21" presetID="42" presetClass="entr" presetSubtype="0" fill="hold" nodeType="afterEffect">
                                  <p:stCondLst>
                                    <p:cond delay="2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1000"/>
                            </p:stCondLst>
                            <p:childTnLst>
                              <p:par>
                                <p:cTn id="27" presetID="1" presetClass="entr" presetSubtype="0" fill="hold" grpId="0" nodeType="afterEffect" nodePh="1">
                                  <p:stCondLst>
                                    <p:cond delay="4000"/>
                                  </p:stCondLst>
                                  <p:endCondLst>
                                    <p:cond evt="begin" delay="0">
                                      <p:tn val="27"/>
                                    </p:cond>
                                  </p:endCondLst>
                                  <p:childTnLst>
                                    <p:set>
                                      <p:cBhvr>
                                        <p:cTn id="28" dur="1" fill="hold">
                                          <p:stCondLst>
                                            <p:cond delay="499"/>
                                          </p:stCondLst>
                                        </p:cTn>
                                        <p:tgtEl>
                                          <p:spTgt spid="49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uiExpand="1" build="p" advAuto="3000"/>
      <p:bldP spid="49050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altLang="en-US" dirty="0"/>
              <a:t>Classes: Winter 2021 Starts</a:t>
            </a:r>
          </a:p>
        </p:txBody>
      </p:sp>
      <p:sp>
        <p:nvSpPr>
          <p:cNvPr id="14340" name="Rectangle 4"/>
          <p:cNvSpPr>
            <a:spLocks noChangeArrowheads="1"/>
          </p:cNvSpPr>
          <p:nvPr/>
        </p:nvSpPr>
        <p:spPr bwMode="auto">
          <a:xfrm>
            <a:off x="76200" y="545706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12301" name="Rectangle 18"/>
          <p:cNvSpPr>
            <a:spLocks noChangeArrowheads="1"/>
          </p:cNvSpPr>
          <p:nvPr/>
        </p:nvSpPr>
        <p:spPr bwMode="auto">
          <a:xfrm>
            <a:off x="684150" y="6254538"/>
            <a:ext cx="7737614" cy="584775"/>
          </a:xfrm>
          <a:prstGeom prst="rect">
            <a:avLst/>
          </a:prstGeom>
          <a:noFill/>
          <a:ln>
            <a:noFill/>
          </a:ln>
          <a:effectLst/>
        </p:spPr>
        <p:txBody>
          <a:bodyPr wrap="square">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a:buFontTx/>
              <a:buNone/>
              <a:defRPr/>
            </a:pPr>
            <a:r>
              <a:rPr lang="en-US" altLang="en-US" sz="1600" b="0" dirty="0"/>
              <a:t>Note:  Discounts are available for companies sending 5 or more people, and we may move the class to your location.  Scholarships are available for unemployed Section members</a:t>
            </a:r>
            <a:r>
              <a:rPr lang="en-US" altLang="en-US" sz="1600" dirty="0"/>
              <a:t>. </a:t>
            </a:r>
          </a:p>
        </p:txBody>
      </p:sp>
      <p:sp>
        <p:nvSpPr>
          <p:cNvPr id="12302" name="Text Box 19"/>
          <p:cNvSpPr txBox="1">
            <a:spLocks noChangeArrowheads="1"/>
          </p:cNvSpPr>
          <p:nvPr/>
        </p:nvSpPr>
        <p:spPr bwMode="auto">
          <a:xfrm>
            <a:off x="1405206" y="5911125"/>
            <a:ext cx="6295505" cy="400110"/>
          </a:xfrm>
          <a:prstGeom prst="rect">
            <a:avLst/>
          </a:prstGeom>
          <a:noFill/>
          <a:ln>
            <a:noFill/>
          </a:ln>
          <a:effectLst/>
        </p:spPr>
        <p:txBody>
          <a:bodyPr wrap="none">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r>
              <a:rPr lang="en-US" altLang="en-US" sz="2000" dirty="0"/>
              <a:t>For Questions:  James Healy at </a:t>
            </a:r>
            <a:r>
              <a:rPr lang="en-US" altLang="en-US" sz="2000" u="sng" dirty="0">
                <a:hlinkClick r:id="rId5"/>
              </a:rPr>
              <a:t>classes@asqfortworth.org</a:t>
            </a:r>
            <a:r>
              <a:rPr lang="en-US" altLang="en-US" sz="2000" u="sng" dirty="0"/>
              <a:t> </a:t>
            </a:r>
            <a:endParaRPr lang="en-US" altLang="en-US" sz="2000" dirty="0"/>
          </a:p>
        </p:txBody>
      </p:sp>
      <p:graphicFrame>
        <p:nvGraphicFramePr>
          <p:cNvPr id="10" name="Table 9"/>
          <p:cNvGraphicFramePr>
            <a:graphicFrameLocks noGrp="1"/>
          </p:cNvGraphicFramePr>
          <p:nvPr>
            <p:extLst>
              <p:ext uri="{D42A27DB-BD31-4B8C-83A1-F6EECF244321}">
                <p14:modId xmlns:p14="http://schemas.microsoft.com/office/powerpoint/2010/main" val="255006191"/>
              </p:ext>
            </p:extLst>
          </p:nvPr>
        </p:nvGraphicFramePr>
        <p:xfrm>
          <a:off x="335400" y="1953830"/>
          <a:ext cx="8435114" cy="2011680"/>
        </p:xfrm>
        <a:graphic>
          <a:graphicData uri="http://schemas.openxmlformats.org/drawingml/2006/table">
            <a:tbl>
              <a:tblPr firstRow="1" bandRow="1">
                <a:tableStyleId>{5C22544A-7EE6-4342-B048-85BDC9FD1C3A}</a:tableStyleId>
              </a:tblPr>
              <a:tblGrid>
                <a:gridCol w="798510">
                  <a:extLst>
                    <a:ext uri="{9D8B030D-6E8A-4147-A177-3AD203B41FA5}">
                      <a16:colId xmlns:a16="http://schemas.microsoft.com/office/drawing/2014/main" val="20000"/>
                    </a:ext>
                  </a:extLst>
                </a:gridCol>
                <a:gridCol w="1221130">
                  <a:extLst>
                    <a:ext uri="{9D8B030D-6E8A-4147-A177-3AD203B41FA5}">
                      <a16:colId xmlns:a16="http://schemas.microsoft.com/office/drawing/2014/main" val="20001"/>
                    </a:ext>
                  </a:extLst>
                </a:gridCol>
                <a:gridCol w="681606">
                  <a:extLst>
                    <a:ext uri="{9D8B030D-6E8A-4147-A177-3AD203B41FA5}">
                      <a16:colId xmlns:a16="http://schemas.microsoft.com/office/drawing/2014/main" val="20002"/>
                    </a:ext>
                  </a:extLst>
                </a:gridCol>
                <a:gridCol w="1001954">
                  <a:extLst>
                    <a:ext uri="{9D8B030D-6E8A-4147-A177-3AD203B41FA5}">
                      <a16:colId xmlns:a16="http://schemas.microsoft.com/office/drawing/2014/main" val="20003"/>
                    </a:ext>
                  </a:extLst>
                </a:gridCol>
                <a:gridCol w="2050482">
                  <a:extLst>
                    <a:ext uri="{9D8B030D-6E8A-4147-A177-3AD203B41FA5}">
                      <a16:colId xmlns:a16="http://schemas.microsoft.com/office/drawing/2014/main" val="20004"/>
                    </a:ext>
                  </a:extLst>
                </a:gridCol>
                <a:gridCol w="1383563">
                  <a:extLst>
                    <a:ext uri="{9D8B030D-6E8A-4147-A177-3AD203B41FA5}">
                      <a16:colId xmlns:a16="http://schemas.microsoft.com/office/drawing/2014/main" val="20005"/>
                    </a:ext>
                  </a:extLst>
                </a:gridCol>
                <a:gridCol w="1297869">
                  <a:extLst>
                    <a:ext uri="{9D8B030D-6E8A-4147-A177-3AD203B41FA5}">
                      <a16:colId xmlns:a16="http://schemas.microsoft.com/office/drawing/2014/main" val="20006"/>
                    </a:ext>
                  </a:extLst>
                </a:gridCol>
              </a:tblGrid>
              <a:tr h="335280">
                <a:tc>
                  <a:txBody>
                    <a:bodyPr/>
                    <a:lstStyle/>
                    <a:p>
                      <a:pPr algn="ctr"/>
                      <a:r>
                        <a:rPr lang="en-US" sz="1600" b="1" dirty="0">
                          <a:solidFill>
                            <a:schemeClr val="accent6">
                              <a:lumMod val="75000"/>
                            </a:schemeClr>
                          </a:solidFill>
                        </a:rPr>
                        <a:t>Class</a:t>
                      </a:r>
                    </a:p>
                  </a:txBody>
                  <a:tcPr marL="91446" marR="91446">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accent6">
                              <a:lumMod val="75000"/>
                            </a:schemeClr>
                          </a:solidFill>
                        </a:rPr>
                        <a:t>Day/Time</a:t>
                      </a:r>
                    </a:p>
                  </a:txBody>
                  <a:tcPr marL="91446" marR="91446">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accent6">
                              <a:lumMod val="75000"/>
                            </a:schemeClr>
                          </a:solidFill>
                        </a:rPr>
                        <a:t>Fee</a:t>
                      </a:r>
                    </a:p>
                  </a:txBody>
                  <a:tcPr marL="91446" marR="91446">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dirty="0">
                          <a:solidFill>
                            <a:schemeClr val="accent6">
                              <a:lumMod val="75000"/>
                            </a:schemeClr>
                          </a:solidFill>
                        </a:rPr>
                        <a:t>Start  </a:t>
                      </a:r>
                    </a:p>
                  </a:txBody>
                  <a:tcPr marL="91446" marR="91446">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accent6">
                              <a:lumMod val="75000"/>
                            </a:schemeClr>
                          </a:solidFill>
                        </a:rPr>
                        <a:t>Classes -  hrs each</a:t>
                      </a:r>
                    </a:p>
                  </a:txBody>
                  <a:tcPr marL="91446" marR="91446">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accent6">
                              <a:lumMod val="75000"/>
                            </a:schemeClr>
                          </a:solidFill>
                        </a:rPr>
                        <a:t>Location </a:t>
                      </a:r>
                    </a:p>
                  </a:txBody>
                  <a:tcPr marL="91446" marR="91446">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accent6">
                              <a:lumMod val="75000"/>
                            </a:schemeClr>
                          </a:solidFill>
                        </a:rPr>
                        <a:t>Status </a:t>
                      </a:r>
                    </a:p>
                  </a:txBody>
                  <a:tcPr marL="91446" marR="91446">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280">
                <a:tc>
                  <a:txBody>
                    <a:bodyPr/>
                    <a:lstStyle/>
                    <a:p>
                      <a:pPr algn="ctr"/>
                      <a:r>
                        <a:rPr lang="en-US" sz="1600" b="1" kern="1200" dirty="0">
                          <a:solidFill>
                            <a:schemeClr val="dk1"/>
                          </a:solidFill>
                          <a:effectLst/>
                          <a:latin typeface="+mn-lt"/>
                          <a:ea typeface="+mn-ea"/>
                          <a:cs typeface="+mn-cs"/>
                        </a:rPr>
                        <a:t>CQE </a:t>
                      </a:r>
                      <a:endParaRPr lang="en-US" sz="1600" b="1" dirty="0"/>
                    </a:p>
                  </a:txBody>
                  <a:tcPr marL="91446" marR="91446">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Sat 8 - 12</a:t>
                      </a:r>
                      <a:endParaRPr lang="en-US" sz="1600" b="1" dirty="0"/>
                    </a:p>
                  </a:txBody>
                  <a:tcPr marL="91446" marR="91446">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dk1"/>
                          </a:solidFill>
                          <a:effectLst/>
                          <a:latin typeface="+mn-lt"/>
                          <a:ea typeface="+mn-ea"/>
                          <a:cs typeface="+mn-cs"/>
                        </a:rPr>
                        <a:t>$500 </a:t>
                      </a:r>
                      <a:endParaRPr lang="en-US" sz="1600" b="1" dirty="0"/>
                    </a:p>
                  </a:txBody>
                  <a:tcPr marL="91446" marR="91446">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tx1"/>
                          </a:solidFill>
                          <a:effectLst/>
                          <a:latin typeface="+mn-lt"/>
                          <a:ea typeface="+mn-ea"/>
                          <a:cs typeface="+mn-cs"/>
                        </a:rPr>
                        <a:t>2/20/21 </a:t>
                      </a:r>
                      <a:endParaRPr lang="en-US" sz="1600" b="1" dirty="0">
                        <a:solidFill>
                          <a:schemeClr val="tx1"/>
                        </a:solidFill>
                      </a:endParaRPr>
                    </a:p>
                  </a:txBody>
                  <a:tcPr marL="91446" marR="91446">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10 classes – 4 hr</a:t>
                      </a:r>
                      <a:endParaRPr lang="en-US" sz="1600" b="1" dirty="0"/>
                    </a:p>
                  </a:txBody>
                  <a:tcPr marL="91446" marR="91446">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Online </a:t>
                      </a:r>
                    </a:p>
                  </a:txBody>
                  <a:tcPr marL="91446" marR="91446">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TBD</a:t>
                      </a:r>
                    </a:p>
                  </a:txBody>
                  <a:tcPr marL="91446" marR="91446">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7070">
                <a:tc>
                  <a:txBody>
                    <a:bodyPr/>
                    <a:lstStyle/>
                    <a:p>
                      <a:pPr algn="ctr"/>
                      <a:r>
                        <a:rPr lang="en-US" sz="1600" b="1" kern="1200" dirty="0">
                          <a:solidFill>
                            <a:schemeClr val="dk1"/>
                          </a:solidFill>
                          <a:effectLst/>
                          <a:latin typeface="+mn-lt"/>
                          <a:ea typeface="+mn-ea"/>
                          <a:cs typeface="+mn-cs"/>
                        </a:rPr>
                        <a:t>CQA </a:t>
                      </a:r>
                      <a:endParaRPr lang="en-US" sz="1600" b="1" dirty="0"/>
                    </a:p>
                  </a:txBody>
                  <a:tcPr marL="91446" marR="91446">
                    <a:lnL w="28575"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Sat 8 - 12</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dk1"/>
                          </a:solidFill>
                          <a:effectLst/>
                          <a:latin typeface="+mn-lt"/>
                          <a:ea typeface="+mn-ea"/>
                          <a:cs typeface="+mn-cs"/>
                        </a:rPr>
                        <a:t>$500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tx1"/>
                          </a:solidFill>
                          <a:effectLst/>
                          <a:latin typeface="+mn-lt"/>
                          <a:ea typeface="+mn-ea"/>
                          <a:cs typeface="+mn-cs"/>
                        </a:rPr>
                        <a:t>2/20/21</a:t>
                      </a:r>
                      <a:r>
                        <a:rPr lang="en-US" sz="1600" b="1" kern="1200" dirty="0">
                          <a:solidFill>
                            <a:schemeClr val="dk1"/>
                          </a:solidFill>
                          <a:effectLst/>
                          <a:latin typeface="+mn-lt"/>
                          <a:ea typeface="+mn-ea"/>
                          <a:cs typeface="+mn-cs"/>
                        </a:rPr>
                        <a:t>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 9 classes – 3 hr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Online</a:t>
                      </a:r>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TBD</a:t>
                      </a:r>
                    </a:p>
                  </a:txBody>
                  <a:tcPr marL="91446" marR="91446">
                    <a:lnL w="12700" cmpd="sng">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7070">
                <a:tc>
                  <a:txBody>
                    <a:bodyPr/>
                    <a:lstStyle/>
                    <a:p>
                      <a:pPr algn="ctr"/>
                      <a:r>
                        <a:rPr lang="en-US" sz="1600" b="1" dirty="0"/>
                        <a:t>CSQP</a:t>
                      </a:r>
                    </a:p>
                  </a:txBody>
                  <a:tcPr marL="91446" marR="91446">
                    <a:lnL w="28575"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Sat 8 – 12</a:t>
                      </a:r>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dirty="0"/>
                        <a:t>$500</a:t>
                      </a:r>
                    </a:p>
                  </a:txBody>
                  <a:tcPr marL="91446" marR="91446">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tx1"/>
                          </a:solidFill>
                          <a:effectLst/>
                          <a:latin typeface="+mn-lt"/>
                          <a:ea typeface="+mn-ea"/>
                          <a:cs typeface="+mn-cs"/>
                        </a:rPr>
                        <a:t>2/20/21</a:t>
                      </a:r>
                      <a:endParaRPr lang="en-US" sz="1600" b="1" dirty="0">
                        <a:solidFill>
                          <a:schemeClr val="tx1"/>
                        </a:solidFill>
                      </a:endParaRPr>
                    </a:p>
                  </a:txBody>
                  <a:tcPr marL="91446" marR="91446">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10 classes – 4 hr</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Online</a:t>
                      </a:r>
                    </a:p>
                  </a:txBody>
                  <a:tcPr marL="91446" marR="91446">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TBD</a:t>
                      </a:r>
                    </a:p>
                  </a:txBody>
                  <a:tcPr marL="91446" marR="91446">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7070">
                <a:tc>
                  <a:txBody>
                    <a:bodyPr/>
                    <a:lstStyle/>
                    <a:p>
                      <a:pPr algn="ctr"/>
                      <a:r>
                        <a:rPr lang="en-US" sz="1600" b="1" kern="1200" dirty="0">
                          <a:solidFill>
                            <a:schemeClr val="dk1"/>
                          </a:solidFill>
                          <a:effectLst/>
                          <a:latin typeface="+mn-lt"/>
                          <a:ea typeface="+mn-ea"/>
                          <a:cs typeface="+mn-cs"/>
                        </a:rPr>
                        <a:t>SSGB</a:t>
                      </a:r>
                      <a:endParaRPr lang="en-US" sz="1600" b="1" dirty="0"/>
                    </a:p>
                  </a:txBody>
                  <a:tcPr marL="91446" marR="91446">
                    <a:lnL w="28575"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Mon 6 - 9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dk1"/>
                          </a:solidFill>
                          <a:effectLst/>
                          <a:latin typeface="+mn-lt"/>
                          <a:ea typeface="+mn-ea"/>
                          <a:cs typeface="+mn-cs"/>
                        </a:rPr>
                        <a:t>$450 </a:t>
                      </a:r>
                      <a:endParaRPr lang="en-US" sz="1600" b="1" dirty="0"/>
                    </a:p>
                  </a:txBody>
                  <a:tcPr marL="91446" marR="91446">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tx1"/>
                          </a:solidFill>
                          <a:effectLst/>
                          <a:latin typeface="+mn-lt"/>
                          <a:ea typeface="+mn-ea"/>
                          <a:cs typeface="+mn-cs"/>
                        </a:rPr>
                        <a:t>2/22/21</a:t>
                      </a:r>
                      <a:r>
                        <a:rPr lang="en-US" sz="1600" b="1" kern="1200" dirty="0">
                          <a:solidFill>
                            <a:schemeClr val="dk1"/>
                          </a:solidFill>
                          <a:effectLst/>
                          <a:latin typeface="+mn-lt"/>
                          <a:ea typeface="+mn-ea"/>
                          <a:cs typeface="+mn-cs"/>
                        </a:rPr>
                        <a:t> </a:t>
                      </a:r>
                      <a:endParaRPr lang="en-US" sz="1600" b="1" dirty="0"/>
                    </a:p>
                  </a:txBody>
                  <a:tcPr marL="91446" marR="91446">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 8 classes – 3 hr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Online</a:t>
                      </a:r>
                    </a:p>
                  </a:txBody>
                  <a:tcPr marL="91446" marR="91446">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TBDTBD</a:t>
                      </a:r>
                    </a:p>
                  </a:txBody>
                  <a:tcPr marL="91446" marR="91446">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038202"/>
                  </a:ext>
                </a:extLst>
              </a:tr>
              <a:tr h="327070">
                <a:tc>
                  <a:txBody>
                    <a:bodyPr/>
                    <a:lstStyle/>
                    <a:p>
                      <a:pPr algn="ctr"/>
                      <a:r>
                        <a:rPr lang="en-US" sz="1600" b="1" kern="1200" dirty="0">
                          <a:solidFill>
                            <a:schemeClr val="dk1"/>
                          </a:solidFill>
                          <a:effectLst/>
                          <a:latin typeface="+mn-lt"/>
                          <a:ea typeface="+mn-ea"/>
                          <a:cs typeface="+mn-cs"/>
                        </a:rPr>
                        <a:t>CQIA</a:t>
                      </a:r>
                      <a:endParaRPr lang="en-US" sz="1600" b="1" dirty="0"/>
                    </a:p>
                  </a:txBody>
                  <a:tcPr marL="91446" marR="91446">
                    <a:lnL w="28575"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Sat  8 - 5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dk1"/>
                          </a:solidFill>
                          <a:effectLst/>
                          <a:latin typeface="+mn-lt"/>
                          <a:ea typeface="+mn-ea"/>
                          <a:cs typeface="+mn-cs"/>
                        </a:rPr>
                        <a:t>$250 </a:t>
                      </a:r>
                      <a:endParaRPr lang="en-US" sz="1600" b="1" dirty="0"/>
                    </a:p>
                  </a:txBody>
                  <a:tcPr marL="91446" marR="91446">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b="1" kern="1200" dirty="0">
                          <a:solidFill>
                            <a:schemeClr val="dk1"/>
                          </a:solidFill>
                          <a:effectLst/>
                          <a:latin typeface="+mn-lt"/>
                          <a:ea typeface="+mn-ea"/>
                          <a:cs typeface="+mn-cs"/>
                        </a:rPr>
                        <a:t>Mar/May</a:t>
                      </a:r>
                      <a:endParaRPr lang="en-US" sz="1600" b="1" dirty="0"/>
                    </a:p>
                  </a:txBody>
                  <a:tcPr marL="91446" marR="91446">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dk1"/>
                          </a:solidFill>
                          <a:effectLst/>
                          <a:latin typeface="+mn-lt"/>
                          <a:ea typeface="+mn-ea"/>
                          <a:cs typeface="+mn-cs"/>
                        </a:rPr>
                        <a:t> 2 classes – 7 hr </a:t>
                      </a:r>
                      <a:endParaRPr lang="en-US" sz="1600" b="1" dirty="0"/>
                    </a:p>
                  </a:txBody>
                  <a:tcPr marL="91446" marR="9144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Online</a:t>
                      </a:r>
                    </a:p>
                  </a:txBody>
                  <a:tcPr marL="91446" marR="91446">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cancel</a:t>
                      </a:r>
                    </a:p>
                  </a:txBody>
                  <a:tcPr marL="91446" marR="91446">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274877"/>
                  </a:ext>
                </a:extLst>
              </a:tr>
            </a:tbl>
          </a:graphicData>
        </a:graphic>
      </p:graphicFrame>
      <p:sp>
        <p:nvSpPr>
          <p:cNvPr id="8" name="Rectangle 2"/>
          <p:cNvSpPr>
            <a:spLocks noChangeArrowheads="1"/>
          </p:cNvSpPr>
          <p:nvPr/>
        </p:nvSpPr>
        <p:spPr bwMode="auto">
          <a:xfrm>
            <a:off x="1530068" y="4233681"/>
            <a:ext cx="6045779" cy="523220"/>
          </a:xfrm>
          <a:prstGeom prst="rect">
            <a:avLst/>
          </a:prstGeom>
          <a:solidFill>
            <a:srgbClr val="FFFF00"/>
          </a:solidFill>
          <a:ln w="57150">
            <a:solidFill>
              <a:srgbClr val="FF0000"/>
            </a:solidFill>
          </a:ln>
        </p:spPr>
        <p:txBody>
          <a:bodyPr wrap="square">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r>
              <a:rPr lang="en-US" altLang="en-US" sz="2800" b="1" dirty="0">
                <a:solidFill>
                  <a:srgbClr val="FF0000"/>
                </a:solidFill>
              </a:rPr>
              <a:t>$100 Discount if register by Jan 20</a:t>
            </a:r>
          </a:p>
        </p:txBody>
      </p:sp>
      <p:sp>
        <p:nvSpPr>
          <p:cNvPr id="9" name="Rectangle 18">
            <a:extLst>
              <a:ext uri="{FF2B5EF4-FFF2-40B4-BE49-F238E27FC236}">
                <a16:creationId xmlns:a16="http://schemas.microsoft.com/office/drawing/2014/main" id="{5C2D1D4C-774C-45E4-BFDE-AF4802A78C37}"/>
              </a:ext>
            </a:extLst>
          </p:cNvPr>
          <p:cNvSpPr>
            <a:spLocks noChangeArrowheads="1"/>
          </p:cNvSpPr>
          <p:nvPr/>
        </p:nvSpPr>
        <p:spPr bwMode="auto">
          <a:xfrm>
            <a:off x="756493" y="5000932"/>
            <a:ext cx="7737614" cy="911019"/>
          </a:xfrm>
          <a:prstGeom prst="rect">
            <a:avLst/>
          </a:prstGeom>
          <a:noFill/>
          <a:ln>
            <a:solidFill>
              <a:srgbClr val="0000FF"/>
            </a:solidFill>
          </a:ln>
          <a:effectLst/>
        </p:spPr>
        <p:txBody>
          <a:bodyPr wrap="square">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a:buFontTx/>
              <a:buNone/>
              <a:defRPr/>
            </a:pPr>
            <a:r>
              <a:rPr lang="en-US" altLang="en-US" sz="1600" b="0" dirty="0"/>
              <a:t>Due to the lack of commitments to regularly scheduled classes for </a:t>
            </a:r>
            <a:r>
              <a:rPr lang="en-US" altLang="en-US" sz="1800" b="1" dirty="0"/>
              <a:t>CSSBB</a:t>
            </a:r>
            <a:r>
              <a:rPr lang="en-US" altLang="en-US" sz="1600" b="0" dirty="0"/>
              <a:t> and </a:t>
            </a:r>
            <a:r>
              <a:rPr lang="en-US" altLang="en-US" sz="1800" b="1" dirty="0"/>
              <a:t>CMQ/OE </a:t>
            </a:r>
            <a:r>
              <a:rPr lang="en-US" altLang="en-US" sz="1600" b="0" dirty="0"/>
              <a:t>we are </a:t>
            </a:r>
            <a:r>
              <a:rPr lang="en-US" altLang="en-US" sz="1600" b="0" u="sng" dirty="0"/>
              <a:t>taking Pre-Registrations </a:t>
            </a:r>
            <a:r>
              <a:rPr lang="en-US" altLang="en-US" sz="1600" b="0" dirty="0"/>
              <a:t>for each and </a:t>
            </a:r>
            <a:r>
              <a:rPr lang="en-US" altLang="en-US" sz="1600" b="1" dirty="0"/>
              <a:t>when we receive 5 commitments</a:t>
            </a:r>
            <a:r>
              <a:rPr lang="en-US" altLang="en-US" sz="1600" b="0" dirty="0"/>
              <a:t>, </a:t>
            </a:r>
          </a:p>
          <a:p>
            <a:pPr algn="ctr">
              <a:buFontTx/>
              <a:buNone/>
              <a:defRPr/>
            </a:pPr>
            <a:r>
              <a:rPr lang="en-US" altLang="en-US" sz="1600" b="0" dirty="0"/>
              <a:t>we will schedule the classes - both are 10 weeks and cost $600 before discounts. </a:t>
            </a:r>
            <a:endParaRPr lang="en-US" altLang="en-US" sz="1600" dirty="0"/>
          </a:p>
        </p:txBody>
      </p:sp>
      <p:sp>
        <p:nvSpPr>
          <p:cNvPr id="13370" name="Rectangle 2"/>
          <p:cNvSpPr>
            <a:spLocks noChangeArrowheads="1"/>
          </p:cNvSpPr>
          <p:nvPr/>
        </p:nvSpPr>
        <p:spPr bwMode="auto">
          <a:xfrm>
            <a:off x="801675" y="1341756"/>
            <a:ext cx="7551737" cy="400110"/>
          </a:xfrm>
          <a:prstGeom prst="rect">
            <a:avLst/>
          </a:prstGeom>
          <a:solidFill>
            <a:srgbClr val="FFFFCC"/>
          </a:solidFill>
          <a:ln>
            <a:noFill/>
          </a:ln>
        </p:spPr>
        <p:txBody>
          <a:bodyPr>
            <a:spAutoFit/>
          </a:bodyP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r>
              <a:rPr lang="en-US" altLang="en-US" sz="2000" b="1" dirty="0"/>
              <a:t>Exam Window start: JUN--- </a:t>
            </a:r>
            <a:r>
              <a:rPr lang="en-US" altLang="en-US" sz="2000" b="1" dirty="0">
                <a:solidFill>
                  <a:srgbClr val="FF3300"/>
                </a:solidFill>
              </a:rPr>
              <a:t>Application Date: 03-MAY</a:t>
            </a:r>
          </a:p>
        </p:txBody>
      </p:sp>
      <p:sp>
        <p:nvSpPr>
          <p:cNvPr id="11" name="Oval 10">
            <a:extLst>
              <a:ext uri="{FF2B5EF4-FFF2-40B4-BE49-F238E27FC236}">
                <a16:creationId xmlns:a16="http://schemas.microsoft.com/office/drawing/2014/main" id="{423FF64E-70AB-48E3-8592-46BBA0BE384D}"/>
              </a:ext>
            </a:extLst>
          </p:cNvPr>
          <p:cNvSpPr/>
          <p:nvPr/>
        </p:nvSpPr>
        <p:spPr bwMode="auto">
          <a:xfrm>
            <a:off x="135467" y="6493933"/>
            <a:ext cx="228600" cy="2286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highlight>
                <a:srgbClr val="00FF00"/>
              </a:highlight>
              <a:latin typeface="Arial" pitchFamily="34" charset="0"/>
              <a:ea typeface="Geneva" pitchFamily="1" charset="-128"/>
            </a:endParaRPr>
          </a:p>
        </p:txBody>
      </p:sp>
    </p:spTree>
    <p:extLst>
      <p:ext uri="{BB962C8B-B14F-4D97-AF65-F5344CB8AC3E}">
        <p14:creationId xmlns:p14="http://schemas.microsoft.com/office/powerpoint/2010/main" val="297802591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2000"/>
                            </p:stCondLst>
                            <p:childTnLst>
                              <p:par>
                                <p:cTn id="11" presetID="2" presetClass="entr" presetSubtype="4" fill="hold" grpId="0" nodeType="afterEffect">
                                  <p:stCondLst>
                                    <p:cond delay="3000"/>
                                  </p:stCondLst>
                                  <p:childTnLst>
                                    <p:set>
                                      <p:cBhvr>
                                        <p:cTn id="12" dur="1" fill="hold">
                                          <p:stCondLst>
                                            <p:cond delay="0"/>
                                          </p:stCondLst>
                                        </p:cTn>
                                        <p:tgtEl>
                                          <p:spTgt spid="13370"/>
                                        </p:tgtEl>
                                        <p:attrNameLst>
                                          <p:attrName>style.visibility</p:attrName>
                                        </p:attrNameLst>
                                      </p:cBhvr>
                                      <p:to>
                                        <p:strVal val="visible"/>
                                      </p:to>
                                    </p:set>
                                    <p:anim calcmode="lin" valueType="num">
                                      <p:cBhvr additive="base">
                                        <p:cTn id="13" dur="1500" fill="hold"/>
                                        <p:tgtEl>
                                          <p:spTgt spid="13370"/>
                                        </p:tgtEl>
                                        <p:attrNameLst>
                                          <p:attrName>ppt_x</p:attrName>
                                        </p:attrNameLst>
                                      </p:cBhvr>
                                      <p:tavLst>
                                        <p:tav tm="0">
                                          <p:val>
                                            <p:strVal val="#ppt_x"/>
                                          </p:val>
                                        </p:tav>
                                        <p:tav tm="100000">
                                          <p:val>
                                            <p:strVal val="#ppt_x"/>
                                          </p:val>
                                        </p:tav>
                                      </p:tavLst>
                                    </p:anim>
                                    <p:anim calcmode="lin" valueType="num">
                                      <p:cBhvr additive="base">
                                        <p:cTn id="14" dur="1500" fill="hold"/>
                                        <p:tgtEl>
                                          <p:spTgt spid="13370"/>
                                        </p:tgtEl>
                                        <p:attrNameLst>
                                          <p:attrName>ppt_y</p:attrName>
                                        </p:attrNameLst>
                                      </p:cBhvr>
                                      <p:tavLst>
                                        <p:tav tm="0">
                                          <p:val>
                                            <p:strVal val="1+#ppt_h/2"/>
                                          </p:val>
                                        </p:tav>
                                        <p:tav tm="100000">
                                          <p:val>
                                            <p:strVal val="#ppt_y"/>
                                          </p:val>
                                        </p:tav>
                                      </p:tavLst>
                                    </p:anim>
                                  </p:childTnLst>
                                </p:cTn>
                              </p:par>
                            </p:childTnLst>
                          </p:cTn>
                        </p:par>
                        <p:par>
                          <p:cTn id="15" fill="hold">
                            <p:stCondLst>
                              <p:cond delay="6500"/>
                            </p:stCondLst>
                            <p:childTnLst>
                              <p:par>
                                <p:cTn id="16" presetID="45" presetClass="entr" presetSubtype="0" fill="hold" grpId="0" nodeType="after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3750"/>
                                        <p:tgtEl>
                                          <p:spTgt spid="8"/>
                                        </p:tgtEl>
                                      </p:cBhvr>
                                    </p:animEffect>
                                    <p:anim calcmode="lin" valueType="num">
                                      <p:cBhvr>
                                        <p:cTn id="19" dur="3750" fill="hold"/>
                                        <p:tgtEl>
                                          <p:spTgt spid="8"/>
                                        </p:tgtEl>
                                        <p:attrNameLst>
                                          <p:attrName>ppt_w</p:attrName>
                                        </p:attrNameLst>
                                      </p:cBhvr>
                                      <p:tavLst>
                                        <p:tav tm="0" fmla="#ppt_w*sin(2.5*pi*$)">
                                          <p:val>
                                            <p:fltVal val="0"/>
                                          </p:val>
                                        </p:tav>
                                        <p:tav tm="100000">
                                          <p:val>
                                            <p:fltVal val="1"/>
                                          </p:val>
                                        </p:tav>
                                      </p:tavLst>
                                    </p:anim>
                                    <p:anim calcmode="lin" valueType="num">
                                      <p:cBhvr>
                                        <p:cTn id="20" dur="3750" fill="hold"/>
                                        <p:tgtEl>
                                          <p:spTgt spid="8"/>
                                        </p:tgtEl>
                                        <p:attrNameLst>
                                          <p:attrName>ppt_h</p:attrName>
                                        </p:attrNameLst>
                                      </p:cBhvr>
                                      <p:tavLst>
                                        <p:tav tm="0">
                                          <p:val>
                                            <p:strVal val="#ppt_h"/>
                                          </p:val>
                                        </p:tav>
                                        <p:tav tm="100000">
                                          <p:val>
                                            <p:strVal val="#ppt_h"/>
                                          </p:val>
                                        </p:tav>
                                      </p:tavLst>
                                    </p:anim>
                                  </p:childTnLst>
                                </p:cTn>
                              </p:par>
                            </p:childTnLst>
                          </p:cTn>
                        </p:par>
                        <p:par>
                          <p:cTn id="21" fill="hold">
                            <p:stCondLst>
                              <p:cond delay="12250"/>
                            </p:stCondLst>
                            <p:childTnLst>
                              <p:par>
                                <p:cTn id="22" presetID="42" presetClass="entr" presetSubtype="0" fill="hold" grpId="0" nodeType="afterEffect">
                                  <p:stCondLst>
                                    <p:cond delay="20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5250"/>
                            </p:stCondLst>
                            <p:childTnLst>
                              <p:par>
                                <p:cTn id="28" presetID="2" presetClass="entr" presetSubtype="4" fill="hold" grpId="0" nodeType="afterEffect">
                                  <p:stCondLst>
                                    <p:cond delay="6000"/>
                                  </p:stCondLst>
                                  <p:childTnLst>
                                    <p:set>
                                      <p:cBhvr>
                                        <p:cTn id="29" dur="1" fill="hold">
                                          <p:stCondLst>
                                            <p:cond delay="0"/>
                                          </p:stCondLst>
                                        </p:cTn>
                                        <p:tgtEl>
                                          <p:spTgt spid="12302"/>
                                        </p:tgtEl>
                                        <p:attrNameLst>
                                          <p:attrName>style.visibility</p:attrName>
                                        </p:attrNameLst>
                                      </p:cBhvr>
                                      <p:to>
                                        <p:strVal val="visible"/>
                                      </p:to>
                                    </p:set>
                                    <p:anim calcmode="lin" valueType="num">
                                      <p:cBhvr additive="base">
                                        <p:cTn id="30" dur="1000" fill="hold"/>
                                        <p:tgtEl>
                                          <p:spTgt spid="12302"/>
                                        </p:tgtEl>
                                        <p:attrNameLst>
                                          <p:attrName>ppt_x</p:attrName>
                                        </p:attrNameLst>
                                      </p:cBhvr>
                                      <p:tavLst>
                                        <p:tav tm="0">
                                          <p:val>
                                            <p:strVal val="#ppt_x"/>
                                          </p:val>
                                        </p:tav>
                                        <p:tav tm="100000">
                                          <p:val>
                                            <p:strVal val="#ppt_x"/>
                                          </p:val>
                                        </p:tav>
                                      </p:tavLst>
                                    </p:anim>
                                    <p:anim calcmode="lin" valueType="num">
                                      <p:cBhvr additive="base">
                                        <p:cTn id="31" dur="1000" fill="hold"/>
                                        <p:tgtEl>
                                          <p:spTgt spid="12302"/>
                                        </p:tgtEl>
                                        <p:attrNameLst>
                                          <p:attrName>ppt_y</p:attrName>
                                        </p:attrNameLst>
                                      </p:cBhvr>
                                      <p:tavLst>
                                        <p:tav tm="0">
                                          <p:val>
                                            <p:strVal val="1+#ppt_h/2"/>
                                          </p:val>
                                        </p:tav>
                                        <p:tav tm="100000">
                                          <p:val>
                                            <p:strVal val="#ppt_y"/>
                                          </p:val>
                                        </p:tav>
                                      </p:tavLst>
                                    </p:anim>
                                  </p:childTnLst>
                                </p:cTn>
                              </p:par>
                            </p:childTnLst>
                          </p:cTn>
                        </p:par>
                        <p:par>
                          <p:cTn id="32" fill="hold">
                            <p:stCondLst>
                              <p:cond delay="22250"/>
                            </p:stCondLst>
                            <p:childTnLst>
                              <p:par>
                                <p:cTn id="33" presetID="31" presetClass="entr" presetSubtype="0" fill="hold" grpId="0" nodeType="afterEffect" nodePh="1">
                                  <p:stCondLst>
                                    <p:cond delay="4000"/>
                                  </p:stCondLst>
                                  <p:endCondLst>
                                    <p:cond evt="begin" delay="0">
                                      <p:tn val="33"/>
                                    </p:cond>
                                  </p:endCondLst>
                                  <p:childTnLst>
                                    <p:set>
                                      <p:cBhvr>
                                        <p:cTn id="34" dur="1" fill="hold">
                                          <p:stCondLst>
                                            <p:cond delay="0"/>
                                          </p:stCondLst>
                                        </p:cTn>
                                        <p:tgtEl>
                                          <p:spTgt spid="14340"/>
                                        </p:tgtEl>
                                        <p:attrNameLst>
                                          <p:attrName>style.visibility</p:attrName>
                                        </p:attrNameLst>
                                      </p:cBhvr>
                                      <p:to>
                                        <p:strVal val="visible"/>
                                      </p:to>
                                    </p:set>
                                    <p:anim calcmode="lin" valueType="num">
                                      <p:cBhvr>
                                        <p:cTn id="35" dur="500" fill="hold"/>
                                        <p:tgtEl>
                                          <p:spTgt spid="14340"/>
                                        </p:tgtEl>
                                        <p:attrNameLst>
                                          <p:attrName>ppt_w</p:attrName>
                                        </p:attrNameLst>
                                      </p:cBhvr>
                                      <p:tavLst>
                                        <p:tav tm="0">
                                          <p:val>
                                            <p:fltVal val="0"/>
                                          </p:val>
                                        </p:tav>
                                        <p:tav tm="100000">
                                          <p:val>
                                            <p:strVal val="#ppt_w"/>
                                          </p:val>
                                        </p:tav>
                                      </p:tavLst>
                                    </p:anim>
                                    <p:anim calcmode="lin" valueType="num">
                                      <p:cBhvr>
                                        <p:cTn id="36" dur="500" fill="hold"/>
                                        <p:tgtEl>
                                          <p:spTgt spid="14340"/>
                                        </p:tgtEl>
                                        <p:attrNameLst>
                                          <p:attrName>ppt_h</p:attrName>
                                        </p:attrNameLst>
                                      </p:cBhvr>
                                      <p:tavLst>
                                        <p:tav tm="0">
                                          <p:val>
                                            <p:fltVal val="0"/>
                                          </p:val>
                                        </p:tav>
                                        <p:tav tm="100000">
                                          <p:val>
                                            <p:strVal val="#ppt_h"/>
                                          </p:val>
                                        </p:tav>
                                      </p:tavLst>
                                    </p:anim>
                                    <p:anim calcmode="lin" valueType="num">
                                      <p:cBhvr>
                                        <p:cTn id="37" dur="500" fill="hold"/>
                                        <p:tgtEl>
                                          <p:spTgt spid="14340"/>
                                        </p:tgtEl>
                                        <p:attrNameLst>
                                          <p:attrName>style.rotation</p:attrName>
                                        </p:attrNameLst>
                                      </p:cBhvr>
                                      <p:tavLst>
                                        <p:tav tm="0">
                                          <p:val>
                                            <p:fltVal val="90"/>
                                          </p:val>
                                        </p:tav>
                                        <p:tav tm="100000">
                                          <p:val>
                                            <p:fltVal val="0"/>
                                          </p:val>
                                        </p:tav>
                                      </p:tavLst>
                                    </p:anim>
                                    <p:animEffect transition="in" filter="fade">
                                      <p:cBhvr>
                                        <p:cTn id="38"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2302" grpId="0"/>
      <p:bldP spid="8" grpId="0" animBg="1"/>
      <p:bldP spid="9" grpId="0" animBg="1"/>
      <p:bldP spid="1337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6" name="Rectangle 2"/>
          <p:cNvSpPr txBox="1">
            <a:spLocks noChangeArrowheads="1"/>
          </p:cNvSpPr>
          <p:nvPr/>
        </p:nvSpPr>
        <p:spPr bwMode="auto">
          <a:xfrm>
            <a:off x="1680960" y="1103856"/>
            <a:ext cx="6016377" cy="118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b="1" i="1" kern="0" dirty="0">
                <a:solidFill>
                  <a:srgbClr val="0000FF"/>
                </a:solidFill>
                <a:latin typeface="Arial" pitchFamily="34" charset="0"/>
                <a:cs typeface="Arial" pitchFamily="34" charset="0"/>
              </a:rPr>
              <a:t>Final Q&amp;A</a:t>
            </a:r>
            <a:endParaRPr lang="en-US" b="1" kern="0" dirty="0">
              <a:solidFill>
                <a:srgbClr val="0000FF"/>
              </a:solidFill>
            </a:endParaRPr>
          </a:p>
        </p:txBody>
      </p:sp>
      <p:sp>
        <p:nvSpPr>
          <p:cNvPr id="2" name="Rectangle 1"/>
          <p:cNvSpPr/>
          <p:nvPr/>
        </p:nvSpPr>
        <p:spPr>
          <a:xfrm>
            <a:off x="8001000" y="54864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bwMode="auto">
          <a:xfrm>
            <a:off x="436235" y="2451764"/>
            <a:ext cx="8505825" cy="368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algn="ctr">
              <a:defRPr/>
            </a:pPr>
            <a:r>
              <a:rPr lang="en-US" sz="3600" b="0" kern="0" dirty="0">
                <a:latin typeface="Arial" pitchFamily="34" charset="0"/>
                <a:cs typeface="Arial" pitchFamily="34" charset="0"/>
              </a:rPr>
              <a:t>ASQ / Resources</a:t>
            </a:r>
          </a:p>
          <a:p>
            <a:pPr algn="ctr">
              <a:defRPr/>
            </a:pPr>
            <a:r>
              <a:rPr lang="en-US" sz="3600" b="0" kern="0" dirty="0">
                <a:latin typeface="Arial" pitchFamily="34" charset="0"/>
                <a:cs typeface="Arial" pitchFamily="34" charset="0"/>
              </a:rPr>
              <a:t>Certifications</a:t>
            </a:r>
          </a:p>
          <a:p>
            <a:pPr algn="ctr">
              <a:defRPr/>
            </a:pPr>
            <a:r>
              <a:rPr lang="en-US" sz="3600" kern="0" dirty="0">
                <a:latin typeface="Arial" pitchFamily="34" charset="0"/>
                <a:cs typeface="Arial" pitchFamily="34" charset="0"/>
              </a:rPr>
              <a:t>Education / Classes</a:t>
            </a:r>
          </a:p>
          <a:p>
            <a:pPr algn="ctr">
              <a:defRPr/>
            </a:pPr>
            <a:r>
              <a:rPr lang="en-US" sz="3600" kern="0" dirty="0">
                <a:latin typeface="Arial" pitchFamily="34" charset="0"/>
                <a:cs typeface="Arial" pitchFamily="34" charset="0"/>
              </a:rPr>
              <a:t>PD Meetings </a:t>
            </a:r>
          </a:p>
          <a:p>
            <a:pPr algn="ctr">
              <a:defRPr/>
            </a:pPr>
            <a:r>
              <a:rPr lang="en-US" sz="3600" kern="0" dirty="0">
                <a:latin typeface="Arial" pitchFamily="34" charset="0"/>
                <a:cs typeface="Arial" pitchFamily="34" charset="0"/>
              </a:rPr>
              <a:t>Other</a:t>
            </a:r>
            <a:endParaRPr lang="en-US" sz="3600" b="0" kern="0" dirty="0">
              <a:latin typeface="Arial" pitchFamily="34" charset="0"/>
              <a:cs typeface="Arial" pitchFamily="34" charset="0"/>
            </a:endParaRPr>
          </a:p>
          <a:p>
            <a:pPr algn="ctr">
              <a:defRPr/>
            </a:pPr>
            <a:endParaRPr lang="en-US" sz="3600" b="0" kern="0" dirty="0">
              <a:latin typeface="Arial" pitchFamily="34" charset="0"/>
              <a:cs typeface="Arial" pitchFamily="34" charset="0"/>
            </a:endParaRPr>
          </a:p>
        </p:txBody>
      </p:sp>
    </p:spTree>
    <p:extLst>
      <p:ext uri="{BB962C8B-B14F-4D97-AF65-F5344CB8AC3E}">
        <p14:creationId xmlns:p14="http://schemas.microsoft.com/office/powerpoint/2010/main" val="3518615833"/>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10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1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100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1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100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1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1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1" presetClass="entr" presetSubtype="0" fill="hold" grpId="0" nodeType="afterEffect" nodePh="1">
                                  <p:stCondLst>
                                    <p:cond delay="4000"/>
                                  </p:stCondLst>
                                  <p:endCondLst>
                                    <p:cond evt="begin" delay="0">
                                      <p:tn val="33"/>
                                    </p:cond>
                                  </p:endCondLst>
                                  <p:childTnLst>
                                    <p:set>
                                      <p:cBhvr>
                                        <p:cTn id="34" dur="1" fill="hold">
                                          <p:stCondLst>
                                            <p:cond delay="499"/>
                                          </p:stCondLst>
                                        </p:cTn>
                                        <p:tgtEl>
                                          <p:spTgt spid="908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2"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6" name="Rectangle 2"/>
          <p:cNvSpPr txBox="1">
            <a:spLocks noChangeArrowheads="1"/>
          </p:cNvSpPr>
          <p:nvPr/>
        </p:nvSpPr>
        <p:spPr bwMode="auto">
          <a:xfrm>
            <a:off x="1680960" y="1103856"/>
            <a:ext cx="6016377" cy="163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4000" b="1" i="1" kern="0" dirty="0">
                <a:solidFill>
                  <a:srgbClr val="0000FF"/>
                </a:solidFill>
                <a:latin typeface="Arial" pitchFamily="34" charset="0"/>
                <a:cs typeface="Arial" pitchFamily="34" charset="0"/>
              </a:rPr>
              <a:t>Web Resources</a:t>
            </a:r>
            <a:endParaRPr lang="en-US" sz="4000" b="1" kern="0" dirty="0">
              <a:solidFill>
                <a:srgbClr val="0000FF"/>
              </a:solidFill>
            </a:endParaRPr>
          </a:p>
          <a:p>
            <a:pPr algn="ctr" eaLnBrk="1" hangingPunct="1">
              <a:defRPr/>
            </a:pPr>
            <a:r>
              <a:rPr lang="en-US" sz="1600" b="1" i="1" kern="0" dirty="0">
                <a:solidFill>
                  <a:srgbClr val="0000FF"/>
                </a:solidFill>
                <a:latin typeface="Arial" pitchFamily="34" charset="0"/>
                <a:cs typeface="Arial" pitchFamily="34" charset="0"/>
              </a:rPr>
              <a:t>  </a:t>
            </a:r>
          </a:p>
        </p:txBody>
      </p:sp>
      <p:sp>
        <p:nvSpPr>
          <p:cNvPr id="2" name="Rectangle 1"/>
          <p:cNvSpPr/>
          <p:nvPr/>
        </p:nvSpPr>
        <p:spPr>
          <a:xfrm>
            <a:off x="8001000" y="54864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bwMode="auto">
          <a:xfrm>
            <a:off x="333884" y="3048000"/>
            <a:ext cx="8505825" cy="368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0" indent="0" algn="ctr">
              <a:buNone/>
              <a:defRPr/>
            </a:pPr>
            <a:r>
              <a:rPr lang="en-US" sz="3600" b="0" kern="0" dirty="0">
                <a:latin typeface="Arial" pitchFamily="34" charset="0"/>
                <a:cs typeface="Arial" pitchFamily="34" charset="0"/>
                <a:hlinkClick r:id="rId5"/>
              </a:rPr>
              <a:t>www.asqfortworth.org</a:t>
            </a:r>
            <a:endParaRPr lang="en-US" sz="3600" b="0" kern="0" dirty="0">
              <a:latin typeface="Arial" pitchFamily="34" charset="0"/>
              <a:cs typeface="Arial" pitchFamily="34" charset="0"/>
            </a:endParaRPr>
          </a:p>
          <a:p>
            <a:pPr marL="0" indent="0" algn="ctr">
              <a:buNone/>
              <a:defRPr/>
            </a:pPr>
            <a:r>
              <a:rPr lang="en-US" sz="3600" kern="0" dirty="0">
                <a:latin typeface="Arial" pitchFamily="34" charset="0"/>
                <a:cs typeface="Arial" pitchFamily="34" charset="0"/>
                <a:hlinkClick r:id="rId6"/>
              </a:rPr>
              <a:t>www.myASQ.org</a:t>
            </a:r>
            <a:endParaRPr lang="en-US" sz="3600" kern="0" dirty="0">
              <a:latin typeface="Arial" pitchFamily="34" charset="0"/>
              <a:cs typeface="Arial" pitchFamily="34" charset="0"/>
            </a:endParaRPr>
          </a:p>
          <a:p>
            <a:pPr marL="0" indent="0" algn="ctr">
              <a:buNone/>
              <a:defRPr/>
            </a:pPr>
            <a:r>
              <a:rPr lang="en-US" sz="3600" b="0" kern="0" dirty="0">
                <a:latin typeface="Arial" pitchFamily="34" charset="0"/>
                <a:cs typeface="Arial" pitchFamily="34" charset="0"/>
                <a:hlinkClick r:id="rId7"/>
              </a:rPr>
              <a:t>www.ASQ.org</a:t>
            </a:r>
            <a:endParaRPr lang="en-US" sz="3600" b="0" kern="0" dirty="0">
              <a:latin typeface="Arial" pitchFamily="34" charset="0"/>
              <a:cs typeface="Arial" pitchFamily="34" charset="0"/>
            </a:endParaRPr>
          </a:p>
          <a:p>
            <a:pPr marL="0" indent="0" algn="ctr">
              <a:buNone/>
              <a:defRPr/>
            </a:pPr>
            <a:endParaRPr lang="en-US" sz="3600" b="0" kern="0" dirty="0">
              <a:latin typeface="Arial" pitchFamily="34" charset="0"/>
              <a:cs typeface="Arial" pitchFamily="34" charset="0"/>
            </a:endParaRPr>
          </a:p>
          <a:p>
            <a:pPr algn="ctr">
              <a:defRPr/>
            </a:pPr>
            <a:endParaRPr lang="en-US" sz="3600" b="0" kern="0" dirty="0">
              <a:latin typeface="Arial" pitchFamily="34" charset="0"/>
              <a:cs typeface="Arial" pitchFamily="34" charset="0"/>
            </a:endParaRPr>
          </a:p>
        </p:txBody>
      </p:sp>
    </p:spTree>
    <p:extLst>
      <p:ext uri="{BB962C8B-B14F-4D97-AF65-F5344CB8AC3E}">
        <p14:creationId xmlns:p14="http://schemas.microsoft.com/office/powerpoint/2010/main" val="2388644043"/>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 presetClass="entr" presetSubtype="0" fill="hold" grpId="0" nodeType="afterEffect" nodePh="1">
                                  <p:stCondLst>
                                    <p:cond delay="4000"/>
                                  </p:stCondLst>
                                  <p:endCondLst>
                                    <p:cond evt="begin" delay="0">
                                      <p:tn val="22"/>
                                    </p:cond>
                                  </p:endCondLst>
                                  <p:childTnLst>
                                    <p:set>
                                      <p:cBhvr>
                                        <p:cTn id="23" dur="1" fill="hold">
                                          <p:stCondLst>
                                            <p:cond delay="499"/>
                                          </p:stCondLst>
                                        </p:cTn>
                                        <p:tgtEl>
                                          <p:spTgt spid="908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4868" name="Rectangle 1028"/>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fontAlgn="base" hangingPunct="0">
              <a:spcBef>
                <a:spcPct val="20000"/>
              </a:spcBef>
              <a:buBlip>
                <a:blip r:embed="rId3"/>
              </a:buBlip>
              <a:defRPr sz="3200">
                <a:solidFill>
                  <a:schemeClr val="tx1"/>
                </a:solidFill>
                <a:latin typeface="Times New Roman" pitchFamily="18" charset="0"/>
              </a:defRPr>
            </a:lvl1pPr>
            <a:lvl2pPr marL="742950" indent="-285750" algn="l" eaLnBrk="0" fontAlgn="base" hangingPunct="0">
              <a:spcBef>
                <a:spcPct val="20000"/>
              </a:spcBef>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fontAlgn="base" hangingPunct="0">
              <a:spcBef>
                <a:spcPct val="20000"/>
              </a:spcBef>
              <a:buChar char="•"/>
              <a:defRPr sz="2400">
                <a:solidFill>
                  <a:schemeClr val="tx1"/>
                </a:solidFill>
                <a:latin typeface="Times New Roman" pitchFamily="18" charset="0"/>
              </a:defRPr>
            </a:lvl3pPr>
            <a:lvl4pPr marL="16002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4pPr>
            <a:lvl5pPr marL="2057400" indent="-228600" algn="l" eaLnBrk="0" fontAlgn="base" hangingPunct="0">
              <a:spcBef>
                <a:spcPct val="20000"/>
              </a:spcBef>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algn="ctr" eaLnBrk="1" fontAlgn="ctr" hangingPunct="1">
              <a:spcBef>
                <a:spcPct val="0"/>
              </a:spcBef>
              <a:buFontTx/>
              <a:buNone/>
            </a:pPr>
            <a:endParaRPr lang="en-US" altLang="en-US" sz="2800"/>
          </a:p>
        </p:txBody>
      </p:sp>
      <p:sp>
        <p:nvSpPr>
          <p:cNvPr id="12" name="Rectangle 2">
            <a:extLst>
              <a:ext uri="{FF2B5EF4-FFF2-40B4-BE49-F238E27FC236}">
                <a16:creationId xmlns:a16="http://schemas.microsoft.com/office/drawing/2014/main" id="{B3F320A2-3F96-4A08-B0AA-91935A89F206}"/>
              </a:ext>
            </a:extLst>
          </p:cNvPr>
          <p:cNvSpPr txBox="1">
            <a:spLocks noChangeArrowheads="1"/>
          </p:cNvSpPr>
          <p:nvPr/>
        </p:nvSpPr>
        <p:spPr bwMode="auto">
          <a:xfrm>
            <a:off x="685800" y="206488"/>
            <a:ext cx="7772400" cy="747241"/>
          </a:xfrm>
          <a:prstGeom prst="rect">
            <a:avLst/>
          </a:prstGeom>
          <a:solidFill>
            <a:srgbClr val="0000FF"/>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lang="en-US" sz="4400" dirty="0" smtClean="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Geneva" pitchFamily="1" charset="-128"/>
              </a:defRPr>
            </a:lvl2pPr>
            <a:lvl3pPr algn="ctr" rtl="0" eaLnBrk="0" fontAlgn="base" hangingPunct="0">
              <a:spcBef>
                <a:spcPct val="0"/>
              </a:spcBef>
              <a:spcAft>
                <a:spcPct val="0"/>
              </a:spcAft>
              <a:defRPr sz="4400">
                <a:solidFill>
                  <a:schemeClr val="tx2"/>
                </a:solidFill>
                <a:latin typeface="Arial" pitchFamily="34" charset="0"/>
                <a:ea typeface="Geneva" pitchFamily="1" charset="-128"/>
              </a:defRPr>
            </a:lvl3pPr>
            <a:lvl4pPr algn="ctr" rtl="0" eaLnBrk="0" fontAlgn="base" hangingPunct="0">
              <a:spcBef>
                <a:spcPct val="0"/>
              </a:spcBef>
              <a:spcAft>
                <a:spcPct val="0"/>
              </a:spcAft>
              <a:defRPr sz="4400">
                <a:solidFill>
                  <a:schemeClr val="tx2"/>
                </a:solidFill>
                <a:latin typeface="Arial" pitchFamily="34" charset="0"/>
                <a:ea typeface="Geneva" pitchFamily="1" charset="-128"/>
              </a:defRPr>
            </a:lvl4pPr>
            <a:lvl5pPr algn="ctr" rtl="0" eaLnBrk="0" fontAlgn="base" hangingPunct="0">
              <a:spcBef>
                <a:spcPct val="0"/>
              </a:spcBef>
              <a:spcAft>
                <a:spcPct val="0"/>
              </a:spcAft>
              <a:defRPr sz="4400">
                <a:solidFill>
                  <a:schemeClr val="tx2"/>
                </a:solidFill>
                <a:latin typeface="Arial" pitchFamily="34" charset="0"/>
                <a:ea typeface="Geneva" pitchFamily="1" charset="-128"/>
              </a:defRPr>
            </a:lvl5pPr>
            <a:lvl6pPr marL="457200" algn="ctr" rtl="0" fontAlgn="base">
              <a:spcBef>
                <a:spcPct val="0"/>
              </a:spcBef>
              <a:spcAft>
                <a:spcPct val="0"/>
              </a:spcAft>
              <a:defRPr sz="4400">
                <a:solidFill>
                  <a:schemeClr val="tx2"/>
                </a:solidFill>
                <a:latin typeface="Arial" pitchFamily="34" charset="0"/>
                <a:ea typeface="Geneva" pitchFamily="1" charset="-128"/>
              </a:defRPr>
            </a:lvl6pPr>
            <a:lvl7pPr marL="914400" algn="ctr" rtl="0" fontAlgn="base">
              <a:spcBef>
                <a:spcPct val="0"/>
              </a:spcBef>
              <a:spcAft>
                <a:spcPct val="0"/>
              </a:spcAft>
              <a:defRPr sz="4400">
                <a:solidFill>
                  <a:schemeClr val="tx2"/>
                </a:solidFill>
                <a:latin typeface="Arial" pitchFamily="34" charset="0"/>
                <a:ea typeface="Geneva" pitchFamily="1" charset="-128"/>
              </a:defRPr>
            </a:lvl7pPr>
            <a:lvl8pPr marL="1371600" algn="ctr" rtl="0" fontAlgn="base">
              <a:spcBef>
                <a:spcPct val="0"/>
              </a:spcBef>
              <a:spcAft>
                <a:spcPct val="0"/>
              </a:spcAft>
              <a:defRPr sz="4400">
                <a:solidFill>
                  <a:schemeClr val="tx2"/>
                </a:solidFill>
                <a:latin typeface="Arial" pitchFamily="34" charset="0"/>
                <a:ea typeface="Geneva" pitchFamily="1" charset="-128"/>
              </a:defRPr>
            </a:lvl8pPr>
            <a:lvl9pPr marL="1828800" algn="ctr" rtl="0" fontAlgn="base">
              <a:spcBef>
                <a:spcPct val="0"/>
              </a:spcBef>
              <a:spcAft>
                <a:spcPct val="0"/>
              </a:spcAft>
              <a:defRPr sz="4400">
                <a:solidFill>
                  <a:schemeClr val="tx2"/>
                </a:solidFill>
                <a:latin typeface="Arial" pitchFamily="34" charset="0"/>
                <a:ea typeface="Geneva" pitchFamily="1" charset="-128"/>
              </a:defRPr>
            </a:lvl9pPr>
          </a:lstStyle>
          <a:p>
            <a:pPr eaLnBrk="1" hangingPunct="1"/>
            <a:r>
              <a:rPr lang="en-US" altLang="en-US" kern="0" dirty="0"/>
              <a:t>ASQ Cruise – Sep 2019</a:t>
            </a:r>
          </a:p>
        </p:txBody>
      </p:sp>
      <p:sp>
        <p:nvSpPr>
          <p:cNvPr id="14" name="Rectangle 3">
            <a:extLst>
              <a:ext uri="{FF2B5EF4-FFF2-40B4-BE49-F238E27FC236}">
                <a16:creationId xmlns:a16="http://schemas.microsoft.com/office/drawing/2014/main" id="{70BAFC2B-C036-4325-96AD-F605F0F3648B}"/>
              </a:ext>
            </a:extLst>
          </p:cNvPr>
          <p:cNvSpPr txBox="1">
            <a:spLocks noChangeArrowheads="1"/>
          </p:cNvSpPr>
          <p:nvPr/>
        </p:nvSpPr>
        <p:spPr>
          <a:xfrm>
            <a:off x="464212" y="1320845"/>
            <a:ext cx="8453106" cy="5128859"/>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marL="227013" indent="-227013">
              <a:lnSpc>
                <a:spcPct val="80000"/>
              </a:lnSpc>
              <a:defRPr/>
            </a:pPr>
            <a:r>
              <a:rPr lang="en-US" altLang="en-US" sz="2400" b="0" kern="0" dirty="0">
                <a:cs typeface="Times New Roman" pitchFamily="18" charset="0"/>
              </a:rPr>
              <a:t>An all-inclusive price package </a:t>
            </a:r>
            <a:r>
              <a:rPr lang="en-US" altLang="en-US" sz="2400" b="0" u="sng" kern="0" dirty="0">
                <a:cs typeface="Times New Roman" pitchFamily="18" charset="0"/>
              </a:rPr>
              <a:t>from $728 per person</a:t>
            </a:r>
            <a:r>
              <a:rPr lang="en-US" altLang="en-US" sz="2400" b="0" kern="0" dirty="0">
                <a:cs typeface="Times New Roman" pitchFamily="18" charset="0"/>
              </a:rPr>
              <a:t>.  </a:t>
            </a:r>
          </a:p>
          <a:p>
            <a:pPr marL="747713" lvl="1" indent="-292100">
              <a:lnSpc>
                <a:spcPct val="80000"/>
              </a:lnSpc>
              <a:defRPr/>
            </a:pPr>
            <a:r>
              <a:rPr lang="en-US" altLang="en-US" sz="2000" b="0" kern="0" dirty="0">
                <a:cs typeface="Times New Roman" pitchFamily="18" charset="0"/>
              </a:rPr>
              <a:t>7-Night, 23 meals, conference fee, port fees &amp; taxes included</a:t>
            </a:r>
          </a:p>
          <a:p>
            <a:pPr marL="747713" lvl="1" indent="-292100">
              <a:lnSpc>
                <a:spcPct val="80000"/>
              </a:lnSpc>
              <a:defRPr/>
            </a:pPr>
            <a:r>
              <a:rPr lang="en-US" altLang="en-US" sz="2000" b="0" kern="0" dirty="0">
                <a:cs typeface="Times New Roman" pitchFamily="18" charset="0"/>
              </a:rPr>
              <a:t>Seminar prices: </a:t>
            </a:r>
            <a:r>
              <a:rPr lang="en-US" altLang="en-US" sz="2000" kern="0" dirty="0">
                <a:solidFill>
                  <a:srgbClr val="333399"/>
                </a:solidFill>
                <a:cs typeface="Times New Roman" pitchFamily="18" charset="0"/>
              </a:rPr>
              <a:t>$728</a:t>
            </a:r>
            <a:r>
              <a:rPr lang="en-US" altLang="en-US" sz="2000" b="0" kern="0" dirty="0">
                <a:solidFill>
                  <a:srgbClr val="333399"/>
                </a:solidFill>
                <a:cs typeface="Times New Roman" pitchFamily="18" charset="0"/>
              </a:rPr>
              <a:t> inside, </a:t>
            </a:r>
            <a:r>
              <a:rPr lang="en-US" altLang="en-US" sz="2000" kern="0" dirty="0">
                <a:solidFill>
                  <a:srgbClr val="333399"/>
                </a:solidFill>
                <a:cs typeface="Times New Roman" pitchFamily="18" charset="0"/>
              </a:rPr>
              <a:t>$828</a:t>
            </a:r>
            <a:r>
              <a:rPr lang="en-US" altLang="en-US" sz="2000" kern="0" dirty="0">
                <a:solidFill>
                  <a:srgbClr val="FF0000"/>
                </a:solidFill>
                <a:cs typeface="Times New Roman" pitchFamily="18" charset="0"/>
              </a:rPr>
              <a:t> </a:t>
            </a:r>
            <a:r>
              <a:rPr lang="en-US" altLang="en-US" sz="2000" b="0" kern="0" dirty="0">
                <a:solidFill>
                  <a:srgbClr val="333399"/>
                </a:solidFill>
                <a:cs typeface="Times New Roman" pitchFamily="18" charset="0"/>
              </a:rPr>
              <a:t>Ocean View, </a:t>
            </a:r>
            <a:r>
              <a:rPr lang="en-US" altLang="en-US" sz="2000" kern="0" dirty="0">
                <a:solidFill>
                  <a:srgbClr val="333399"/>
                </a:solidFill>
                <a:cs typeface="Times New Roman" pitchFamily="18" charset="0"/>
              </a:rPr>
              <a:t>$1028 </a:t>
            </a:r>
            <a:r>
              <a:rPr lang="en-US" altLang="en-US" sz="2000" b="0" kern="0" dirty="0">
                <a:solidFill>
                  <a:srgbClr val="333399"/>
                </a:solidFill>
                <a:cs typeface="Times New Roman" pitchFamily="18" charset="0"/>
              </a:rPr>
              <a:t>Balcony</a:t>
            </a:r>
          </a:p>
          <a:p>
            <a:pPr lvl="2">
              <a:lnSpc>
                <a:spcPct val="80000"/>
              </a:lnSpc>
              <a:defRPr/>
            </a:pPr>
            <a:r>
              <a:rPr lang="en-US" altLang="en-US" sz="2000" b="0" kern="0" dirty="0">
                <a:cs typeface="Times New Roman" pitchFamily="18" charset="0"/>
              </a:rPr>
              <a:t>Compare to any 3-day conference pricing w/o hotel &amp; meals…</a:t>
            </a:r>
          </a:p>
          <a:p>
            <a:pPr marL="747713" lvl="1" indent="-292100">
              <a:lnSpc>
                <a:spcPct val="80000"/>
              </a:lnSpc>
              <a:defRPr/>
            </a:pPr>
            <a:r>
              <a:rPr lang="en-US" altLang="en-US" sz="2000" b="0" kern="0" dirty="0">
                <a:cs typeface="Times New Roman" pitchFamily="18" charset="0"/>
              </a:rPr>
              <a:t>Non-Seminar price </a:t>
            </a:r>
            <a:r>
              <a:rPr lang="en-US" altLang="en-US" sz="2000" kern="0" dirty="0">
                <a:solidFill>
                  <a:srgbClr val="333399"/>
                </a:solidFill>
                <a:cs typeface="Times New Roman" pitchFamily="18" charset="0"/>
              </a:rPr>
              <a:t>$100 less</a:t>
            </a:r>
            <a:r>
              <a:rPr lang="en-US" altLang="en-US" sz="2000" b="0" kern="0" dirty="0">
                <a:solidFill>
                  <a:srgbClr val="333399"/>
                </a:solidFill>
                <a:cs typeface="Times New Roman" pitchFamily="18" charset="0"/>
              </a:rPr>
              <a:t> than seminar prices</a:t>
            </a:r>
          </a:p>
          <a:p>
            <a:pPr marL="747713" lvl="1" indent="-292100">
              <a:lnSpc>
                <a:spcPct val="80000"/>
              </a:lnSpc>
              <a:defRPr/>
            </a:pPr>
            <a:endParaRPr lang="en-US" altLang="en-US" sz="1100" b="0" kern="0" dirty="0">
              <a:solidFill>
                <a:srgbClr val="333399"/>
              </a:solidFill>
              <a:cs typeface="Times New Roman" pitchFamily="18" charset="0"/>
            </a:endParaRPr>
          </a:p>
          <a:p>
            <a:pPr marL="747713" lvl="1" indent="-292100">
              <a:lnSpc>
                <a:spcPct val="80000"/>
              </a:lnSpc>
              <a:defRPr/>
            </a:pPr>
            <a:endParaRPr lang="en-US" altLang="en-US" sz="400" b="0" kern="0" dirty="0">
              <a:solidFill>
                <a:srgbClr val="3365FB"/>
              </a:solidFill>
              <a:cs typeface="Times New Roman" pitchFamily="18" charset="0"/>
            </a:endParaRPr>
          </a:p>
          <a:p>
            <a:pPr marL="227013" indent="-227013">
              <a:lnSpc>
                <a:spcPct val="80000"/>
              </a:lnSpc>
              <a:defRPr/>
            </a:pPr>
            <a:r>
              <a:rPr lang="en-US" altLang="en-US" sz="2400" b="0" kern="0" dirty="0">
                <a:cs typeface="Times New Roman" pitchFamily="18" charset="0"/>
              </a:rPr>
              <a:t>Royal Caribbean Line – Port of Galveston</a:t>
            </a:r>
          </a:p>
          <a:p>
            <a:pPr marL="747713" lvl="1" indent="-292100">
              <a:lnSpc>
                <a:spcPct val="80000"/>
              </a:lnSpc>
              <a:defRPr/>
            </a:pPr>
            <a:r>
              <a:rPr lang="en-US" altLang="en-US" sz="2000" i="1" kern="0" dirty="0">
                <a:cs typeface="Times New Roman" pitchFamily="18" charset="0"/>
              </a:rPr>
              <a:t>Sun Sep 08 to Sun Sep 15 </a:t>
            </a:r>
            <a:r>
              <a:rPr lang="en-US" altLang="en-US" sz="1800" b="0" kern="0" dirty="0">
                <a:cs typeface="Times New Roman" pitchFamily="18" charset="0"/>
              </a:rPr>
              <a:t>– Liberty of the Seas</a:t>
            </a:r>
            <a:endParaRPr lang="en-US" altLang="en-US" sz="2000" b="0" kern="0" dirty="0">
              <a:cs typeface="Times New Roman" pitchFamily="18" charset="0"/>
            </a:endParaRPr>
          </a:p>
          <a:p>
            <a:pPr marL="747713" lvl="1" indent="-292100">
              <a:lnSpc>
                <a:spcPct val="80000"/>
              </a:lnSpc>
              <a:defRPr/>
            </a:pPr>
            <a:endParaRPr lang="en-US" altLang="en-US" sz="400" b="0" kern="0" dirty="0">
              <a:cs typeface="Times New Roman" pitchFamily="18" charset="0"/>
            </a:endParaRPr>
          </a:p>
          <a:p>
            <a:pPr marL="227013" indent="-227013">
              <a:lnSpc>
                <a:spcPct val="80000"/>
              </a:lnSpc>
              <a:defRPr/>
            </a:pPr>
            <a:r>
              <a:rPr lang="en-US" altLang="en-US" sz="2400" b="0" kern="0" dirty="0">
                <a:cs typeface="Times New Roman" pitchFamily="18" charset="0"/>
              </a:rPr>
              <a:t>Program: </a:t>
            </a:r>
          </a:p>
          <a:p>
            <a:pPr marL="747713" lvl="1" indent="-292100">
              <a:lnSpc>
                <a:spcPct val="80000"/>
              </a:lnSpc>
              <a:defRPr/>
            </a:pPr>
            <a:r>
              <a:rPr lang="en-US" altLang="en-US" sz="2000" b="0" kern="0" dirty="0">
                <a:cs typeface="Times New Roman" pitchFamily="18" charset="0"/>
              </a:rPr>
              <a:t>For Personal and Professional Growth</a:t>
            </a:r>
          </a:p>
          <a:p>
            <a:pPr marL="747713" lvl="1" indent="-292100">
              <a:lnSpc>
                <a:spcPct val="80000"/>
              </a:lnSpc>
              <a:defRPr/>
            </a:pPr>
            <a:r>
              <a:rPr lang="en-US" altLang="en-US" sz="2000" b="0" kern="0" dirty="0">
                <a:cs typeface="Times New Roman" pitchFamily="18" charset="0"/>
              </a:rPr>
              <a:t>3 Days – Presentations &amp; Forums (3-6 hr each)</a:t>
            </a:r>
          </a:p>
          <a:p>
            <a:pPr marL="747713" lvl="1" indent="-292100">
              <a:lnSpc>
                <a:spcPct val="80000"/>
              </a:lnSpc>
              <a:defRPr/>
            </a:pPr>
            <a:r>
              <a:rPr lang="en-US" altLang="en-US" sz="2000" b="0" kern="0" dirty="0">
                <a:cs typeface="Times New Roman" pitchFamily="18" charset="0"/>
              </a:rPr>
              <a:t>3 Days – Ashore… tours, beaches, shopping  </a:t>
            </a:r>
            <a:r>
              <a:rPr lang="en-US" altLang="en-US" sz="2000" b="0" kern="0" dirty="0">
                <a:cs typeface="Times New Roman" pitchFamily="18" charset="0"/>
                <a:sym typeface="Wingdings" pitchFamily="2" charset="2"/>
              </a:rPr>
              <a:t></a:t>
            </a:r>
          </a:p>
          <a:p>
            <a:pPr marL="347663" indent="-292100">
              <a:lnSpc>
                <a:spcPct val="80000"/>
              </a:lnSpc>
              <a:defRPr/>
            </a:pPr>
            <a:r>
              <a:rPr lang="en-US" altLang="en-US" sz="2400" b="1" kern="0" dirty="0">
                <a:solidFill>
                  <a:srgbClr val="0000FF"/>
                </a:solidFill>
                <a:cs typeface="Times New Roman" pitchFamily="18" charset="0"/>
              </a:rPr>
              <a:t>Guests</a:t>
            </a:r>
          </a:p>
          <a:p>
            <a:pPr marL="747713" lvl="1" indent="-292100">
              <a:lnSpc>
                <a:spcPct val="80000"/>
              </a:lnSpc>
              <a:defRPr/>
            </a:pPr>
            <a:endParaRPr lang="en-US" altLang="en-US" sz="400" b="0" kern="0" dirty="0">
              <a:cs typeface="Times New Roman" pitchFamily="18" charset="0"/>
            </a:endParaRPr>
          </a:p>
          <a:p>
            <a:pPr marL="747713" lvl="1" indent="-292100">
              <a:lnSpc>
                <a:spcPct val="80000"/>
              </a:lnSpc>
              <a:defRPr/>
            </a:pPr>
            <a:r>
              <a:rPr lang="en-US" altLang="en-US" sz="2000" u="sng" kern="0" dirty="0">
                <a:solidFill>
                  <a:srgbClr val="0000FF"/>
                </a:solidFill>
                <a:cs typeface="Times New Roman" pitchFamily="18" charset="0"/>
              </a:rPr>
              <a:t>Anyone</a:t>
            </a:r>
            <a:r>
              <a:rPr lang="en-US" altLang="en-US" sz="2000" b="0" kern="0" dirty="0">
                <a:solidFill>
                  <a:srgbClr val="0000FF"/>
                </a:solidFill>
                <a:cs typeface="Times New Roman" pitchFamily="18" charset="0"/>
              </a:rPr>
              <a:t>… family, friends, children, co-workers, social groups</a:t>
            </a:r>
          </a:p>
          <a:p>
            <a:pPr marL="747713" lvl="1" indent="-292100">
              <a:lnSpc>
                <a:spcPct val="80000"/>
              </a:lnSpc>
              <a:defRPr/>
            </a:pPr>
            <a:r>
              <a:rPr lang="en-US" altLang="en-US" sz="2000" kern="0" dirty="0">
                <a:solidFill>
                  <a:srgbClr val="0000FF"/>
                </a:solidFill>
                <a:cs typeface="Times New Roman" pitchFamily="18" charset="0"/>
              </a:rPr>
              <a:t>Register:</a:t>
            </a:r>
            <a:r>
              <a:rPr lang="en-US" altLang="en-US" sz="2000" b="0" kern="0" dirty="0">
                <a:solidFill>
                  <a:srgbClr val="0000FF"/>
                </a:solidFill>
                <a:cs typeface="Times New Roman" pitchFamily="18" charset="0"/>
              </a:rPr>
              <a:t> open </a:t>
            </a:r>
            <a:r>
              <a:rPr lang="en-US" altLang="en-US" sz="2000" kern="0" dirty="0">
                <a:solidFill>
                  <a:srgbClr val="0000FF"/>
                </a:solidFill>
                <a:cs typeface="Times New Roman" pitchFamily="18" charset="0"/>
              </a:rPr>
              <a:t>NOW</a:t>
            </a:r>
            <a:r>
              <a:rPr lang="en-US" altLang="en-US" sz="2000" b="0" kern="0" dirty="0">
                <a:solidFill>
                  <a:srgbClr val="0000FF"/>
                </a:solidFill>
                <a:cs typeface="Times New Roman" pitchFamily="18" charset="0"/>
              </a:rPr>
              <a:t> - website – see Monthly Newsletter</a:t>
            </a:r>
          </a:p>
          <a:p>
            <a:pPr marL="747713" lvl="1" indent="-292100">
              <a:lnSpc>
                <a:spcPct val="80000"/>
              </a:lnSpc>
              <a:defRPr/>
            </a:pPr>
            <a:endParaRPr lang="en-US" altLang="en-US" sz="1100" kern="0" dirty="0">
              <a:solidFill>
                <a:srgbClr val="0000FF"/>
              </a:solidFill>
              <a:cs typeface="Times New Roman" pitchFamily="18" charset="0"/>
              <a:sym typeface="Wingdings" pitchFamily="2" charset="2"/>
            </a:endParaRPr>
          </a:p>
          <a:p>
            <a:pPr marL="347663" indent="-292100">
              <a:lnSpc>
                <a:spcPct val="80000"/>
              </a:lnSpc>
              <a:defRPr/>
            </a:pPr>
            <a:r>
              <a:rPr lang="en-US" altLang="en-US" sz="2400" kern="0" dirty="0">
                <a:cs typeface="Times New Roman" pitchFamily="18" charset="0"/>
                <a:sym typeface="Wingdings" pitchFamily="2" charset="2"/>
              </a:rPr>
              <a:t>Info: </a:t>
            </a:r>
            <a:r>
              <a:rPr lang="en-US" altLang="en-US" sz="2400" kern="0" dirty="0">
                <a:solidFill>
                  <a:srgbClr val="0000FF"/>
                </a:solidFill>
                <a:cs typeface="Times New Roman" pitchFamily="18" charset="0"/>
                <a:sym typeface="Wingdings" pitchFamily="2" charset="2"/>
                <a:hlinkClick r:id="rId5"/>
              </a:rPr>
              <a:t>https://s1416.weebly.com/asq-cruise-2019.html</a:t>
            </a:r>
            <a:r>
              <a:rPr lang="en-US" altLang="en-US" sz="2400" kern="0" dirty="0">
                <a:solidFill>
                  <a:srgbClr val="0000FF"/>
                </a:solidFill>
                <a:cs typeface="Times New Roman" pitchFamily="18" charset="0"/>
                <a:sym typeface="Wingdings" pitchFamily="2" charset="2"/>
              </a:rPr>
              <a:t> </a:t>
            </a:r>
          </a:p>
        </p:txBody>
      </p:sp>
      <p:pic>
        <p:nvPicPr>
          <p:cNvPr id="15" name="Picture 14" descr="j0283563">
            <a:extLst>
              <a:ext uri="{FF2B5EF4-FFF2-40B4-BE49-F238E27FC236}">
                <a16:creationId xmlns:a16="http://schemas.microsoft.com/office/drawing/2014/main" id="{0C0580C3-49A1-4F30-8C14-2B5DC75477E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73070"/>
            <a:ext cx="11874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extLst>
              <a:ext uri="{FF2B5EF4-FFF2-40B4-BE49-F238E27FC236}">
                <a16:creationId xmlns:a16="http://schemas.microsoft.com/office/drawing/2014/main" id="{76AF7FF0-D799-4D1F-8BD3-D96C8FF7F6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931" t="3600" r="45805" b="63226"/>
          <a:stretch>
            <a:fillRect/>
          </a:stretch>
        </p:blipFill>
        <p:spPr bwMode="auto">
          <a:xfrm>
            <a:off x="7064942" y="4009230"/>
            <a:ext cx="2026361" cy="1527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07D6C42-DF74-411C-8A7B-CCB49ECBD6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6244" b="25518"/>
          <a:stretch/>
        </p:blipFill>
        <p:spPr>
          <a:xfrm>
            <a:off x="6801517" y="2980553"/>
            <a:ext cx="2310063" cy="896893"/>
          </a:xfrm>
          <a:prstGeom prst="rect">
            <a:avLst/>
          </a:prstGeom>
        </p:spPr>
      </p:pic>
    </p:spTree>
    <p:extLst>
      <p:ext uri="{BB962C8B-B14F-4D97-AF65-F5344CB8AC3E}">
        <p14:creationId xmlns:p14="http://schemas.microsoft.com/office/powerpoint/2010/main" val="310562964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200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1000"/>
                                        <p:tgtEl>
                                          <p:spTgt spid="14">
                                            <p:txEl>
                                              <p:pRg st="1" end="1"/>
                                            </p:txEl>
                                          </p:spTgt>
                                        </p:tgtEl>
                                      </p:cBhvr>
                                    </p:animEffect>
                                    <p:anim calcmode="lin" valueType="num">
                                      <p:cBhvr>
                                        <p:cTn id="1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200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fade">
                                      <p:cBhvr>
                                        <p:cTn id="25" dur="1000"/>
                                        <p:tgtEl>
                                          <p:spTgt spid="14">
                                            <p:txEl>
                                              <p:pRg st="3" end="3"/>
                                            </p:txEl>
                                          </p:spTgt>
                                        </p:tgtEl>
                                      </p:cBhvr>
                                    </p:animEffect>
                                    <p:anim calcmode="lin" valueType="num">
                                      <p:cBhvr>
                                        <p:cTn id="2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200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1000"/>
                                        <p:tgtEl>
                                          <p:spTgt spid="14">
                                            <p:txEl>
                                              <p:pRg st="4" end="4"/>
                                            </p:txEl>
                                          </p:spTgt>
                                        </p:tgtEl>
                                      </p:cBhvr>
                                    </p:animEffect>
                                    <p:anim calcmode="lin" valueType="num">
                                      <p:cBhvr>
                                        <p:cTn id="32"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nodeType="afterEffect">
                                  <p:stCondLst>
                                    <p:cond delay="200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fade">
                                      <p:cBhvr>
                                        <p:cTn id="37" dur="1000"/>
                                        <p:tgtEl>
                                          <p:spTgt spid="14">
                                            <p:txEl>
                                              <p:pRg st="7" end="7"/>
                                            </p:txEl>
                                          </p:spTgt>
                                        </p:tgtEl>
                                      </p:cBhvr>
                                    </p:animEffect>
                                    <p:anim calcmode="lin" valueType="num">
                                      <p:cBhvr>
                                        <p:cTn id="38"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18000"/>
                            </p:stCondLst>
                            <p:childTnLst>
                              <p:par>
                                <p:cTn id="41" presetID="42" presetClass="entr" presetSubtype="0" fill="hold" nodeType="afterEffect">
                                  <p:stCondLst>
                                    <p:cond delay="2000"/>
                                  </p:stCondLst>
                                  <p:childTnLst>
                                    <p:set>
                                      <p:cBhvr>
                                        <p:cTn id="42" dur="1" fill="hold">
                                          <p:stCondLst>
                                            <p:cond delay="0"/>
                                          </p:stCondLst>
                                        </p:cTn>
                                        <p:tgtEl>
                                          <p:spTgt spid="14">
                                            <p:txEl>
                                              <p:pRg st="8" end="8"/>
                                            </p:txEl>
                                          </p:spTgt>
                                        </p:tgtEl>
                                        <p:attrNameLst>
                                          <p:attrName>style.visibility</p:attrName>
                                        </p:attrNameLst>
                                      </p:cBhvr>
                                      <p:to>
                                        <p:strVal val="visible"/>
                                      </p:to>
                                    </p:set>
                                    <p:animEffect transition="in" filter="fade">
                                      <p:cBhvr>
                                        <p:cTn id="43" dur="1000"/>
                                        <p:tgtEl>
                                          <p:spTgt spid="14">
                                            <p:txEl>
                                              <p:pRg st="8" end="8"/>
                                            </p:txEl>
                                          </p:spTgt>
                                        </p:tgtEl>
                                      </p:cBhvr>
                                    </p:animEffect>
                                    <p:anim calcmode="lin" valueType="num">
                                      <p:cBhvr>
                                        <p:cTn id="44"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21000"/>
                            </p:stCondLst>
                            <p:childTnLst>
                              <p:par>
                                <p:cTn id="47" presetID="22" presetClass="entr" presetSubtype="8" fill="hold" nodeType="afterEffect">
                                  <p:stCondLst>
                                    <p:cond delay="300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24500"/>
                            </p:stCondLst>
                            <p:childTnLst>
                              <p:par>
                                <p:cTn id="51" presetID="42" presetClass="entr" presetSubtype="0" fill="hold" nodeType="afterEffect">
                                  <p:stCondLst>
                                    <p:cond delay="2000"/>
                                  </p:stCondLst>
                                  <p:childTnLst>
                                    <p:set>
                                      <p:cBhvr>
                                        <p:cTn id="52" dur="1" fill="hold">
                                          <p:stCondLst>
                                            <p:cond delay="0"/>
                                          </p:stCondLst>
                                        </p:cTn>
                                        <p:tgtEl>
                                          <p:spTgt spid="14">
                                            <p:txEl>
                                              <p:pRg st="10" end="10"/>
                                            </p:txEl>
                                          </p:spTgt>
                                        </p:tgtEl>
                                        <p:attrNameLst>
                                          <p:attrName>style.visibility</p:attrName>
                                        </p:attrNameLst>
                                      </p:cBhvr>
                                      <p:to>
                                        <p:strVal val="visible"/>
                                      </p:to>
                                    </p:set>
                                    <p:animEffect transition="in" filter="fade">
                                      <p:cBhvr>
                                        <p:cTn id="53" dur="1000"/>
                                        <p:tgtEl>
                                          <p:spTgt spid="14">
                                            <p:txEl>
                                              <p:pRg st="10" end="10"/>
                                            </p:txEl>
                                          </p:spTgt>
                                        </p:tgtEl>
                                      </p:cBhvr>
                                    </p:animEffect>
                                    <p:anim calcmode="lin" valueType="num">
                                      <p:cBhvr>
                                        <p:cTn id="54"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7500"/>
                            </p:stCondLst>
                            <p:childTnLst>
                              <p:par>
                                <p:cTn id="57" presetID="42" presetClass="entr" presetSubtype="0" fill="hold" nodeType="afterEffect">
                                  <p:stCondLst>
                                    <p:cond delay="2000"/>
                                  </p:stCondLst>
                                  <p:childTnLst>
                                    <p:set>
                                      <p:cBhvr>
                                        <p:cTn id="58" dur="1" fill="hold">
                                          <p:stCondLst>
                                            <p:cond delay="0"/>
                                          </p:stCondLst>
                                        </p:cTn>
                                        <p:tgtEl>
                                          <p:spTgt spid="14">
                                            <p:txEl>
                                              <p:pRg st="11" end="11"/>
                                            </p:txEl>
                                          </p:spTgt>
                                        </p:tgtEl>
                                        <p:attrNameLst>
                                          <p:attrName>style.visibility</p:attrName>
                                        </p:attrNameLst>
                                      </p:cBhvr>
                                      <p:to>
                                        <p:strVal val="visible"/>
                                      </p:to>
                                    </p:set>
                                    <p:animEffect transition="in" filter="fade">
                                      <p:cBhvr>
                                        <p:cTn id="59" dur="1000"/>
                                        <p:tgtEl>
                                          <p:spTgt spid="14">
                                            <p:txEl>
                                              <p:pRg st="11" end="11"/>
                                            </p:txEl>
                                          </p:spTgt>
                                        </p:tgtEl>
                                      </p:cBhvr>
                                    </p:animEffect>
                                    <p:anim calcmode="lin" valueType="num">
                                      <p:cBhvr>
                                        <p:cTn id="60"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par>
                          <p:cTn id="62" fill="hold">
                            <p:stCondLst>
                              <p:cond delay="30500"/>
                            </p:stCondLst>
                            <p:childTnLst>
                              <p:par>
                                <p:cTn id="63" presetID="42" presetClass="entr" presetSubtype="0" fill="hold" nodeType="afterEffect">
                                  <p:stCondLst>
                                    <p:cond delay="2000"/>
                                  </p:stCondLst>
                                  <p:childTnLst>
                                    <p:set>
                                      <p:cBhvr>
                                        <p:cTn id="64" dur="1" fill="hold">
                                          <p:stCondLst>
                                            <p:cond delay="0"/>
                                          </p:stCondLst>
                                        </p:cTn>
                                        <p:tgtEl>
                                          <p:spTgt spid="14">
                                            <p:txEl>
                                              <p:pRg st="12" end="12"/>
                                            </p:txEl>
                                          </p:spTgt>
                                        </p:tgtEl>
                                        <p:attrNameLst>
                                          <p:attrName>style.visibility</p:attrName>
                                        </p:attrNameLst>
                                      </p:cBhvr>
                                      <p:to>
                                        <p:strVal val="visible"/>
                                      </p:to>
                                    </p:set>
                                    <p:animEffect transition="in" filter="fade">
                                      <p:cBhvr>
                                        <p:cTn id="65" dur="1000"/>
                                        <p:tgtEl>
                                          <p:spTgt spid="14">
                                            <p:txEl>
                                              <p:pRg st="12" end="12"/>
                                            </p:txEl>
                                          </p:spTgt>
                                        </p:tgtEl>
                                      </p:cBhvr>
                                    </p:animEffect>
                                    <p:anim calcmode="lin" valueType="num">
                                      <p:cBhvr>
                                        <p:cTn id="66" dur="1000" fill="hold"/>
                                        <p:tgtEl>
                                          <p:spTgt spid="14">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12" end="12"/>
                                            </p:txEl>
                                          </p:spTgt>
                                        </p:tgtEl>
                                        <p:attrNameLst>
                                          <p:attrName>ppt_y</p:attrName>
                                        </p:attrNameLst>
                                      </p:cBhvr>
                                      <p:tavLst>
                                        <p:tav tm="0">
                                          <p:val>
                                            <p:strVal val="#ppt_y+.1"/>
                                          </p:val>
                                        </p:tav>
                                        <p:tav tm="100000">
                                          <p:val>
                                            <p:strVal val="#ppt_y"/>
                                          </p:val>
                                        </p:tav>
                                      </p:tavLst>
                                    </p:anim>
                                  </p:childTnLst>
                                </p:cTn>
                              </p:par>
                            </p:childTnLst>
                          </p:cTn>
                        </p:par>
                        <p:par>
                          <p:cTn id="68" fill="hold">
                            <p:stCondLst>
                              <p:cond delay="33500"/>
                            </p:stCondLst>
                            <p:childTnLst>
                              <p:par>
                                <p:cTn id="69" presetID="42" presetClass="entr" presetSubtype="0" fill="hold" nodeType="afterEffect">
                                  <p:stCondLst>
                                    <p:cond delay="2000"/>
                                  </p:stCondLst>
                                  <p:childTnLst>
                                    <p:set>
                                      <p:cBhvr>
                                        <p:cTn id="70" dur="1" fill="hold">
                                          <p:stCondLst>
                                            <p:cond delay="0"/>
                                          </p:stCondLst>
                                        </p:cTn>
                                        <p:tgtEl>
                                          <p:spTgt spid="14">
                                            <p:txEl>
                                              <p:pRg st="13" end="13"/>
                                            </p:txEl>
                                          </p:spTgt>
                                        </p:tgtEl>
                                        <p:attrNameLst>
                                          <p:attrName>style.visibility</p:attrName>
                                        </p:attrNameLst>
                                      </p:cBhvr>
                                      <p:to>
                                        <p:strVal val="visible"/>
                                      </p:to>
                                    </p:set>
                                    <p:animEffect transition="in" filter="fade">
                                      <p:cBhvr>
                                        <p:cTn id="71" dur="1000"/>
                                        <p:tgtEl>
                                          <p:spTgt spid="14">
                                            <p:txEl>
                                              <p:pRg st="13" end="13"/>
                                            </p:txEl>
                                          </p:spTgt>
                                        </p:tgtEl>
                                      </p:cBhvr>
                                    </p:animEffect>
                                    <p:anim calcmode="lin" valueType="num">
                                      <p:cBhvr>
                                        <p:cTn id="72" dur="1000" fill="hold"/>
                                        <p:tgtEl>
                                          <p:spTgt spid="14">
                                            <p:txEl>
                                              <p:pRg st="13" end="13"/>
                                            </p:txEl>
                                          </p:spTgt>
                                        </p:tgtEl>
                                        <p:attrNameLst>
                                          <p:attrName>ppt_x</p:attrName>
                                        </p:attrNameLst>
                                      </p:cBhvr>
                                      <p:tavLst>
                                        <p:tav tm="0">
                                          <p:val>
                                            <p:strVal val="#ppt_x"/>
                                          </p:val>
                                        </p:tav>
                                        <p:tav tm="100000">
                                          <p:val>
                                            <p:strVal val="#ppt_x"/>
                                          </p:val>
                                        </p:tav>
                                      </p:tavLst>
                                    </p:anim>
                                    <p:anim calcmode="lin" valueType="num">
                                      <p:cBhvr>
                                        <p:cTn id="73" dur="1000" fill="hold"/>
                                        <p:tgtEl>
                                          <p:spTgt spid="14">
                                            <p:txEl>
                                              <p:pRg st="13" end="13"/>
                                            </p:txEl>
                                          </p:spTgt>
                                        </p:tgtEl>
                                        <p:attrNameLst>
                                          <p:attrName>ppt_y</p:attrName>
                                        </p:attrNameLst>
                                      </p:cBhvr>
                                      <p:tavLst>
                                        <p:tav tm="0">
                                          <p:val>
                                            <p:strVal val="#ppt_y+.1"/>
                                          </p:val>
                                        </p:tav>
                                        <p:tav tm="100000">
                                          <p:val>
                                            <p:strVal val="#ppt_y"/>
                                          </p:val>
                                        </p:tav>
                                      </p:tavLst>
                                    </p:anim>
                                  </p:childTnLst>
                                </p:cTn>
                              </p:par>
                            </p:childTnLst>
                          </p:cTn>
                        </p:par>
                        <p:par>
                          <p:cTn id="74" fill="hold">
                            <p:stCondLst>
                              <p:cond delay="36500"/>
                            </p:stCondLst>
                            <p:childTnLst>
                              <p:par>
                                <p:cTn id="75" presetID="21" presetClass="entr" presetSubtype="1" fill="hold" nodeType="afterEffect">
                                  <p:stCondLst>
                                    <p:cond delay="3000"/>
                                  </p:stCondLst>
                                  <p:childTnLst>
                                    <p:set>
                                      <p:cBhvr>
                                        <p:cTn id="76" dur="1" fill="hold">
                                          <p:stCondLst>
                                            <p:cond delay="0"/>
                                          </p:stCondLst>
                                        </p:cTn>
                                        <p:tgtEl>
                                          <p:spTgt spid="17"/>
                                        </p:tgtEl>
                                        <p:attrNameLst>
                                          <p:attrName>style.visibility</p:attrName>
                                        </p:attrNameLst>
                                      </p:cBhvr>
                                      <p:to>
                                        <p:strVal val="visible"/>
                                      </p:to>
                                    </p:set>
                                    <p:animEffect transition="in" filter="wheel(1)">
                                      <p:cBhvr>
                                        <p:cTn id="77" dur="2000"/>
                                        <p:tgtEl>
                                          <p:spTgt spid="17"/>
                                        </p:tgtEl>
                                      </p:cBhvr>
                                    </p:animEffect>
                                  </p:childTnLst>
                                </p:cTn>
                              </p:par>
                            </p:childTnLst>
                          </p:cTn>
                        </p:par>
                        <p:par>
                          <p:cTn id="78" fill="hold">
                            <p:stCondLst>
                              <p:cond delay="41500"/>
                            </p:stCondLst>
                            <p:childTnLst>
                              <p:par>
                                <p:cTn id="79" presetID="42" presetClass="entr" presetSubtype="0" fill="hold" nodeType="afterEffect">
                                  <p:stCondLst>
                                    <p:cond delay="2000"/>
                                  </p:stCondLst>
                                  <p:childTnLst>
                                    <p:set>
                                      <p:cBhvr>
                                        <p:cTn id="80" dur="1" fill="hold">
                                          <p:stCondLst>
                                            <p:cond delay="0"/>
                                          </p:stCondLst>
                                        </p:cTn>
                                        <p:tgtEl>
                                          <p:spTgt spid="14">
                                            <p:txEl>
                                              <p:pRg st="14" end="14"/>
                                            </p:txEl>
                                          </p:spTgt>
                                        </p:tgtEl>
                                        <p:attrNameLst>
                                          <p:attrName>style.visibility</p:attrName>
                                        </p:attrNameLst>
                                      </p:cBhvr>
                                      <p:to>
                                        <p:strVal val="visible"/>
                                      </p:to>
                                    </p:set>
                                    <p:animEffect transition="in" filter="fade">
                                      <p:cBhvr>
                                        <p:cTn id="81" dur="1000"/>
                                        <p:tgtEl>
                                          <p:spTgt spid="14">
                                            <p:txEl>
                                              <p:pRg st="14" end="14"/>
                                            </p:txEl>
                                          </p:spTgt>
                                        </p:tgtEl>
                                      </p:cBhvr>
                                    </p:animEffect>
                                    <p:anim calcmode="lin" valueType="num">
                                      <p:cBhvr>
                                        <p:cTn id="82" dur="1000" fill="hold"/>
                                        <p:tgtEl>
                                          <p:spTgt spid="14">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14">
                                            <p:txEl>
                                              <p:pRg st="14" end="14"/>
                                            </p:txEl>
                                          </p:spTgt>
                                        </p:tgtEl>
                                        <p:attrNameLst>
                                          <p:attrName>ppt_y</p:attrName>
                                        </p:attrNameLst>
                                      </p:cBhvr>
                                      <p:tavLst>
                                        <p:tav tm="0">
                                          <p:val>
                                            <p:strVal val="#ppt_y+.1"/>
                                          </p:val>
                                        </p:tav>
                                        <p:tav tm="100000">
                                          <p:val>
                                            <p:strVal val="#ppt_y"/>
                                          </p:val>
                                        </p:tav>
                                      </p:tavLst>
                                    </p:anim>
                                  </p:childTnLst>
                                </p:cTn>
                              </p:par>
                            </p:childTnLst>
                          </p:cTn>
                        </p:par>
                        <p:par>
                          <p:cTn id="84" fill="hold">
                            <p:stCondLst>
                              <p:cond delay="44500"/>
                            </p:stCondLst>
                            <p:childTnLst>
                              <p:par>
                                <p:cTn id="85" presetID="42" presetClass="entr" presetSubtype="0" fill="hold" nodeType="afterEffect">
                                  <p:stCondLst>
                                    <p:cond delay="2000"/>
                                  </p:stCondLst>
                                  <p:childTnLst>
                                    <p:set>
                                      <p:cBhvr>
                                        <p:cTn id="86" dur="1" fill="hold">
                                          <p:stCondLst>
                                            <p:cond delay="0"/>
                                          </p:stCondLst>
                                        </p:cTn>
                                        <p:tgtEl>
                                          <p:spTgt spid="14">
                                            <p:txEl>
                                              <p:pRg st="16" end="16"/>
                                            </p:txEl>
                                          </p:spTgt>
                                        </p:tgtEl>
                                        <p:attrNameLst>
                                          <p:attrName>style.visibility</p:attrName>
                                        </p:attrNameLst>
                                      </p:cBhvr>
                                      <p:to>
                                        <p:strVal val="visible"/>
                                      </p:to>
                                    </p:set>
                                    <p:animEffect transition="in" filter="fade">
                                      <p:cBhvr>
                                        <p:cTn id="87" dur="1000"/>
                                        <p:tgtEl>
                                          <p:spTgt spid="14">
                                            <p:txEl>
                                              <p:pRg st="16" end="16"/>
                                            </p:txEl>
                                          </p:spTgt>
                                        </p:tgtEl>
                                      </p:cBhvr>
                                    </p:animEffect>
                                    <p:anim calcmode="lin" valueType="num">
                                      <p:cBhvr>
                                        <p:cTn id="88" dur="1000" fill="hold"/>
                                        <p:tgtEl>
                                          <p:spTgt spid="14">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14">
                                            <p:txEl>
                                              <p:pRg st="16" end="16"/>
                                            </p:txEl>
                                          </p:spTgt>
                                        </p:tgtEl>
                                        <p:attrNameLst>
                                          <p:attrName>ppt_y</p:attrName>
                                        </p:attrNameLst>
                                      </p:cBhvr>
                                      <p:tavLst>
                                        <p:tav tm="0">
                                          <p:val>
                                            <p:strVal val="#ppt_y+.1"/>
                                          </p:val>
                                        </p:tav>
                                        <p:tav tm="100000">
                                          <p:val>
                                            <p:strVal val="#ppt_y"/>
                                          </p:val>
                                        </p:tav>
                                      </p:tavLst>
                                    </p:anim>
                                  </p:childTnLst>
                                </p:cTn>
                              </p:par>
                            </p:childTnLst>
                          </p:cTn>
                        </p:par>
                        <p:par>
                          <p:cTn id="90" fill="hold">
                            <p:stCondLst>
                              <p:cond delay="47500"/>
                            </p:stCondLst>
                            <p:childTnLst>
                              <p:par>
                                <p:cTn id="91" presetID="42" presetClass="entr" presetSubtype="0" fill="hold" nodeType="afterEffect">
                                  <p:stCondLst>
                                    <p:cond delay="2000"/>
                                  </p:stCondLst>
                                  <p:childTnLst>
                                    <p:set>
                                      <p:cBhvr>
                                        <p:cTn id="92" dur="1" fill="hold">
                                          <p:stCondLst>
                                            <p:cond delay="0"/>
                                          </p:stCondLst>
                                        </p:cTn>
                                        <p:tgtEl>
                                          <p:spTgt spid="14">
                                            <p:txEl>
                                              <p:pRg st="17" end="17"/>
                                            </p:txEl>
                                          </p:spTgt>
                                        </p:tgtEl>
                                        <p:attrNameLst>
                                          <p:attrName>style.visibility</p:attrName>
                                        </p:attrNameLst>
                                      </p:cBhvr>
                                      <p:to>
                                        <p:strVal val="visible"/>
                                      </p:to>
                                    </p:set>
                                    <p:animEffect transition="in" filter="fade">
                                      <p:cBhvr>
                                        <p:cTn id="93" dur="1000"/>
                                        <p:tgtEl>
                                          <p:spTgt spid="14">
                                            <p:txEl>
                                              <p:pRg st="17" end="17"/>
                                            </p:txEl>
                                          </p:spTgt>
                                        </p:tgtEl>
                                      </p:cBhvr>
                                    </p:animEffect>
                                    <p:anim calcmode="lin" valueType="num">
                                      <p:cBhvr>
                                        <p:cTn id="94" dur="1000" fill="hold"/>
                                        <p:tgtEl>
                                          <p:spTgt spid="14">
                                            <p:txEl>
                                              <p:pRg st="17" end="17"/>
                                            </p:txEl>
                                          </p:spTgt>
                                        </p:tgtEl>
                                        <p:attrNameLst>
                                          <p:attrName>ppt_x</p:attrName>
                                        </p:attrNameLst>
                                      </p:cBhvr>
                                      <p:tavLst>
                                        <p:tav tm="0">
                                          <p:val>
                                            <p:strVal val="#ppt_x"/>
                                          </p:val>
                                        </p:tav>
                                        <p:tav tm="100000">
                                          <p:val>
                                            <p:strVal val="#ppt_x"/>
                                          </p:val>
                                        </p:tav>
                                      </p:tavLst>
                                    </p:anim>
                                    <p:anim calcmode="lin" valueType="num">
                                      <p:cBhvr>
                                        <p:cTn id="95" dur="1000" fill="hold"/>
                                        <p:tgtEl>
                                          <p:spTgt spid="14">
                                            <p:txEl>
                                              <p:pRg st="17" end="17"/>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500"/>
                            </p:stCondLst>
                            <p:childTnLst>
                              <p:par>
                                <p:cTn id="97" presetID="1" presetClass="entr" presetSubtype="0" fill="hold" grpId="0" nodeType="afterEffect" nodePh="1">
                                  <p:stCondLst>
                                    <p:cond delay="4000"/>
                                  </p:stCondLst>
                                  <p:endCondLst>
                                    <p:cond evt="begin" delay="0">
                                      <p:tn val="97"/>
                                    </p:cond>
                                  </p:endCondLst>
                                  <p:childTnLst>
                                    <p:set>
                                      <p:cBhvr>
                                        <p:cTn id="98" dur="1" fill="hold">
                                          <p:stCondLst>
                                            <p:cond delay="499"/>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799" y="206488"/>
            <a:ext cx="7812742" cy="789799"/>
          </a:xfrm>
        </p:spPr>
        <p:txBody>
          <a:bodyPr/>
          <a:lstStyle/>
          <a:p>
            <a:pPr eaLnBrk="1" hangingPunct="1"/>
            <a:r>
              <a:rPr lang="en-US" altLang="en-US" dirty="0"/>
              <a:t>Quality 4.0 Summit Conference</a:t>
            </a:r>
          </a:p>
        </p:txBody>
      </p:sp>
      <p:sp>
        <p:nvSpPr>
          <p:cNvPr id="1065987" name="Rectangle 3"/>
          <p:cNvSpPr>
            <a:spLocks noGrp="1" noChangeArrowheads="1"/>
          </p:cNvSpPr>
          <p:nvPr>
            <p:ph type="body" idx="4294967295"/>
          </p:nvPr>
        </p:nvSpPr>
        <p:spPr>
          <a:xfrm>
            <a:off x="317501" y="1363133"/>
            <a:ext cx="8445500" cy="5335643"/>
          </a:xfrm>
        </p:spPr>
        <p:txBody>
          <a:bodyPr/>
          <a:lstStyle/>
          <a:p>
            <a:r>
              <a:rPr lang="en-US" altLang="en-US" sz="2400" b="1" dirty="0"/>
              <a:t>When:    Mon-Tue, Nov 18-19	</a:t>
            </a:r>
          </a:p>
          <a:p>
            <a:r>
              <a:rPr lang="en-US" altLang="en-US" sz="2400" b="1" dirty="0"/>
              <a:t>Where:   </a:t>
            </a:r>
            <a:r>
              <a:rPr lang="en-US" altLang="en-US" sz="2400" dirty="0"/>
              <a:t>Dallas Marriott Quorum by the Galleria</a:t>
            </a:r>
          </a:p>
          <a:p>
            <a:r>
              <a:rPr lang="en-US" altLang="en-US" sz="2400" b="1" dirty="0"/>
              <a:t>Cost:      </a:t>
            </a:r>
            <a:r>
              <a:rPr lang="en-US" altLang="en-US" sz="2400" dirty="0"/>
              <a:t>Not yet posted – expect about $1000</a:t>
            </a:r>
          </a:p>
          <a:p>
            <a:endParaRPr lang="en-US" altLang="en-US" sz="1000" dirty="0"/>
          </a:p>
          <a:p>
            <a:r>
              <a:rPr lang="en-US" altLang="en-US" sz="2400" b="1" dirty="0"/>
              <a:t>Thriving in Disruption</a:t>
            </a:r>
            <a:r>
              <a:rPr lang="en-US" sz="2400" b="1" dirty="0"/>
              <a:t>: </a:t>
            </a:r>
          </a:p>
          <a:p>
            <a:pPr lvl="1">
              <a:tabLst>
                <a:tab pos="2286000" algn="l"/>
              </a:tabLst>
            </a:pPr>
            <a:r>
              <a:rPr lang="en-US" sz="2000" dirty="0"/>
              <a:t>To achieve excellence through quality is to embrace the future of quality. It is paramount that quality professionals help their organizations make the vital connection between quality excellence and their ability to thrive in disruption. </a:t>
            </a:r>
          </a:p>
          <a:p>
            <a:pPr lvl="1">
              <a:tabLst>
                <a:tab pos="2286000" algn="l"/>
              </a:tabLst>
            </a:pPr>
            <a:r>
              <a:rPr lang="en-US" sz="2000" dirty="0"/>
              <a:t>ASQ’s Quality 4.0 Summit will act as the catalyst for professionals, helping them understand how quality will enable transformation and growth.</a:t>
            </a:r>
            <a:r>
              <a:rPr lang="en-US" altLang="en-US" sz="2000" dirty="0"/>
              <a:t>	</a:t>
            </a:r>
            <a:endParaRPr lang="en-US" sz="2000" dirty="0"/>
          </a:p>
          <a:p>
            <a:pPr marL="457200" lvl="1" indent="0">
              <a:buNone/>
            </a:pPr>
            <a:r>
              <a:rPr lang="en-US" sz="1000" dirty="0"/>
              <a:t> </a:t>
            </a:r>
          </a:p>
          <a:p>
            <a:r>
              <a:rPr lang="en-US" sz="2400" dirty="0"/>
              <a:t>Web site: </a:t>
            </a:r>
            <a:r>
              <a:rPr lang="en-US" sz="2400" dirty="0">
                <a:hlinkClick r:id="rId3"/>
              </a:rPr>
              <a:t>http://asq.org/conferences-events.html</a:t>
            </a:r>
            <a:r>
              <a:rPr lang="en-US" sz="2400" dirty="0"/>
              <a:t> </a:t>
            </a:r>
          </a:p>
          <a:p>
            <a:pPr marL="0" indent="0">
              <a:buNone/>
            </a:pPr>
            <a:endParaRPr lang="en-US" sz="1000" dirty="0"/>
          </a:p>
          <a:p>
            <a:pPr marL="0" indent="0">
              <a:buNone/>
            </a:pPr>
            <a:endParaRPr lang="en-US" altLang="en-US" sz="2000" b="1" u="sng" dirty="0"/>
          </a:p>
        </p:txBody>
      </p:sp>
      <p:sp>
        <p:nvSpPr>
          <p:cNvPr id="106598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ctr" hangingPunct="0">
              <a:spcBef>
                <a:spcPct val="0"/>
              </a:spcBef>
              <a:spcAft>
                <a:spcPct val="0"/>
              </a:spcAft>
              <a:defRPr sz="2400" b="1">
                <a:solidFill>
                  <a:schemeClr val="tx1"/>
                </a:solidFill>
                <a:latin typeface="Times New Roman" pitchFamily="18" charset="0"/>
              </a:defRPr>
            </a:lvl6pPr>
            <a:lvl7pPr marL="2971800" indent="-228600" algn="ctr" eaLnBrk="0" fontAlgn="ctr" hangingPunct="0">
              <a:spcBef>
                <a:spcPct val="0"/>
              </a:spcBef>
              <a:spcAft>
                <a:spcPct val="0"/>
              </a:spcAft>
              <a:defRPr sz="2400" b="1">
                <a:solidFill>
                  <a:schemeClr val="tx1"/>
                </a:solidFill>
                <a:latin typeface="Times New Roman" pitchFamily="18" charset="0"/>
              </a:defRPr>
            </a:lvl7pPr>
            <a:lvl8pPr marL="3429000" indent="-228600" algn="ctr" eaLnBrk="0" fontAlgn="ctr" hangingPunct="0">
              <a:spcBef>
                <a:spcPct val="0"/>
              </a:spcBef>
              <a:spcAft>
                <a:spcPct val="0"/>
              </a:spcAft>
              <a:defRPr sz="2400" b="1">
                <a:solidFill>
                  <a:schemeClr val="tx1"/>
                </a:solidFill>
                <a:latin typeface="Times New Roman" pitchFamily="18" charset="0"/>
              </a:defRPr>
            </a:lvl8pPr>
            <a:lvl9pPr marL="3886200" indent="-228600" algn="ctr" eaLnBrk="0" fontAlgn="ctr" hangingPunct="0">
              <a:spcBef>
                <a:spcPct val="0"/>
              </a:spcBef>
              <a:spcAft>
                <a:spcPct val="0"/>
              </a:spcAft>
              <a:defRPr sz="2400" b="1">
                <a:solidFill>
                  <a:schemeClr val="tx1"/>
                </a:solidFill>
                <a:latin typeface="Times New Roman" pitchFamily="18" charset="0"/>
              </a:defRPr>
            </a:lvl9pPr>
          </a:lstStyle>
          <a:p>
            <a:pPr eaLnBrk="1" hangingPunct="1"/>
            <a:endParaRPr lang="en-US" altLang="en-US" sz="2800"/>
          </a:p>
        </p:txBody>
      </p:sp>
    </p:spTree>
    <p:extLst>
      <p:ext uri="{BB962C8B-B14F-4D97-AF65-F5344CB8AC3E}">
        <p14:creationId xmlns:p14="http://schemas.microsoft.com/office/powerpoint/2010/main" val="32823057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1065987">
                                            <p:txEl>
                                              <p:pRg st="0" end="0"/>
                                            </p:txEl>
                                          </p:spTgt>
                                        </p:tgtEl>
                                        <p:attrNameLst>
                                          <p:attrName>style.visibility</p:attrName>
                                        </p:attrNameLst>
                                      </p:cBhvr>
                                      <p:to>
                                        <p:strVal val="visible"/>
                                      </p:to>
                                    </p:set>
                                    <p:animEffect transition="in" filter="fade">
                                      <p:cBhvr>
                                        <p:cTn id="7" dur="1000"/>
                                        <p:tgtEl>
                                          <p:spTgt spid="1065987">
                                            <p:txEl>
                                              <p:pRg st="0" end="0"/>
                                            </p:txEl>
                                          </p:spTgt>
                                        </p:tgtEl>
                                      </p:cBhvr>
                                    </p:animEffect>
                                    <p:anim calcmode="lin" valueType="num">
                                      <p:cBhvr>
                                        <p:cTn id="8" dur="1000" fill="hold"/>
                                        <p:tgtEl>
                                          <p:spTgt spid="1065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59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0"/>
                                  </p:stCondLst>
                                  <p:childTnLst>
                                    <p:set>
                                      <p:cBhvr>
                                        <p:cTn id="11" dur="1" fill="hold">
                                          <p:stCondLst>
                                            <p:cond delay="0"/>
                                          </p:stCondLst>
                                        </p:cTn>
                                        <p:tgtEl>
                                          <p:spTgt spid="1065987">
                                            <p:txEl>
                                              <p:pRg st="1" end="1"/>
                                            </p:txEl>
                                          </p:spTgt>
                                        </p:tgtEl>
                                        <p:attrNameLst>
                                          <p:attrName>style.visibility</p:attrName>
                                        </p:attrNameLst>
                                      </p:cBhvr>
                                      <p:to>
                                        <p:strVal val="visible"/>
                                      </p:to>
                                    </p:set>
                                    <p:animEffect transition="in" filter="fade">
                                      <p:cBhvr>
                                        <p:cTn id="12" dur="1000"/>
                                        <p:tgtEl>
                                          <p:spTgt spid="1065987">
                                            <p:txEl>
                                              <p:pRg st="1" end="1"/>
                                            </p:txEl>
                                          </p:spTgt>
                                        </p:tgtEl>
                                      </p:cBhvr>
                                    </p:animEffect>
                                    <p:anim calcmode="lin" valueType="num">
                                      <p:cBhvr>
                                        <p:cTn id="13" dur="1000" fill="hold"/>
                                        <p:tgtEl>
                                          <p:spTgt spid="10659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6598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0"/>
                                  </p:stCondLst>
                                  <p:childTnLst>
                                    <p:set>
                                      <p:cBhvr>
                                        <p:cTn id="16" dur="1" fill="hold">
                                          <p:stCondLst>
                                            <p:cond delay="0"/>
                                          </p:stCondLst>
                                        </p:cTn>
                                        <p:tgtEl>
                                          <p:spTgt spid="1065987">
                                            <p:txEl>
                                              <p:pRg st="2" end="2"/>
                                            </p:txEl>
                                          </p:spTgt>
                                        </p:tgtEl>
                                        <p:attrNameLst>
                                          <p:attrName>style.visibility</p:attrName>
                                        </p:attrNameLst>
                                      </p:cBhvr>
                                      <p:to>
                                        <p:strVal val="visible"/>
                                      </p:to>
                                    </p:set>
                                    <p:animEffect transition="in" filter="fade">
                                      <p:cBhvr>
                                        <p:cTn id="17" dur="1000"/>
                                        <p:tgtEl>
                                          <p:spTgt spid="1065987">
                                            <p:txEl>
                                              <p:pRg st="2" end="2"/>
                                            </p:txEl>
                                          </p:spTgt>
                                        </p:tgtEl>
                                      </p:cBhvr>
                                    </p:animEffect>
                                    <p:anim calcmode="lin" valueType="num">
                                      <p:cBhvr>
                                        <p:cTn id="18" dur="1000" fill="hold"/>
                                        <p:tgtEl>
                                          <p:spTgt spid="106598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6598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5000"/>
                                  </p:stCondLst>
                                  <p:childTnLst>
                                    <p:set>
                                      <p:cBhvr>
                                        <p:cTn id="22" dur="1" fill="hold">
                                          <p:stCondLst>
                                            <p:cond delay="0"/>
                                          </p:stCondLst>
                                        </p:cTn>
                                        <p:tgtEl>
                                          <p:spTgt spid="1065987">
                                            <p:txEl>
                                              <p:pRg st="4" end="4"/>
                                            </p:txEl>
                                          </p:spTgt>
                                        </p:tgtEl>
                                        <p:attrNameLst>
                                          <p:attrName>style.visibility</p:attrName>
                                        </p:attrNameLst>
                                      </p:cBhvr>
                                      <p:to>
                                        <p:strVal val="visible"/>
                                      </p:to>
                                    </p:set>
                                    <p:animEffect transition="in" filter="fade">
                                      <p:cBhvr>
                                        <p:cTn id="23" dur="1000"/>
                                        <p:tgtEl>
                                          <p:spTgt spid="1065987">
                                            <p:txEl>
                                              <p:pRg st="4" end="4"/>
                                            </p:txEl>
                                          </p:spTgt>
                                        </p:tgtEl>
                                      </p:cBhvr>
                                    </p:animEffect>
                                    <p:anim calcmode="lin" valueType="num">
                                      <p:cBhvr>
                                        <p:cTn id="24" dur="1000" fill="hold"/>
                                        <p:tgtEl>
                                          <p:spTgt spid="106598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06598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0"/>
                            </p:stCondLst>
                            <p:childTnLst>
                              <p:par>
                                <p:cTn id="27" presetID="42" presetClass="entr" presetSubtype="0" fill="hold" nodeType="afterEffect">
                                  <p:stCondLst>
                                    <p:cond delay="3000"/>
                                  </p:stCondLst>
                                  <p:childTnLst>
                                    <p:set>
                                      <p:cBhvr>
                                        <p:cTn id="28" dur="1" fill="hold">
                                          <p:stCondLst>
                                            <p:cond delay="0"/>
                                          </p:stCondLst>
                                        </p:cTn>
                                        <p:tgtEl>
                                          <p:spTgt spid="1065987">
                                            <p:txEl>
                                              <p:pRg st="8" end="8"/>
                                            </p:txEl>
                                          </p:spTgt>
                                        </p:tgtEl>
                                        <p:attrNameLst>
                                          <p:attrName>style.visibility</p:attrName>
                                        </p:attrNameLst>
                                      </p:cBhvr>
                                      <p:to>
                                        <p:strVal val="visible"/>
                                      </p:to>
                                    </p:set>
                                    <p:animEffect transition="in" filter="fade">
                                      <p:cBhvr>
                                        <p:cTn id="29" dur="1000"/>
                                        <p:tgtEl>
                                          <p:spTgt spid="1065987">
                                            <p:txEl>
                                              <p:pRg st="8" end="8"/>
                                            </p:txEl>
                                          </p:spTgt>
                                        </p:tgtEl>
                                      </p:cBhvr>
                                    </p:animEffect>
                                    <p:anim calcmode="lin" valueType="num">
                                      <p:cBhvr>
                                        <p:cTn id="30" dur="1000" fill="hold"/>
                                        <p:tgtEl>
                                          <p:spTgt spid="1065987">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065987">
                                            <p:txEl>
                                              <p:pRg st="8" end="8"/>
                                            </p:txEl>
                                          </p:spTgt>
                                        </p:tgtEl>
                                        <p:attrNameLst>
                                          <p:attrName>ppt_y</p:attrName>
                                        </p:attrNameLst>
                                      </p:cBhvr>
                                      <p:tavLst>
                                        <p:tav tm="0">
                                          <p:val>
                                            <p:strVal val="#ppt_y+.1"/>
                                          </p:val>
                                        </p:tav>
                                        <p:tav tm="100000">
                                          <p:val>
                                            <p:strVal val="#ppt_y"/>
                                          </p:val>
                                        </p:tav>
                                      </p:tavLst>
                                    </p:anim>
                                  </p:childTnLst>
                                </p:cTn>
                              </p:par>
                            </p:childTnLst>
                          </p:cTn>
                        </p:par>
                        <p:par>
                          <p:cTn id="32" fill="hold">
                            <p:stCondLst>
                              <p:cond delay="14000"/>
                            </p:stCondLst>
                            <p:childTnLst>
                              <p:par>
                                <p:cTn id="33" presetID="1" presetClass="entr" presetSubtype="0" fill="hold" grpId="0" nodeType="afterEffect" nodePh="1">
                                  <p:stCondLst>
                                    <p:cond delay="4000"/>
                                  </p:stCondLst>
                                  <p:endCondLst>
                                    <p:cond evt="begin" delay="0">
                                      <p:tn val="33"/>
                                    </p:cond>
                                  </p:endCondLst>
                                  <p:childTnLst>
                                    <p:set>
                                      <p:cBhvr>
                                        <p:cTn id="34" dur="1" fill="hold">
                                          <p:stCondLst>
                                            <p:cond delay="999"/>
                                          </p:stCondLst>
                                        </p:cTn>
                                        <p:tgtEl>
                                          <p:spTgt spid="106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build="p" bldLvl="2" autoUpdateAnimBg="0" advAuto="2500"/>
      <p:bldP spid="10659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ASQ (continued)</a:t>
            </a:r>
          </a:p>
        </p:txBody>
      </p:sp>
      <p:pic>
        <p:nvPicPr>
          <p:cNvPr id="11267" name="Content Placeholder 4"/>
          <p:cNvPicPr>
            <a:picLocks noGrp="1"/>
          </p:cNvPicPr>
          <p:nvPr>
            <p:ph idx="1"/>
          </p:nvPr>
        </p:nvPicPr>
        <p:blipFill>
          <a:blip r:embed="rId3">
            <a:extLst>
              <a:ext uri="{28A0092B-C50C-407E-A947-70E740481C1C}">
                <a14:useLocalDpi xmlns:a14="http://schemas.microsoft.com/office/drawing/2010/main" val="0"/>
              </a:ext>
            </a:extLst>
          </a:blip>
          <a:srcRect l="21490" t="17583" r="19171" b="2747"/>
          <a:stretch>
            <a:fillRect/>
          </a:stretch>
        </p:blipFill>
        <p:spPr>
          <a:xfrm>
            <a:off x="1066800" y="1066800"/>
            <a:ext cx="6805613" cy="5334000"/>
          </a:xfr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defRPr/>
            </a:pPr>
            <a:r>
              <a:rPr lang="en-US" dirty="0">
                <a:solidFill>
                  <a:schemeClr val="tx1"/>
                </a:solidFill>
              </a:rPr>
              <a:t>myASQ.org: Personal Portal</a:t>
            </a:r>
            <a:endParaRPr lang="en-US" dirty="0">
              <a:solidFill>
                <a:schemeClr val="tx1"/>
              </a:solidFill>
              <a:effectLst>
                <a:outerShdw blurRad="38100" dist="38100" dir="2700000" algn="tl">
                  <a:srgbClr val="C0C0C0"/>
                </a:outerShdw>
              </a:effectLst>
            </a:endParaRPr>
          </a:p>
        </p:txBody>
      </p:sp>
      <p:pic>
        <p:nvPicPr>
          <p:cNvPr id="5" name="Picture 4">
            <a:extLst>
              <a:ext uri="{FF2B5EF4-FFF2-40B4-BE49-F238E27FC236}">
                <a16:creationId xmlns:a16="http://schemas.microsoft.com/office/drawing/2014/main" id="{B405B94A-5C4E-496D-9AC9-9BDF17AFDE2D}"/>
              </a:ext>
            </a:extLst>
          </p:cNvPr>
          <p:cNvPicPr>
            <a:picLocks noChangeAspect="1"/>
          </p:cNvPicPr>
          <p:nvPr/>
        </p:nvPicPr>
        <p:blipFill>
          <a:blip r:embed="rId3"/>
          <a:stretch>
            <a:fillRect/>
          </a:stretch>
        </p:blipFill>
        <p:spPr>
          <a:xfrm>
            <a:off x="209936" y="1447800"/>
            <a:ext cx="8781664" cy="5104129"/>
          </a:xfrm>
          <a:prstGeom prst="rect">
            <a:avLst/>
          </a:prstGeom>
          <a:ln>
            <a:solidFill>
              <a:schemeClr val="tx1"/>
            </a:solidFill>
          </a:ln>
        </p:spPr>
      </p:pic>
      <p:sp>
        <p:nvSpPr>
          <p:cNvPr id="4" name="TextBox 3"/>
          <p:cNvSpPr txBox="1"/>
          <p:nvPr/>
        </p:nvSpPr>
        <p:spPr>
          <a:xfrm>
            <a:off x="4267200" y="4231719"/>
            <a:ext cx="1981200" cy="2092881"/>
          </a:xfrm>
          <a:prstGeom prst="rect">
            <a:avLst/>
          </a:prstGeom>
          <a:solidFill>
            <a:schemeClr val="bg1"/>
          </a:solidFill>
          <a:ln w="38100">
            <a:solidFill>
              <a:srgbClr val="3333FF"/>
            </a:solidFill>
          </a:ln>
        </p:spPr>
        <p:txBody>
          <a:bodyPr wrap="square" rtlCol="0">
            <a:spAutoFit/>
          </a:bodyPr>
          <a:lstStyle/>
          <a:p>
            <a:r>
              <a:rPr lang="en-US" dirty="0">
                <a:solidFill>
                  <a:srgbClr val="3333FF"/>
                </a:solidFill>
              </a:rPr>
              <a:t>Events</a:t>
            </a:r>
          </a:p>
          <a:p>
            <a:r>
              <a:rPr lang="en-US" dirty="0">
                <a:solidFill>
                  <a:srgbClr val="3333FF"/>
                </a:solidFill>
              </a:rPr>
              <a:t>Networking</a:t>
            </a:r>
          </a:p>
          <a:p>
            <a:r>
              <a:rPr lang="en-US" dirty="0">
                <a:solidFill>
                  <a:srgbClr val="3333FF"/>
                </a:solidFill>
              </a:rPr>
              <a:t>Discussions</a:t>
            </a:r>
          </a:p>
          <a:p>
            <a:r>
              <a:rPr lang="en-US" dirty="0">
                <a:solidFill>
                  <a:srgbClr val="3333FF"/>
                </a:solidFill>
              </a:rPr>
              <a:t>Communities </a:t>
            </a:r>
          </a:p>
          <a:p>
            <a:endParaRPr lang="en-US" sz="1000" dirty="0">
              <a:solidFill>
                <a:srgbClr val="FF0000"/>
              </a:solidFill>
            </a:endParaRPr>
          </a:p>
          <a:p>
            <a:pPr algn="ctr"/>
            <a:r>
              <a:rPr lang="en-US" sz="2000" b="1" dirty="0">
                <a:solidFill>
                  <a:srgbClr val="FF0000"/>
                </a:solidFill>
              </a:rPr>
              <a:t>demo use at end</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defRPr/>
            </a:pPr>
            <a:br>
              <a:rPr lang="en-US" dirty="0"/>
            </a:br>
            <a:r>
              <a:rPr lang="en-US" dirty="0">
                <a:solidFill>
                  <a:schemeClr val="tx1"/>
                </a:solidFill>
              </a:rPr>
              <a:t>Training: ASQ HQ Offered</a:t>
            </a:r>
            <a:br>
              <a:rPr lang="en-US" dirty="0">
                <a:solidFill>
                  <a:schemeClr val="tx1"/>
                </a:solidFill>
                <a:effectLst>
                  <a:outerShdw blurRad="38100" dist="38100" dir="2700000" algn="tl">
                    <a:srgbClr val="C0C0C0"/>
                  </a:outerShdw>
                </a:effectLst>
              </a:rPr>
            </a:br>
            <a:endParaRPr lang="en-US" dirty="0">
              <a:solidFill>
                <a:schemeClr val="tx1"/>
              </a:solidFill>
              <a:effectLst>
                <a:outerShdw blurRad="38100" dist="38100" dir="2700000" algn="tl">
                  <a:srgbClr val="C0C0C0"/>
                </a:outerShdw>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799" y="3124200"/>
            <a:ext cx="3041465" cy="2286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a:srcRect l="5832" t="15364" r="6667" b="15556"/>
          <a:stretch/>
        </p:blipFill>
        <p:spPr>
          <a:xfrm>
            <a:off x="196453" y="1295400"/>
            <a:ext cx="8751094" cy="5181600"/>
          </a:xfrm>
          <a:prstGeom prst="rect">
            <a:avLst/>
          </a:prstGeom>
          <a:ln>
            <a:solidFill>
              <a:schemeClr val="tx1"/>
            </a:solidFill>
          </a:ln>
        </p:spPr>
      </p:pic>
    </p:spTree>
    <p:extLst>
      <p:ext uri="{BB962C8B-B14F-4D97-AF65-F5344CB8AC3E}">
        <p14:creationId xmlns:p14="http://schemas.microsoft.com/office/powerpoint/2010/main" val="78376657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52400"/>
            <a:ext cx="8077200" cy="838200"/>
          </a:xfrm>
        </p:spPr>
        <p:txBody>
          <a:bodyPr/>
          <a:lstStyle/>
          <a:p>
            <a:pPr eaLnBrk="1" hangingPunct="1"/>
            <a:r>
              <a:rPr lang="en-US" altLang="en-US">
                <a:solidFill>
                  <a:schemeClr val="tx1"/>
                </a:solidFill>
              </a:rPr>
              <a:t>Conferences</a:t>
            </a:r>
            <a:r>
              <a:rPr lang="en-US" altLang="en-US"/>
              <a:t>	</a:t>
            </a:r>
          </a:p>
        </p:txBody>
      </p:sp>
      <p:sp>
        <p:nvSpPr>
          <p:cNvPr id="30723" name="Rectangle 3"/>
          <p:cNvSpPr>
            <a:spLocks noGrp="1" noChangeArrowheads="1"/>
          </p:cNvSpPr>
          <p:nvPr>
            <p:ph idx="4294967295"/>
          </p:nvPr>
        </p:nvSpPr>
        <p:spPr>
          <a:xfrm>
            <a:off x="304800" y="1447800"/>
            <a:ext cx="8382000" cy="3657600"/>
          </a:xfrm>
        </p:spPr>
        <p:txBody>
          <a:bodyPr/>
          <a:lstStyle/>
          <a:p>
            <a:pPr eaLnBrk="1" hangingPunct="1"/>
            <a:r>
              <a:rPr lang="en-US" altLang="en-US" sz="2800"/>
              <a:t>World Conference on Quality and Improvement 			(WCQI)</a:t>
            </a:r>
          </a:p>
          <a:p>
            <a:pPr eaLnBrk="1" hangingPunct="1"/>
            <a:r>
              <a:rPr lang="en-US" altLang="en-US" sz="2800"/>
              <a:t>Division Conferences</a:t>
            </a:r>
          </a:p>
          <a:p>
            <a:pPr lvl="1" eaLnBrk="1" hangingPunct="1"/>
            <a:r>
              <a:rPr lang="en-US" altLang="en-US" sz="2400"/>
              <a:t>ISO / Audit</a:t>
            </a:r>
          </a:p>
          <a:p>
            <a:pPr lvl="1" eaLnBrk="1" hangingPunct="1"/>
            <a:r>
              <a:rPr lang="en-US" altLang="en-US" sz="2400"/>
              <a:t>Lean / Six Sigma</a:t>
            </a:r>
          </a:p>
          <a:p>
            <a:pPr lvl="1" eaLnBrk="1" hangingPunct="1"/>
            <a:r>
              <a:rPr lang="en-US" altLang="en-US" sz="2400"/>
              <a:t>Quality Management</a:t>
            </a:r>
          </a:p>
          <a:p>
            <a:pPr lvl="1" eaLnBrk="1" hangingPunct="1"/>
            <a:r>
              <a:rPr lang="en-US" altLang="en-US" sz="2400"/>
              <a:t>Many more</a:t>
            </a:r>
          </a:p>
          <a:p>
            <a:pPr eaLnBrk="1" hangingPunct="1"/>
            <a:r>
              <a:rPr lang="en-US" altLang="en-US" sz="2800"/>
              <a:t>Move around the US</a:t>
            </a:r>
          </a:p>
        </p:txBody>
      </p:sp>
      <p:pic>
        <p:nvPicPr>
          <p:cNvPr id="3686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6222" t="18423" r="17064" b="14032"/>
          <a:stretch/>
        </p:blipFill>
        <p:spPr bwMode="auto">
          <a:xfrm>
            <a:off x="4777490" y="2209800"/>
            <a:ext cx="3756910" cy="3043106"/>
          </a:xfrm>
          <a:prstGeom prst="roundRect">
            <a:avLst>
              <a:gd name="adj" fmla="val 8594"/>
            </a:avLst>
          </a:prstGeom>
          <a:solidFill>
            <a:srgbClr val="FFFFFF">
              <a:shade val="85000"/>
            </a:srgbClr>
          </a:solidFill>
          <a:ln w="12700">
            <a:solidFill>
              <a:schemeClr val="tx1"/>
            </a:solidFill>
            <a:miter lim="800000"/>
            <a:headEnd/>
            <a:tailEnd/>
          </a:ln>
          <a:effectLst/>
        </p:spPr>
      </p:pic>
      <p:sp>
        <p:nvSpPr>
          <p:cNvPr id="15365" name="Rectangle 1"/>
          <p:cNvSpPr>
            <a:spLocks noChangeArrowheads="1"/>
          </p:cNvSpPr>
          <p:nvPr/>
        </p:nvSpPr>
        <p:spPr bwMode="auto">
          <a:xfrm>
            <a:off x="1219200" y="5821363"/>
            <a:ext cx="629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lvl="1" eaLnBrk="1" hangingPunct="1">
              <a:lnSpc>
                <a:spcPct val="80000"/>
              </a:lnSpc>
              <a:spcBef>
                <a:spcPct val="0"/>
              </a:spcBef>
              <a:buFontTx/>
              <a:buNone/>
            </a:pPr>
            <a:r>
              <a:rPr lang="en-US" altLang="en-US" sz="2000">
                <a:solidFill>
                  <a:srgbClr val="A50021"/>
                </a:solidFill>
                <a:latin typeface="Times"/>
              </a:rPr>
              <a:t>later… Fort Worth – Cowtown Quality Roundup</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anim calcmode="lin" valueType="num">
                                      <p:cBhvr additive="base">
                                        <p:cTn id="11"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 calcmode="lin" valueType="num">
                                      <p:cBhvr additive="base">
                                        <p:cTn id="1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 calcmode="lin" valueType="num">
                                      <p:cBhvr additive="base">
                                        <p:cTn id="19"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anim calcmode="lin" valueType="num">
                                      <p:cBhvr additive="base">
                                        <p:cTn id="23"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anim calcmode="lin" valueType="num">
                                      <p:cBhvr additive="base">
                                        <p:cTn id="27"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23">
                                            <p:txEl>
                                              <p:pRg st="0" end="0"/>
                                            </p:txEl>
                                          </p:spTgt>
                                        </p:tgtEl>
                                        <p:attrNameLst>
                                          <p:attrName>style.visibility</p:attrName>
                                        </p:attrNameLst>
                                      </p:cBhvr>
                                      <p:to>
                                        <p:strVal val="visible"/>
                                      </p:to>
                                    </p:set>
                                    <p:anim calcmode="lin" valueType="num">
                                      <p:cBhvr additive="base">
                                        <p:cTn id="31"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799" y="206488"/>
            <a:ext cx="7812742" cy="789799"/>
          </a:xfrm>
        </p:spPr>
        <p:txBody>
          <a:bodyPr/>
          <a:lstStyle/>
          <a:p>
            <a:pPr eaLnBrk="1" hangingPunct="1"/>
            <a:r>
              <a:rPr lang="en-US" altLang="en-US" dirty="0"/>
              <a:t>Division Conferences</a:t>
            </a:r>
          </a:p>
        </p:txBody>
      </p:sp>
      <p:sp>
        <p:nvSpPr>
          <p:cNvPr id="1065988" name="Rectangle 4"/>
          <p:cNvSpPr>
            <a:spLocks noChangeArrowheads="1"/>
          </p:cNvSpPr>
          <p:nvPr/>
        </p:nvSpPr>
        <p:spPr bwMode="auto">
          <a:xfrm>
            <a:off x="76200" y="601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ctr" hangingPunct="0">
              <a:spcBef>
                <a:spcPct val="0"/>
              </a:spcBef>
              <a:spcAft>
                <a:spcPct val="0"/>
              </a:spcAft>
              <a:defRPr sz="2400" b="1">
                <a:solidFill>
                  <a:schemeClr val="tx1"/>
                </a:solidFill>
                <a:latin typeface="Times New Roman" pitchFamily="18" charset="0"/>
              </a:defRPr>
            </a:lvl6pPr>
            <a:lvl7pPr marL="2971800" indent="-228600" algn="ctr" eaLnBrk="0" fontAlgn="ctr" hangingPunct="0">
              <a:spcBef>
                <a:spcPct val="0"/>
              </a:spcBef>
              <a:spcAft>
                <a:spcPct val="0"/>
              </a:spcAft>
              <a:defRPr sz="2400" b="1">
                <a:solidFill>
                  <a:schemeClr val="tx1"/>
                </a:solidFill>
                <a:latin typeface="Times New Roman" pitchFamily="18" charset="0"/>
              </a:defRPr>
            </a:lvl7pPr>
            <a:lvl8pPr marL="3429000" indent="-228600" algn="ctr" eaLnBrk="0" fontAlgn="ctr" hangingPunct="0">
              <a:spcBef>
                <a:spcPct val="0"/>
              </a:spcBef>
              <a:spcAft>
                <a:spcPct val="0"/>
              </a:spcAft>
              <a:defRPr sz="2400" b="1">
                <a:solidFill>
                  <a:schemeClr val="tx1"/>
                </a:solidFill>
                <a:latin typeface="Times New Roman" pitchFamily="18" charset="0"/>
              </a:defRPr>
            </a:lvl8pPr>
            <a:lvl9pPr marL="3886200" indent="-228600" algn="ctr" eaLnBrk="0" fontAlgn="ctr" hangingPunct="0">
              <a:spcBef>
                <a:spcPct val="0"/>
              </a:spcBef>
              <a:spcAft>
                <a:spcPct val="0"/>
              </a:spcAft>
              <a:defRPr sz="2400" b="1">
                <a:solidFill>
                  <a:schemeClr val="tx1"/>
                </a:solidFill>
                <a:latin typeface="Times New Roman" pitchFamily="18" charset="0"/>
              </a:defRPr>
            </a:lvl9pPr>
          </a:lstStyle>
          <a:p>
            <a:pPr eaLnBrk="1" hangingPunct="1"/>
            <a:endParaRPr lang="en-US" altLang="en-US" sz="2800"/>
          </a:p>
        </p:txBody>
      </p:sp>
      <p:pic>
        <p:nvPicPr>
          <p:cNvPr id="2" name="Picture 1">
            <a:extLst>
              <a:ext uri="{FF2B5EF4-FFF2-40B4-BE49-F238E27FC236}">
                <a16:creationId xmlns:a16="http://schemas.microsoft.com/office/drawing/2014/main" id="{F3E0965F-3185-4EB9-91D1-F52C6EA71F23}"/>
              </a:ext>
            </a:extLst>
          </p:cNvPr>
          <p:cNvPicPr>
            <a:picLocks noChangeAspect="1"/>
          </p:cNvPicPr>
          <p:nvPr/>
        </p:nvPicPr>
        <p:blipFill>
          <a:blip r:embed="rId3"/>
          <a:stretch>
            <a:fillRect/>
          </a:stretch>
        </p:blipFill>
        <p:spPr>
          <a:xfrm>
            <a:off x="381000" y="1295400"/>
            <a:ext cx="8305800" cy="5236526"/>
          </a:xfrm>
          <a:prstGeom prst="rect">
            <a:avLst/>
          </a:prstGeom>
        </p:spPr>
      </p:pic>
    </p:spTree>
    <p:extLst>
      <p:ext uri="{BB962C8B-B14F-4D97-AF65-F5344CB8AC3E}">
        <p14:creationId xmlns:p14="http://schemas.microsoft.com/office/powerpoint/2010/main" val="308014838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4000"/>
                                  </p:stCondLst>
                                  <p:endCondLst>
                                    <p:cond evt="begin" delay="0">
                                      <p:tn val="5"/>
                                    </p:cond>
                                  </p:endCondLst>
                                  <p:childTnLst>
                                    <p:set>
                                      <p:cBhvr>
                                        <p:cTn id="6" dur="1" fill="hold">
                                          <p:stCondLst>
                                            <p:cond delay="499"/>
                                          </p:stCondLst>
                                        </p:cTn>
                                        <p:tgtEl>
                                          <p:spTgt spid="106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8" grpId="0" animBg="1"/>
    </p:bldLst>
  </p:timing>
</p:sld>
</file>

<file path=ppt/theme/theme1.xml><?xml version="1.0" encoding="utf-8"?>
<a:theme xmlns:a="http://schemas.openxmlformats.org/drawingml/2006/main" name="ASQ PowerPt Template">
  <a:themeElements>
    <a:clrScheme name="ASQ Power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Q Power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ASQ Power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Q Power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Q Power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Q Power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Q Power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Q Power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Q Power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Q Power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Q Power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Q Power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Q Power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Q Power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 ASQ Brand Nov 2010">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46328788</TotalTime>
  <Words>4105</Words>
  <Application>Microsoft Office PowerPoint</Application>
  <PresentationFormat>On-screen Show (4:3)</PresentationFormat>
  <Paragraphs>649</Paragraphs>
  <Slides>46</Slides>
  <Notes>44</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6" baseType="lpstr">
      <vt:lpstr>Arial Unicode MS</vt:lpstr>
      <vt:lpstr>Arial</vt:lpstr>
      <vt:lpstr>Calibri</vt:lpstr>
      <vt:lpstr>Symbol</vt:lpstr>
      <vt:lpstr>Times</vt:lpstr>
      <vt:lpstr>Times New Roman</vt:lpstr>
      <vt:lpstr>Wingdings</vt:lpstr>
      <vt:lpstr>ASQ PowerPt Template</vt:lpstr>
      <vt:lpstr>New ASQ Brand Nov 2010</vt:lpstr>
      <vt:lpstr>Microsoft Excel Chart</vt:lpstr>
      <vt:lpstr>PowerPoint Presentation</vt:lpstr>
      <vt:lpstr>New Member Orientation - Agenda</vt:lpstr>
      <vt:lpstr>American Society for Quality </vt:lpstr>
      <vt:lpstr>ASQ</vt:lpstr>
      <vt:lpstr>ASQ (continued)</vt:lpstr>
      <vt:lpstr>myASQ.org: Personal Portal</vt:lpstr>
      <vt:lpstr> Training: ASQ HQ Offered </vt:lpstr>
      <vt:lpstr>Conferences </vt:lpstr>
      <vt:lpstr>Division Conferences</vt:lpstr>
      <vt:lpstr>ASQ Audit Conference</vt:lpstr>
      <vt:lpstr>Publications and Media</vt:lpstr>
      <vt:lpstr>Quality Resources</vt:lpstr>
      <vt:lpstr>ASQ™ TV</vt:lpstr>
      <vt:lpstr>Certifications</vt:lpstr>
      <vt:lpstr>Certification Exam Cycles</vt:lpstr>
      <vt:lpstr>Division Membership – Unlimited Access</vt:lpstr>
      <vt:lpstr>PowerPoint Presentation</vt:lpstr>
      <vt:lpstr>PowerPoint Presentation</vt:lpstr>
      <vt:lpstr>About ASQ 1416</vt:lpstr>
      <vt:lpstr>Leadership Committee Functions</vt:lpstr>
      <vt:lpstr>Meeting Feedback</vt:lpstr>
      <vt:lpstr>Sample Programs / Tutorials</vt:lpstr>
      <vt:lpstr>Tutorial Choices – Pick One</vt:lpstr>
      <vt:lpstr>Tonight’s Program</vt:lpstr>
      <vt:lpstr>New Certifications</vt:lpstr>
      <vt:lpstr>Special Recognition: 100% PDM Attendance</vt:lpstr>
      <vt:lpstr>Pre-Pay PDM Meals</vt:lpstr>
      <vt:lpstr>Certifications / Preparation Classes</vt:lpstr>
      <vt:lpstr>Preparation Courses – 1 Season Plan</vt:lpstr>
      <vt:lpstr>Cowtown Quality Roundup</vt:lpstr>
      <vt:lpstr>Webinars</vt:lpstr>
      <vt:lpstr>Special Interest Groups (SIG) -- in Dallas</vt:lpstr>
      <vt:lpstr>Help Wanted</vt:lpstr>
      <vt:lpstr>PowerPoint Presentation</vt:lpstr>
      <vt:lpstr>Section Communications</vt:lpstr>
      <vt:lpstr>Is Your Information Correct ?</vt:lpstr>
      <vt:lpstr>Greater Fort Worth Section   Member Value Statement:</vt:lpstr>
      <vt:lpstr>PowerPoint Presentation</vt:lpstr>
      <vt:lpstr>Section Calendar</vt:lpstr>
      <vt:lpstr>PowerPoint Presentation</vt:lpstr>
      <vt:lpstr>Webinars – Conferences</vt:lpstr>
      <vt:lpstr>Classes: Winter 2021 Starts</vt:lpstr>
      <vt:lpstr>PowerPoint Presentation</vt:lpstr>
      <vt:lpstr>PowerPoint Presentation</vt:lpstr>
      <vt:lpstr>PowerPoint Presentation</vt:lpstr>
      <vt:lpstr>Quality 4.0 Summit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ASQ Overview, March 2006</dc:title>
  <dc:creator>ASQ</dc:creator>
  <cp:lastModifiedBy>John Breckline</cp:lastModifiedBy>
  <cp:revision>905</cp:revision>
  <cp:lastPrinted>2020-11-17T18:38:17Z</cp:lastPrinted>
  <dcterms:created xsi:type="dcterms:W3CDTF">1999-05-07T14:59:42Z</dcterms:created>
  <dcterms:modified xsi:type="dcterms:W3CDTF">2020-11-18T13:18:14Z</dcterms:modified>
</cp:coreProperties>
</file>