
<file path=[Content_Types].xml><?xml version="1.0" encoding="utf-8"?>
<Types xmlns="http://schemas.openxmlformats.org/package/2006/content-types">
  <Default Extension="png" ContentType="image/png"/>
  <Default Extension="jpeg" ContentType="image/jpeg"/>
  <Default Extension="emf" ContentType="image/x-emf"/>
  <Default Extension="com"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5" r:id="rId5"/>
  </p:sldMasterIdLst>
  <p:notesMasterIdLst>
    <p:notesMasterId r:id="rId47"/>
  </p:notesMasterIdLst>
  <p:sldIdLst>
    <p:sldId id="265" r:id="rId6"/>
    <p:sldId id="342" r:id="rId7"/>
    <p:sldId id="267" r:id="rId8"/>
    <p:sldId id="270" r:id="rId9"/>
    <p:sldId id="316" r:id="rId10"/>
    <p:sldId id="278" r:id="rId11"/>
    <p:sldId id="272" r:id="rId12"/>
    <p:sldId id="276" r:id="rId13"/>
    <p:sldId id="315" r:id="rId14"/>
    <p:sldId id="346" r:id="rId15"/>
    <p:sldId id="320" r:id="rId16"/>
    <p:sldId id="347" r:id="rId17"/>
    <p:sldId id="271" r:id="rId18"/>
    <p:sldId id="322" r:id="rId19"/>
    <p:sldId id="348" r:id="rId20"/>
    <p:sldId id="343" r:id="rId21"/>
    <p:sldId id="277" r:id="rId22"/>
    <p:sldId id="349" r:id="rId23"/>
    <p:sldId id="318" r:id="rId24"/>
    <p:sldId id="261" r:id="rId25"/>
    <p:sldId id="350" r:id="rId26"/>
    <p:sldId id="319" r:id="rId27"/>
    <p:sldId id="259" r:id="rId28"/>
    <p:sldId id="339" r:id="rId29"/>
    <p:sldId id="338" r:id="rId30"/>
    <p:sldId id="311" r:id="rId31"/>
    <p:sldId id="312" r:id="rId32"/>
    <p:sldId id="313" r:id="rId33"/>
    <p:sldId id="314" r:id="rId34"/>
    <p:sldId id="341" r:id="rId35"/>
    <p:sldId id="332" r:id="rId36"/>
    <p:sldId id="333" r:id="rId37"/>
    <p:sldId id="334" r:id="rId38"/>
    <p:sldId id="335" r:id="rId39"/>
    <p:sldId id="336" r:id="rId40"/>
    <p:sldId id="344" r:id="rId41"/>
    <p:sldId id="340" r:id="rId42"/>
    <p:sldId id="345" r:id="rId43"/>
    <p:sldId id="258" r:id="rId44"/>
    <p:sldId id="331" r:id="rId45"/>
    <p:sldId id="35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75682" autoAdjust="0"/>
  </p:normalViewPr>
  <p:slideViewPr>
    <p:cSldViewPr snapToGrid="0">
      <p:cViewPr>
        <p:scale>
          <a:sx n="62" d="100"/>
          <a:sy n="62" d="100"/>
        </p:scale>
        <p:origin x="-328" y="-24"/>
      </p:cViewPr>
      <p:guideLst>
        <p:guide orient="horz" pos="2160"/>
        <p:guide pos="3840"/>
      </p:guideLst>
    </p:cSldViewPr>
  </p:slideViewPr>
  <p:outlineViewPr>
    <p:cViewPr>
      <p:scale>
        <a:sx n="33" d="100"/>
        <a:sy n="33" d="100"/>
      </p:scale>
      <p:origin x="0" y="-8184"/>
    </p:cViewPr>
  </p:outlineViewPr>
  <p:notesTextViewPr>
    <p:cViewPr>
      <p:scale>
        <a:sx n="1" d="1"/>
        <a:sy n="1" d="1"/>
      </p:scale>
      <p:origin x="0" y="0"/>
    </p:cViewPr>
  </p:notesTextViewPr>
  <p:sorterViewPr>
    <p:cViewPr>
      <p:scale>
        <a:sx n="100" d="100"/>
        <a:sy n="100" d="100"/>
      </p:scale>
      <p:origin x="0" y="-2947"/>
    </p:cViewPr>
  </p:sorterViewPr>
  <p:notesViewPr>
    <p:cSldViewPr snapToGrid="0">
      <p:cViewPr varScale="1">
        <p:scale>
          <a:sx n="63" d="100"/>
          <a:sy n="63" d="100"/>
        </p:scale>
        <p:origin x="313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DF327-D742-4061-8385-93645A28D86F}" type="datetimeFigureOut">
              <a:rPr lang="en-US" smtClean="0"/>
              <a:t>8/22/2018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B9C09-A26D-47D7-95DA-2D9107DFC9A2}" type="slidenum">
              <a:rPr lang="en-US" smtClean="0"/>
              <a:t>‹#›</a:t>
            </a:fld>
            <a:endParaRPr lang="en-US"/>
          </a:p>
        </p:txBody>
      </p:sp>
    </p:spTree>
    <p:extLst>
      <p:ext uri="{BB962C8B-B14F-4D97-AF65-F5344CB8AC3E}">
        <p14:creationId xmlns:p14="http://schemas.microsoft.com/office/powerpoint/2010/main" val="293165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Greetings fellow members.</a:t>
            </a:r>
          </a:p>
          <a:p>
            <a:r>
              <a:rPr lang="en-US" dirty="0"/>
              <a:t>On behalf of the Section Affairs Council (SAC) including our Region Directors and Deputy Region Directors.  Thank you for viewing this SAC to GCC Transformation update.  </a:t>
            </a:r>
          </a:p>
          <a:p>
            <a:r>
              <a:rPr lang="en-US" dirty="0"/>
              <a:t>As we have been doing along the way, the purpose of this presentation is to provide as much information as possible to bring you up to date with Transformation, Transition as well as future plans.  </a:t>
            </a:r>
          </a:p>
        </p:txBody>
      </p:sp>
      <p:sp>
        <p:nvSpPr>
          <p:cNvPr id="4" name="Slide Number Placeholder 3"/>
          <p:cNvSpPr>
            <a:spLocks noGrp="1"/>
          </p:cNvSpPr>
          <p:nvPr>
            <p:ph type="sldNum" sz="quarter" idx="10"/>
          </p:nvPr>
        </p:nvSpPr>
        <p:spPr/>
        <p:txBody>
          <a:bodyPr/>
          <a:lstStyle/>
          <a:p>
            <a:fld id="{4E7B9C09-A26D-47D7-95DA-2D9107DFC9A2}" type="slidenum">
              <a:rPr lang="en-US" smtClean="0"/>
              <a:t>1</a:t>
            </a:fld>
            <a:endParaRPr lang="en-US"/>
          </a:p>
        </p:txBody>
      </p:sp>
    </p:spTree>
    <p:extLst>
      <p:ext uri="{BB962C8B-B14F-4D97-AF65-F5344CB8AC3E}">
        <p14:creationId xmlns:p14="http://schemas.microsoft.com/office/powerpoint/2010/main" val="3622027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71383"/>
          </a:xfrm>
        </p:spPr>
        <p:txBody>
          <a:bodyPr/>
          <a:lstStyle/>
          <a:p>
            <a:r>
              <a:rPr lang="en-US" dirty="0"/>
              <a:t>Another thing to consider as we think about what we may need to do differently is the changing world and its effect on the things we typically do.</a:t>
            </a:r>
          </a:p>
          <a:p>
            <a:endParaRPr lang="en-US" dirty="0"/>
          </a:p>
          <a:p>
            <a:r>
              <a:rPr lang="en-US" dirty="0"/>
              <a:t>We need to remember that our member/leaders are volunteers that have many priorities.  (God, Family, Work and Career, hobbies…then ASQ.  </a:t>
            </a:r>
          </a:p>
          <a:p>
            <a:endParaRPr lang="en-US" dirty="0"/>
          </a:p>
          <a:p>
            <a:r>
              <a:rPr lang="en-US" dirty="0"/>
              <a:t>We live in a world where folks want things at their fingertips.   Information is there and we don’t need to travel to a meeting to get it.  </a:t>
            </a:r>
          </a:p>
          <a:p>
            <a:endParaRPr lang="en-US" dirty="0"/>
          </a:p>
          <a:p>
            <a:r>
              <a:rPr lang="en-US" dirty="0"/>
              <a:t>Peloton example – what is unique about he Peloton approach is not as much the equipment as that customers are provided on line interactive workout sessions with the instructors of their choice.  Customers don’t even need to leave their home to  workout.  </a:t>
            </a:r>
          </a:p>
          <a:p>
            <a:endParaRPr lang="en-US" dirty="0"/>
          </a:p>
          <a:p>
            <a:r>
              <a:rPr lang="en-US" dirty="0"/>
              <a:t>Tesla and Dominos have teamed up to have driverless pizza delivery.   While innovative, the feedback from customers included dissatisfaction they had to leave their home or apartment and walk to the car to get the pizza.  </a:t>
            </a:r>
          </a:p>
          <a:p>
            <a:endParaRPr lang="en-US" dirty="0"/>
          </a:p>
          <a:p>
            <a:r>
              <a:rPr lang="en-US" dirty="0"/>
              <a:t>The bottom line…we need to find ways to reach out and go to our members and communities. </a:t>
            </a:r>
          </a:p>
          <a:p>
            <a:endParaRPr lang="en-US" dirty="0"/>
          </a:p>
          <a:p>
            <a:endParaRPr lang="en-US" dirty="0"/>
          </a:p>
          <a:p>
            <a:r>
              <a:rPr lang="en-US" dirty="0"/>
              <a:t> </a:t>
            </a:r>
          </a:p>
        </p:txBody>
      </p:sp>
      <p:sp>
        <p:nvSpPr>
          <p:cNvPr id="4" name="Slide Number Placeholder 3"/>
          <p:cNvSpPr>
            <a:spLocks noGrp="1"/>
          </p:cNvSpPr>
          <p:nvPr>
            <p:ph type="sldNum" sz="quarter" idx="10"/>
          </p:nvPr>
        </p:nvSpPr>
        <p:spPr/>
        <p:txBody>
          <a:bodyPr/>
          <a:lstStyle/>
          <a:p>
            <a:fld id="{4E7B9C09-A26D-47D7-95DA-2D9107DFC9A2}" type="slidenum">
              <a:rPr lang="en-US" smtClean="0"/>
              <a:t>11</a:t>
            </a:fld>
            <a:endParaRPr lang="en-US"/>
          </a:p>
        </p:txBody>
      </p:sp>
    </p:spTree>
    <p:extLst>
      <p:ext uri="{BB962C8B-B14F-4D97-AF65-F5344CB8AC3E}">
        <p14:creationId xmlns:p14="http://schemas.microsoft.com/office/powerpoint/2010/main" val="1255095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017183"/>
          </a:xfrm>
        </p:spPr>
        <p:txBody>
          <a:bodyPr/>
          <a:lstStyle/>
          <a:p>
            <a:r>
              <a:rPr lang="en-US" dirty="0"/>
              <a:t>Beginning in fall 2017, we worked with various RDs and formed 5 committees to help bring a “straw man” to life as we worked to structure the approach and associated resolution.  </a:t>
            </a:r>
          </a:p>
          <a:p>
            <a:endParaRPr lang="en-US" dirty="0"/>
          </a:p>
          <a:p>
            <a:r>
              <a:rPr lang="en-US" dirty="0"/>
              <a:t>As you can see this is, very much, a member led initiative with committees and teams reaching out to members and member/leaders for input.   Our committee leads must reach out to all areas within the society for input and guidance.  Of course, this committee work is regularly reported to the Board of Directors for feedback and guidance.  </a:t>
            </a:r>
          </a:p>
          <a:p>
            <a:endParaRPr lang="en-US" dirty="0"/>
          </a:p>
          <a:p>
            <a:r>
              <a:rPr lang="en-US" dirty="0"/>
              <a:t>All of these committees and associated teams and sub-committees will continue their work through our upcoming transition.  </a:t>
            </a:r>
          </a:p>
          <a:p>
            <a:endParaRPr lang="en-US" dirty="0"/>
          </a:p>
          <a:p>
            <a:endParaRPr lang="en-US" dirty="0"/>
          </a:p>
        </p:txBody>
      </p:sp>
      <p:sp>
        <p:nvSpPr>
          <p:cNvPr id="4" name="Slide Number Placeholder 3"/>
          <p:cNvSpPr>
            <a:spLocks noGrp="1"/>
          </p:cNvSpPr>
          <p:nvPr>
            <p:ph type="sldNum" sz="quarter" idx="10"/>
          </p:nvPr>
        </p:nvSpPr>
        <p:spPr/>
        <p:txBody>
          <a:bodyPr/>
          <a:lstStyle/>
          <a:p>
            <a:fld id="{C15F1929-036E-46B4-88FF-2284B81014EC}" type="slidenum">
              <a:rPr lang="en-US" smtClean="0"/>
              <a:t>13</a:t>
            </a:fld>
            <a:endParaRPr lang="en-US"/>
          </a:p>
        </p:txBody>
      </p:sp>
    </p:spTree>
    <p:extLst>
      <p:ext uri="{BB962C8B-B14F-4D97-AF65-F5344CB8AC3E}">
        <p14:creationId xmlns:p14="http://schemas.microsoft.com/office/powerpoint/2010/main" val="2166252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mention the 2018 business plan.  Read the tech committee objectives. </a:t>
            </a:r>
          </a:p>
        </p:txBody>
      </p:sp>
      <p:sp>
        <p:nvSpPr>
          <p:cNvPr id="4" name="Slide Number Placeholder 3"/>
          <p:cNvSpPr>
            <a:spLocks noGrp="1"/>
          </p:cNvSpPr>
          <p:nvPr>
            <p:ph type="sldNum" sz="quarter" idx="10"/>
          </p:nvPr>
        </p:nvSpPr>
        <p:spPr/>
        <p:txBody>
          <a:bodyPr/>
          <a:lstStyle/>
          <a:p>
            <a:fld id="{4E7B9C09-A26D-47D7-95DA-2D9107DFC9A2}" type="slidenum">
              <a:rPr lang="en-US" smtClean="0"/>
              <a:t>14</a:t>
            </a:fld>
            <a:endParaRPr lang="en-US"/>
          </a:p>
        </p:txBody>
      </p:sp>
    </p:spTree>
    <p:extLst>
      <p:ext uri="{BB962C8B-B14F-4D97-AF65-F5344CB8AC3E}">
        <p14:creationId xmlns:p14="http://schemas.microsoft.com/office/powerpoint/2010/main" val="259006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Contrary to what a few might be saying…we are not pulling the rug out from under our geographic communities (sections, etc. )   Transformation will not create a giant sinkhole that will swallow up our sections and other geographic communities.   As you will see from our resolution, our geographic community approach is expanding to a global solution.  </a:t>
            </a:r>
          </a:p>
          <a:p>
            <a:endParaRPr lang="en-US" dirty="0"/>
          </a:p>
          <a:p>
            <a:r>
              <a:rPr lang="en-US" dirty="0"/>
              <a:t>With Transformation, we are taking a hard look at our current structure all the way to the foundation level.   We are looking to optimize the individual member experience and more fully align with all of the Societies stated efforts and strategic plan.   </a:t>
            </a:r>
          </a:p>
          <a:p>
            <a:endParaRPr lang="en-US" dirty="0"/>
          </a:p>
          <a:p>
            <a:r>
              <a:rPr lang="en-US" dirty="0"/>
              <a:t>With the global initiative, our framework will expand.  </a:t>
            </a:r>
          </a:p>
          <a:p>
            <a:endParaRPr lang="en-US" dirty="0"/>
          </a:p>
          <a:p>
            <a:r>
              <a:rPr lang="en-US" dirty="0"/>
              <a:t>The objective  is the development of a sustainable framework and system (good times and bad).   This is a framework that focuses on delivering member value.   </a:t>
            </a:r>
          </a:p>
          <a:p>
            <a:r>
              <a:rPr lang="en-US" dirty="0"/>
              <a:t>We define ‘Member Value’ as:</a:t>
            </a:r>
          </a:p>
          <a:p>
            <a:r>
              <a:rPr lang="en-US" dirty="0"/>
              <a:t>	Value received from being a member</a:t>
            </a:r>
          </a:p>
          <a:p>
            <a:r>
              <a:rPr lang="en-US" dirty="0"/>
              <a:t>	Value of our members to the communities they serve</a:t>
            </a:r>
          </a:p>
          <a:p>
            <a:endParaRPr lang="en-US" dirty="0"/>
          </a:p>
          <a:p>
            <a:endParaRPr lang="en-US" dirty="0"/>
          </a:p>
        </p:txBody>
      </p:sp>
      <p:sp>
        <p:nvSpPr>
          <p:cNvPr id="4" name="Slide Number Placeholder 3"/>
          <p:cNvSpPr>
            <a:spLocks noGrp="1"/>
          </p:cNvSpPr>
          <p:nvPr>
            <p:ph type="sldNum" sz="quarter" idx="10"/>
          </p:nvPr>
        </p:nvSpPr>
        <p:spPr/>
        <p:txBody>
          <a:bodyPr/>
          <a:lstStyle/>
          <a:p>
            <a:fld id="{4E7B9C09-A26D-47D7-95DA-2D9107DFC9A2}" type="slidenum">
              <a:rPr lang="en-US" smtClean="0"/>
              <a:t>16</a:t>
            </a:fld>
            <a:endParaRPr lang="en-US"/>
          </a:p>
        </p:txBody>
      </p:sp>
    </p:spTree>
    <p:extLst>
      <p:ext uri="{BB962C8B-B14F-4D97-AF65-F5344CB8AC3E}">
        <p14:creationId xmlns:p14="http://schemas.microsoft.com/office/powerpoint/2010/main" val="2551535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(SAC) have been using member, member leader, and non-member data to determine what transformation would need to look like to better support our members, sections and respective communities.  </a:t>
            </a:r>
          </a:p>
          <a:p>
            <a:endParaRPr lang="en-US" dirty="0"/>
          </a:p>
          <a:p>
            <a:r>
              <a:rPr lang="en-US" dirty="0"/>
              <a:t>The solution must address two main considerations:</a:t>
            </a:r>
          </a:p>
          <a:p>
            <a:pPr marL="171450" indent="-171450">
              <a:buFont typeface="Arial" panose="020B0604020202020204" pitchFamily="34" charset="0"/>
              <a:buChar char="•"/>
            </a:pPr>
            <a:r>
              <a:rPr lang="en-US" b="1" dirty="0"/>
              <a:t>Centralized Administration </a:t>
            </a:r>
            <a:r>
              <a:rPr lang="en-US" dirty="0"/>
              <a:t>(this removes some of the burden on volunteer member/leaders)</a:t>
            </a:r>
          </a:p>
          <a:p>
            <a:pPr marL="171450" indent="-171450">
              <a:buFont typeface="Arial" panose="020B0604020202020204" pitchFamily="34" charset="0"/>
              <a:buChar char="•"/>
            </a:pPr>
            <a:r>
              <a:rPr lang="en-US" b="1" dirty="0"/>
              <a:t>De-centralized, flexible and innovative diverse Service </a:t>
            </a:r>
            <a:r>
              <a:rPr lang="en-US" dirty="0"/>
              <a:t>(allow member/leaders to focus on the services that our members and communities require)</a:t>
            </a:r>
          </a:p>
        </p:txBody>
      </p:sp>
      <p:sp>
        <p:nvSpPr>
          <p:cNvPr id="4" name="Slide Number Placeholder 3"/>
          <p:cNvSpPr>
            <a:spLocks noGrp="1"/>
          </p:cNvSpPr>
          <p:nvPr>
            <p:ph type="sldNum" sz="quarter" idx="10"/>
          </p:nvPr>
        </p:nvSpPr>
        <p:spPr/>
        <p:txBody>
          <a:bodyPr/>
          <a:lstStyle/>
          <a:p>
            <a:fld id="{4E7B9C09-A26D-47D7-95DA-2D9107DFC9A2}" type="slidenum">
              <a:rPr lang="en-US" smtClean="0"/>
              <a:t>17</a:t>
            </a:fld>
            <a:endParaRPr lang="en-US"/>
          </a:p>
        </p:txBody>
      </p:sp>
    </p:spTree>
    <p:extLst>
      <p:ext uri="{BB962C8B-B14F-4D97-AF65-F5344CB8AC3E}">
        <p14:creationId xmlns:p14="http://schemas.microsoft.com/office/powerpoint/2010/main" val="2692308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3913717"/>
          </a:xfrm>
        </p:spPr>
        <p:txBody>
          <a:bodyPr/>
          <a:lstStyle/>
          <a:p>
            <a:r>
              <a:rPr lang="en-US" dirty="0"/>
              <a:t>After careful consideration, data analysis, and  review with member/leaders at all levels SAC worked together and crafted the resolution above.   SAC approved this resolution early February, 2018.   This resolution was then presented to the ASQ Board of Directors (</a:t>
            </a:r>
            <a:r>
              <a:rPr lang="en-US" dirty="0" err="1"/>
              <a:t>BoD</a:t>
            </a:r>
            <a:r>
              <a:rPr lang="en-US" dirty="0"/>
              <a:t>) and approved late February 2018.   </a:t>
            </a:r>
          </a:p>
          <a:p>
            <a:endParaRPr lang="en-US" dirty="0"/>
          </a:p>
          <a:p>
            <a:r>
              <a:rPr lang="en-US" dirty="0"/>
              <a:t>As a result, the Section Affairs Council (SAC), currently covering only North America, will become a global Geographic Communities Council (GCC).    Member units around the globe will be absorbed into the GCC as member led geographic communities within clearly defined global regions.  </a:t>
            </a:r>
          </a:p>
          <a:p>
            <a:endParaRPr lang="en-US" dirty="0"/>
          </a:p>
          <a:p>
            <a:r>
              <a:rPr lang="en-US" dirty="0"/>
              <a:t>The Region Centers (RC) will become the focal point for region growth, member and community service.   Representatives from within these global regions will be elected by members to govern their respective regions.  </a:t>
            </a:r>
          </a:p>
          <a:p>
            <a:endParaRPr lang="en-US" dirty="0"/>
          </a:p>
          <a:p>
            <a:r>
              <a:rPr lang="en-US" dirty="0"/>
              <a:t>In March, SAC approved a standard communication that was presented in a PowerPoint format to Section Leaders to be shared with their respective membership. </a:t>
            </a:r>
          </a:p>
          <a:p>
            <a:endParaRPr lang="en-US" dirty="0"/>
          </a:p>
          <a:p>
            <a:r>
              <a:rPr lang="en-US" dirty="0"/>
              <a:t>As communicated then and now, the ‘section’ approach is alive, well and part of our future.  </a:t>
            </a:r>
          </a:p>
          <a:p>
            <a:endParaRPr lang="en-US" dirty="0"/>
          </a:p>
        </p:txBody>
      </p:sp>
      <p:sp>
        <p:nvSpPr>
          <p:cNvPr id="4" name="Slide Number Placeholder 3"/>
          <p:cNvSpPr>
            <a:spLocks noGrp="1"/>
          </p:cNvSpPr>
          <p:nvPr>
            <p:ph type="sldNum" sz="quarter" idx="10"/>
          </p:nvPr>
        </p:nvSpPr>
        <p:spPr/>
        <p:txBody>
          <a:bodyPr/>
          <a:lstStyle/>
          <a:p>
            <a:fld id="{C15F1929-036E-46B4-88FF-2284B81014EC}" type="slidenum">
              <a:rPr lang="en-US" smtClean="0"/>
              <a:t>19</a:t>
            </a:fld>
            <a:endParaRPr lang="en-US"/>
          </a:p>
        </p:txBody>
      </p:sp>
    </p:spTree>
    <p:extLst>
      <p:ext uri="{BB962C8B-B14F-4D97-AF65-F5344CB8AC3E}">
        <p14:creationId xmlns:p14="http://schemas.microsoft.com/office/powerpoint/2010/main" val="87273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graphic of the afore mentioned resolution in place. </a:t>
            </a:r>
          </a:p>
          <a:p>
            <a:endParaRPr lang="en-US" dirty="0"/>
          </a:p>
          <a:p>
            <a:r>
              <a:rPr lang="en-US" dirty="0"/>
              <a:t>ASQ’s </a:t>
            </a:r>
            <a:r>
              <a:rPr lang="en-US" dirty="0" err="1"/>
              <a:t>BoD</a:t>
            </a:r>
            <a:r>
              <a:rPr lang="en-US" dirty="0"/>
              <a:t> continues to be the focal point of governance and sets the direction of the Society including Headquarters, GCC, and TCC, et.al..  </a:t>
            </a:r>
          </a:p>
          <a:p>
            <a:endParaRPr lang="en-US" dirty="0"/>
          </a:p>
          <a:p>
            <a:r>
              <a:rPr lang="en-US" dirty="0"/>
              <a:t>The Geographic Communities Council (GCC) provides the governance over the 13 new Regions. </a:t>
            </a:r>
          </a:p>
          <a:p>
            <a:endParaRPr lang="en-US" dirty="0"/>
          </a:p>
          <a:p>
            <a:r>
              <a:rPr lang="en-US" dirty="0"/>
              <a:t>The Regions provide the governance and direction for their respective Geographic Communities.  </a:t>
            </a:r>
          </a:p>
          <a:p>
            <a:endParaRPr lang="en-US" dirty="0"/>
          </a:p>
          <a:p>
            <a:r>
              <a:rPr lang="en-US" dirty="0"/>
              <a:t>The following slides will provide more detail helping to better define these organizations and their relationships.  </a:t>
            </a:r>
          </a:p>
        </p:txBody>
      </p:sp>
      <p:sp>
        <p:nvSpPr>
          <p:cNvPr id="4" name="Slide Number Placeholder 3"/>
          <p:cNvSpPr>
            <a:spLocks noGrp="1"/>
          </p:cNvSpPr>
          <p:nvPr>
            <p:ph type="sldNum" sz="quarter" idx="10"/>
          </p:nvPr>
        </p:nvSpPr>
        <p:spPr/>
        <p:txBody>
          <a:bodyPr/>
          <a:lstStyle/>
          <a:p>
            <a:fld id="{4E7B9C09-A26D-47D7-95DA-2D9107DFC9A2}" type="slidenum">
              <a:rPr lang="en-US" smtClean="0"/>
              <a:t>20</a:t>
            </a:fld>
            <a:endParaRPr lang="en-US"/>
          </a:p>
        </p:txBody>
      </p:sp>
    </p:spTree>
    <p:extLst>
      <p:ext uri="{BB962C8B-B14F-4D97-AF65-F5344CB8AC3E}">
        <p14:creationId xmlns:p14="http://schemas.microsoft.com/office/powerpoint/2010/main" val="1155644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Geographic Community Council (GCC) will provide oversight, governance and apply strategic thinking and direction related to the functionality of our Geographic Communities around the globe. </a:t>
            </a:r>
          </a:p>
          <a:p>
            <a:endParaRPr lang="en-US" dirty="0"/>
          </a:p>
          <a:p>
            <a:r>
              <a:rPr lang="en-US" dirty="0"/>
              <a:t>The GCC will be made up of 13 Region Directors (RDs) who are voting members representing the globe.  There is a position description for </a:t>
            </a:r>
            <a:r>
              <a:rPr lang="en-US" dirty="0" err="1"/>
              <a:t>RDs.</a:t>
            </a:r>
            <a:r>
              <a:rPr lang="en-US" dirty="0"/>
              <a:t>  </a:t>
            </a:r>
          </a:p>
          <a:p>
            <a:endParaRPr lang="en-US" dirty="0"/>
          </a:p>
          <a:p>
            <a:r>
              <a:rPr lang="en-US" dirty="0"/>
              <a:t>Additionally GCC will include the Deputy Region Directors (DRDs) appointed within each Region.    DRD is a non-voting position at the GCC.   There is a position description for DRDs</a:t>
            </a:r>
          </a:p>
          <a:p>
            <a:endParaRPr lang="en-US" dirty="0"/>
          </a:p>
          <a:p>
            <a:r>
              <a:rPr lang="en-US" dirty="0"/>
              <a:t>We will discuss the roles and positions in a little more detail when we review the Regions and Region Center approach.  </a:t>
            </a:r>
          </a:p>
        </p:txBody>
      </p:sp>
      <p:sp>
        <p:nvSpPr>
          <p:cNvPr id="4" name="Slide Number Placeholder 3"/>
          <p:cNvSpPr>
            <a:spLocks noGrp="1"/>
          </p:cNvSpPr>
          <p:nvPr>
            <p:ph type="sldNum" sz="quarter" idx="10"/>
          </p:nvPr>
        </p:nvSpPr>
        <p:spPr/>
        <p:txBody>
          <a:bodyPr/>
          <a:lstStyle/>
          <a:p>
            <a:fld id="{4E7B9C09-A26D-47D7-95DA-2D9107DFC9A2}" type="slidenum">
              <a:rPr lang="en-US" smtClean="0"/>
              <a:t>22</a:t>
            </a:fld>
            <a:endParaRPr lang="en-US"/>
          </a:p>
        </p:txBody>
      </p:sp>
    </p:spTree>
    <p:extLst>
      <p:ext uri="{BB962C8B-B14F-4D97-AF65-F5344CB8AC3E}">
        <p14:creationId xmlns:p14="http://schemas.microsoft.com/office/powerpoint/2010/main" val="3314244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086099"/>
          </a:xfrm>
        </p:spPr>
        <p:txBody>
          <a:bodyPr/>
          <a:lstStyle/>
          <a:p>
            <a:r>
              <a:rPr lang="en-US" dirty="0"/>
              <a:t>Here we see a little more detail related to the overall GCC structure which is in many ways similar to the SAC structure we have today.  Here are some things to consider. </a:t>
            </a:r>
          </a:p>
          <a:p>
            <a:endParaRPr lang="en-US" dirty="0"/>
          </a:p>
          <a:p>
            <a:r>
              <a:rPr lang="en-US" dirty="0"/>
              <a:t>Regions will be managed through virtual Region Centers. </a:t>
            </a:r>
          </a:p>
          <a:p>
            <a:endParaRPr lang="en-US" dirty="0"/>
          </a:p>
          <a:p>
            <a:r>
              <a:rPr lang="en-US" dirty="0"/>
              <a:t>Sections will be managed much the same way that they are today.   </a:t>
            </a:r>
          </a:p>
          <a:p>
            <a:endParaRPr lang="en-US" dirty="0"/>
          </a:p>
          <a:p>
            <a:r>
              <a:rPr lang="en-US" dirty="0"/>
              <a:t>With the Region Center approach, it will be easier to form and manage Student Branches and Chapters (formerly known as sub-sections).   Student Branches and Chapters will no longer require a strong viable section in the area to form as they will be directly sponsored by the Region Center.  </a:t>
            </a:r>
          </a:p>
          <a:p>
            <a:endParaRPr lang="en-US" dirty="0"/>
          </a:p>
          <a:p>
            <a:r>
              <a:rPr lang="en-US" dirty="0"/>
              <a:t>Two new types of Geographic Communities are the Project Team/Group and the Focus Team/Group.</a:t>
            </a:r>
          </a:p>
          <a:p>
            <a:endParaRPr lang="en-US" dirty="0"/>
          </a:p>
          <a:p>
            <a:r>
              <a:rPr lang="en-US" dirty="0"/>
              <a:t>We will cover each of these in more detail over the next few slides. </a:t>
            </a:r>
          </a:p>
          <a:p>
            <a:endParaRPr lang="en-US" dirty="0"/>
          </a:p>
          <a:p>
            <a:r>
              <a:rPr lang="en-US" dirty="0"/>
              <a:t> </a:t>
            </a:r>
          </a:p>
        </p:txBody>
      </p:sp>
      <p:sp>
        <p:nvSpPr>
          <p:cNvPr id="4" name="Slide Number Placeholder 3"/>
          <p:cNvSpPr>
            <a:spLocks noGrp="1"/>
          </p:cNvSpPr>
          <p:nvPr>
            <p:ph type="sldNum" sz="quarter" idx="10"/>
          </p:nvPr>
        </p:nvSpPr>
        <p:spPr/>
        <p:txBody>
          <a:bodyPr/>
          <a:lstStyle/>
          <a:p>
            <a:fld id="{4E7B9C09-A26D-47D7-95DA-2D9107DFC9A2}" type="slidenum">
              <a:rPr lang="en-US" smtClean="0"/>
              <a:t>23</a:t>
            </a:fld>
            <a:endParaRPr lang="en-US"/>
          </a:p>
        </p:txBody>
      </p:sp>
    </p:spTree>
    <p:extLst>
      <p:ext uri="{BB962C8B-B14F-4D97-AF65-F5344CB8AC3E}">
        <p14:creationId xmlns:p14="http://schemas.microsoft.com/office/powerpoint/2010/main" val="420237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45983"/>
          </a:xfrm>
        </p:spPr>
        <p:txBody>
          <a:bodyPr/>
          <a:lstStyle/>
          <a:p>
            <a:r>
              <a:rPr lang="en-US" sz="1000" dirty="0"/>
              <a:t>Let’s first look at the Region Center (RC)</a:t>
            </a:r>
          </a:p>
          <a:p>
            <a:endParaRPr lang="en-US" sz="1000" dirty="0"/>
          </a:p>
          <a:p>
            <a:r>
              <a:rPr lang="en-US" sz="1000" dirty="0"/>
              <a:t>The Region Center will be managed by an elected Region Director (RD) who resides within that Region.  The RD will be assisted by appointed Deputy Region Directors (DRDs).   Guidelines have been put in place to assure the DRDs are physically located so that there is fair and diverse representation of members and communities within the entire Region.   Additionally, paid staff will be assigned to support each Region and the Geographic Communities within the Region. </a:t>
            </a:r>
          </a:p>
          <a:p>
            <a:endParaRPr lang="en-US" sz="1000" dirty="0"/>
          </a:p>
          <a:p>
            <a:r>
              <a:rPr lang="en-US" sz="1000" dirty="0"/>
              <a:t>The RD will be focused on the health of the Region and strategy for continuous improvement.  </a:t>
            </a:r>
          </a:p>
          <a:p>
            <a:endParaRPr lang="en-US" sz="1000" dirty="0"/>
          </a:p>
          <a:p>
            <a:r>
              <a:rPr lang="en-US" sz="1000" dirty="0"/>
              <a:t>The RD will work closely with  DRDs  who will be focused on the service and support of GCs within their assigned areas.  </a:t>
            </a:r>
          </a:p>
          <a:p>
            <a:endParaRPr lang="en-US" sz="1000" dirty="0"/>
          </a:p>
          <a:p>
            <a:r>
              <a:rPr lang="en-US" sz="1000" dirty="0"/>
              <a:t>The greatest difference will be the location of funds.  Funds will be virtually located at the Region Center and credited to the respective Geographic Community (GC).    </a:t>
            </a:r>
          </a:p>
          <a:p>
            <a:r>
              <a:rPr lang="en-US" sz="1000" dirty="0"/>
              <a:t>This will require each Region Center to develop its own business plan and budget.   This budget will be developed respecting the needs of the GCs within the Region. </a:t>
            </a:r>
          </a:p>
          <a:p>
            <a:endParaRPr lang="en-US" sz="1000" dirty="0"/>
          </a:p>
          <a:p>
            <a:r>
              <a:rPr lang="en-US" sz="1000" dirty="0"/>
              <a:t>As is true today, all GCs will be expected to submit a business plan or charter including a budget.    </a:t>
            </a:r>
          </a:p>
          <a:p>
            <a:endParaRPr lang="en-US" sz="1000" dirty="0"/>
          </a:p>
          <a:p>
            <a:r>
              <a:rPr lang="en-US" sz="1000" dirty="0"/>
              <a:t>Funds, expenses, credits, special accounts, etc. will be easily accessed and monitored with on line banking methods.  </a:t>
            </a:r>
          </a:p>
          <a:p>
            <a:endParaRPr lang="en-US" sz="1000" dirty="0"/>
          </a:p>
          <a:p>
            <a:r>
              <a:rPr lang="en-US" sz="1000" dirty="0"/>
              <a:t>All levels will be subject to internal and 3</a:t>
            </a:r>
            <a:r>
              <a:rPr lang="en-US" sz="1000" baseline="30000" dirty="0"/>
              <a:t>rd</a:t>
            </a:r>
            <a:r>
              <a:rPr lang="en-US" sz="1000" dirty="0"/>
              <a:t> party audit and review.  </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4E7B9C09-A26D-47D7-95DA-2D9107DFC9A2}" type="slidenum">
              <a:rPr lang="en-US" smtClean="0"/>
              <a:t>24</a:t>
            </a:fld>
            <a:endParaRPr lang="en-US"/>
          </a:p>
        </p:txBody>
      </p:sp>
    </p:spTree>
    <p:extLst>
      <p:ext uri="{BB962C8B-B14F-4D97-AF65-F5344CB8AC3E}">
        <p14:creationId xmlns:p14="http://schemas.microsoft.com/office/powerpoint/2010/main" val="175284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last formal update was in May and we are happy to provide another Transformation update.  Some of you may not have seen or heard this information at all.   </a:t>
            </a:r>
          </a:p>
          <a:p>
            <a:r>
              <a:rPr lang="en-US" dirty="0"/>
              <a:t>Before we get into the update and  plans, let’s step back and briefly spend a few moments reviewing the ‘WHY’ transform.</a:t>
            </a:r>
          </a:p>
        </p:txBody>
      </p:sp>
      <p:sp>
        <p:nvSpPr>
          <p:cNvPr id="4" name="Slide Number Placeholder 3"/>
          <p:cNvSpPr>
            <a:spLocks noGrp="1"/>
          </p:cNvSpPr>
          <p:nvPr>
            <p:ph type="sldNum" sz="quarter" idx="10"/>
          </p:nvPr>
        </p:nvSpPr>
        <p:spPr/>
        <p:txBody>
          <a:bodyPr/>
          <a:lstStyle/>
          <a:p>
            <a:fld id="{4E7B9C09-A26D-47D7-95DA-2D9107DFC9A2}" type="slidenum">
              <a:rPr lang="en-US" smtClean="0"/>
              <a:t>2</a:t>
            </a:fld>
            <a:endParaRPr lang="en-US"/>
          </a:p>
        </p:txBody>
      </p:sp>
    </p:spTree>
    <p:extLst>
      <p:ext uri="{BB962C8B-B14F-4D97-AF65-F5344CB8AC3E}">
        <p14:creationId xmlns:p14="http://schemas.microsoft.com/office/powerpoint/2010/main" val="4267324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769783"/>
          </a:xfrm>
        </p:spPr>
        <p:txBody>
          <a:bodyPr/>
          <a:lstStyle/>
          <a:p>
            <a:r>
              <a:rPr lang="en-US" dirty="0"/>
              <a:t>The Regional Centers (RCs) are virtual.   The regional centers will be member led and governed with assigned Headquarter staff support.    Work within a region will be reviewed and approved at the region level.   The size of a our new regions will expand significantly as a collection of the current regions that exist today.   This affords the opportunity for more global thinking as we manage our work.  </a:t>
            </a:r>
          </a:p>
          <a:p>
            <a:endParaRPr lang="en-US" dirty="0"/>
          </a:p>
          <a:p>
            <a:r>
              <a:rPr lang="en-US" dirty="0"/>
              <a:t>Each region will be made up of multiple Geographic Communities (GCs).  The types of GCs will vary.  Sections will be one type of geographic community.  Chapters and Student Branches will no longer be tied to a section as they will have direct ties to the Region Center.  </a:t>
            </a:r>
          </a:p>
          <a:p>
            <a:endParaRPr lang="en-US" dirty="0"/>
          </a:p>
          <a:p>
            <a:r>
              <a:rPr lang="en-US" dirty="0"/>
              <a:t>While sections will continue to be a viable and important  part of the ASQ experience, the RCs will be the hub for business planning and budgeting.   Staff working at the region level will bare much of the administrative burden required of sections today.  This will afford member/leaders more time to serve their respective members and communities as they promote the Quality principles and concepts. </a:t>
            </a:r>
          </a:p>
          <a:p>
            <a:endParaRPr lang="en-US" dirty="0"/>
          </a:p>
          <a:p>
            <a:r>
              <a:rPr lang="en-US" dirty="0"/>
              <a:t>This structure will afford the formation of  various types of geographic communities.  All of these will be managed from the region level.  </a:t>
            </a:r>
          </a:p>
          <a:p>
            <a:endParaRPr lang="en-US" dirty="0"/>
          </a:p>
          <a:p>
            <a:r>
              <a:rPr lang="en-US" dirty="0"/>
              <a:t>Let’s now look at the various Geographic Communities in more detail.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5F1929-036E-46B4-88FF-2284B8101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588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3475"/>
            <a:ext cx="5486400" cy="3086100"/>
          </a:xfrm>
        </p:spPr>
      </p:sp>
      <p:sp>
        <p:nvSpPr>
          <p:cNvPr id="3" name="Notes Placeholder 2"/>
          <p:cNvSpPr>
            <a:spLocks noGrp="1"/>
          </p:cNvSpPr>
          <p:nvPr>
            <p:ph type="body" idx="1"/>
          </p:nvPr>
        </p:nvSpPr>
        <p:spPr>
          <a:xfrm>
            <a:off x="685800" y="4400550"/>
            <a:ext cx="5486400" cy="3930650"/>
          </a:xfrm>
        </p:spPr>
        <p:txBody>
          <a:bodyPr/>
          <a:lstStyle/>
          <a:p>
            <a:r>
              <a:rPr lang="en-US" sz="1000" dirty="0"/>
              <a:t>How about the future Sections?   Pretty much the same as today.</a:t>
            </a:r>
          </a:p>
          <a:p>
            <a:endParaRPr lang="en-US" sz="1000" dirty="0"/>
          </a:p>
          <a:p>
            <a:r>
              <a:rPr lang="en-US" sz="1000" dirty="0"/>
              <a:t>Sections will still be required to submit an Annual Business Plan and Budget. </a:t>
            </a:r>
          </a:p>
          <a:p>
            <a:endParaRPr lang="en-US" sz="1000" dirty="0"/>
          </a:p>
          <a:p>
            <a:r>
              <a:rPr lang="en-US" sz="1000" dirty="0"/>
              <a:t>Sections will continue to elect representatives  to the Section Leadership Committee (SLC)</a:t>
            </a:r>
          </a:p>
          <a:p>
            <a:endParaRPr lang="en-US" sz="1000" dirty="0"/>
          </a:p>
          <a:p>
            <a:r>
              <a:rPr lang="en-US" sz="1000" dirty="0"/>
              <a:t>The greatest difference will the location of section related funds.  </a:t>
            </a:r>
          </a:p>
          <a:p>
            <a:r>
              <a:rPr lang="en-US" sz="1000" dirty="0"/>
              <a:t>Our current practice places the society and its tax exempt status at great risk.  </a:t>
            </a:r>
          </a:p>
          <a:p>
            <a:endParaRPr lang="en-US" sz="1000" dirty="0"/>
          </a:p>
          <a:p>
            <a:r>
              <a:rPr lang="en-US" sz="1000" dirty="0"/>
              <a:t>Today we have funds for over 230 sections located in several hundred bank accounts around the globe.   This has been the practice since the mid-1900s.  We want to take advantage of technological advancements in banking.   All funds will be centralized.   GC funds (like sections) will be credited and accessed with on-line banking methods.  </a:t>
            </a:r>
          </a:p>
          <a:p>
            <a:endParaRPr lang="en-US" sz="1000" dirty="0"/>
          </a:p>
          <a:p>
            <a:r>
              <a:rPr lang="en-US" sz="1000" baseline="0" dirty="0"/>
              <a:t>A significant amount of the cur</a:t>
            </a:r>
            <a:r>
              <a:rPr lang="en-US" sz="1000" dirty="0"/>
              <a:t>rent section treasure responsibilities and administrative tasks will be transferred to the Region Center.   For the foreseeable future, Section will have a treasurer role.   Sections should have someone with their eyes on the section funding and finance.  Again, the administrative burden will be greatly reduced. </a:t>
            </a:r>
          </a:p>
          <a:p>
            <a:endParaRPr lang="en-US" sz="1000" dirty="0"/>
          </a:p>
          <a:p>
            <a:r>
              <a:rPr lang="en-US" sz="1000" dirty="0"/>
              <a:t>The 3</a:t>
            </a:r>
            <a:r>
              <a:rPr lang="en-US" sz="1000" baseline="30000" dirty="0"/>
              <a:t>rd</a:t>
            </a:r>
            <a:r>
              <a:rPr lang="en-US" sz="1000" dirty="0"/>
              <a:t> party audit requirements will primarily be focused on the Region Centers with sampling of GCs.   Best practice is to do some form of auditing at every level.  </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C15F1929-036E-46B4-88FF-2284B81014EC}" type="slidenum">
              <a:rPr lang="en-US" smtClean="0"/>
              <a:t>26</a:t>
            </a:fld>
            <a:endParaRPr lang="en-US"/>
          </a:p>
        </p:txBody>
      </p:sp>
    </p:spTree>
    <p:extLst>
      <p:ext uri="{BB962C8B-B14F-4D97-AF65-F5344CB8AC3E}">
        <p14:creationId xmlns:p14="http://schemas.microsoft.com/office/powerpoint/2010/main" val="2117523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Leaders for Student Branches and Chapters will need to be selected. </a:t>
            </a:r>
          </a:p>
          <a:p>
            <a:endParaRPr lang="en-US" dirty="0"/>
          </a:p>
          <a:p>
            <a:r>
              <a:rPr lang="en-US" dirty="0"/>
              <a:t>We will be using similar guidelines as we have today for Student Branches and Sub-Sections (Chapters)</a:t>
            </a:r>
          </a:p>
          <a:p>
            <a:endParaRPr lang="en-US" dirty="0"/>
          </a:p>
          <a:p>
            <a:r>
              <a:rPr lang="en-US" dirty="0"/>
              <a:t>Chapters and Student Branches will still be required to submit a simple Business Plan with Budget for funding.  </a:t>
            </a:r>
          </a:p>
          <a:p>
            <a:endParaRPr lang="en-US" dirty="0"/>
          </a:p>
          <a:p>
            <a:r>
              <a:rPr lang="en-US" dirty="0"/>
              <a:t>Chapters and Student Branches will be connected directly with the Region Center.</a:t>
            </a:r>
          </a:p>
          <a:p>
            <a:endParaRPr lang="en-US" dirty="0"/>
          </a:p>
          <a:p>
            <a:r>
              <a:rPr lang="en-US" dirty="0"/>
              <a:t>This helps with the current restrictive requirement that a strong and viable section exists in the area.    Chapters and Student Branches are encouraged to partner with local sections as they work to serve their respective communities.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15F1929-036E-46B4-88FF-2284B81014EC}" type="slidenum">
              <a:rPr lang="en-US" smtClean="0"/>
              <a:t>27</a:t>
            </a:fld>
            <a:endParaRPr lang="en-US"/>
          </a:p>
        </p:txBody>
      </p:sp>
    </p:spTree>
    <p:extLst>
      <p:ext uri="{BB962C8B-B14F-4D97-AF65-F5344CB8AC3E}">
        <p14:creationId xmlns:p14="http://schemas.microsoft.com/office/powerpoint/2010/main" val="3595954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team leader will be selected.  Team members will be selected.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a geographic community type to help sections, regions and overall society with multiple types of project work in the interest of continuous improvement.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Projects: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 a 2 year conference plan for a state or region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Logistics for a state or region level conference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Develop a training curriculum to meet identified needs.  </a:t>
            </a:r>
          </a:p>
          <a:p>
            <a:endParaRPr lang="en-US" dirty="0"/>
          </a:p>
          <a:p>
            <a:r>
              <a:rPr lang="en-US" dirty="0"/>
              <a:t>The Project Team Leader will be required to submit a Charter and Budget for funding. </a:t>
            </a:r>
          </a:p>
          <a:p>
            <a:endParaRPr lang="en-US" dirty="0"/>
          </a:p>
        </p:txBody>
      </p:sp>
      <p:sp>
        <p:nvSpPr>
          <p:cNvPr id="4" name="Slide Number Placeholder 3"/>
          <p:cNvSpPr>
            <a:spLocks noGrp="1"/>
          </p:cNvSpPr>
          <p:nvPr>
            <p:ph type="sldNum" sz="quarter" idx="10"/>
          </p:nvPr>
        </p:nvSpPr>
        <p:spPr/>
        <p:txBody>
          <a:bodyPr/>
          <a:lstStyle/>
          <a:p>
            <a:fld id="{C15F1929-036E-46B4-88FF-2284B81014EC}" type="slidenum">
              <a:rPr lang="en-US" smtClean="0"/>
              <a:t>28</a:t>
            </a:fld>
            <a:endParaRPr lang="en-US"/>
          </a:p>
        </p:txBody>
      </p:sp>
    </p:spTree>
    <p:extLst>
      <p:ext uri="{BB962C8B-B14F-4D97-AF65-F5344CB8AC3E}">
        <p14:creationId xmlns:p14="http://schemas.microsoft.com/office/powerpoint/2010/main" val="914458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team leader will be selected.   Team members will be selected.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of a geographic community type to help sections, regions and overall society with multiple types of focused work in the interest of discovery and research</a:t>
            </a:r>
          </a:p>
          <a:p>
            <a:endParaRPr lang="en-US" dirty="0"/>
          </a:p>
          <a:p>
            <a:r>
              <a:rPr lang="en-US" dirty="0"/>
              <a:t>Example Focus Groups:</a:t>
            </a:r>
          </a:p>
          <a:p>
            <a:pPr marL="171450" indent="-171450">
              <a:buFont typeface="Arial" panose="020B0604020202020204" pitchFamily="34" charset="0"/>
              <a:buChar char="•"/>
            </a:pPr>
            <a:r>
              <a:rPr lang="en-US" dirty="0"/>
              <a:t>Determine training needs for a state or region</a:t>
            </a:r>
          </a:p>
          <a:p>
            <a:pPr marL="171450" indent="-171450">
              <a:buFont typeface="Arial" panose="020B0604020202020204" pitchFamily="34" charset="0"/>
              <a:buChar char="•"/>
            </a:pPr>
            <a:r>
              <a:rPr lang="en-US" dirty="0"/>
              <a:t>Fellow’s Focus Group</a:t>
            </a:r>
          </a:p>
          <a:p>
            <a:pPr marL="171450" indent="-171450">
              <a:buFont typeface="Arial" panose="020B0604020202020204" pitchFamily="34" charset="0"/>
              <a:buChar char="•"/>
            </a:pPr>
            <a:r>
              <a:rPr lang="en-US" dirty="0"/>
              <a:t>Determine % of organization types within the region by state or within a state by section or county.   (i.e. % Health Care, % Manufacturing, % Construction, % Education, etc.)</a:t>
            </a:r>
          </a:p>
          <a:p>
            <a:pPr marL="171450" indent="-171450">
              <a:buFont typeface="Arial" panose="020B0604020202020204" pitchFamily="34" charset="0"/>
              <a:buChar char="•"/>
            </a:pPr>
            <a:r>
              <a:rPr lang="en-US" dirty="0"/>
              <a:t>Determine repetitive quality issues experienced within these</a:t>
            </a:r>
          </a:p>
          <a:p>
            <a:pPr marL="171450" indent="-171450">
              <a:buFont typeface="Arial" panose="020B0604020202020204" pitchFamily="34" charset="0"/>
              <a:buChar char="•"/>
            </a:pPr>
            <a:endParaRPr lang="en-US" dirty="0"/>
          </a:p>
          <a:p>
            <a:endParaRPr lang="en-US" dirty="0"/>
          </a:p>
          <a:p>
            <a:r>
              <a:rPr lang="en-US" dirty="0"/>
              <a:t>The Focus  Team Leader will be required to submit a Charter and Budget for funding. </a:t>
            </a:r>
          </a:p>
          <a:p>
            <a:endParaRPr lang="en-US" dirty="0"/>
          </a:p>
        </p:txBody>
      </p:sp>
      <p:sp>
        <p:nvSpPr>
          <p:cNvPr id="4" name="Slide Number Placeholder 3"/>
          <p:cNvSpPr>
            <a:spLocks noGrp="1"/>
          </p:cNvSpPr>
          <p:nvPr>
            <p:ph type="sldNum" sz="quarter" idx="10"/>
          </p:nvPr>
        </p:nvSpPr>
        <p:spPr/>
        <p:txBody>
          <a:bodyPr/>
          <a:lstStyle/>
          <a:p>
            <a:fld id="{C15F1929-036E-46B4-88FF-2284B81014EC}" type="slidenum">
              <a:rPr lang="en-US" smtClean="0"/>
              <a:t>29</a:t>
            </a:fld>
            <a:endParaRPr lang="en-US"/>
          </a:p>
        </p:txBody>
      </p:sp>
    </p:spTree>
    <p:extLst>
      <p:ext uri="{BB962C8B-B14F-4D97-AF65-F5344CB8AC3E}">
        <p14:creationId xmlns:p14="http://schemas.microsoft.com/office/powerpoint/2010/main" val="51225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600451"/>
          </a:xfrm>
        </p:spPr>
        <p:txBody>
          <a:bodyPr/>
          <a:lstStyle/>
          <a:p>
            <a:r>
              <a:rPr lang="en-US" dirty="0"/>
              <a:t>Here is a great example of what we could do with a series of focus groups/teams as part of a GCC global effort!</a:t>
            </a:r>
          </a:p>
          <a:p>
            <a:endParaRPr lang="en-US" dirty="0"/>
          </a:p>
          <a:p>
            <a:r>
              <a:rPr lang="en-US" dirty="0"/>
              <a:t>Yes, our geographic communities do a lot of good things, often in a personal way that is indeed satisfying.  </a:t>
            </a:r>
          </a:p>
          <a:p>
            <a:endParaRPr lang="en-US" dirty="0"/>
          </a:p>
          <a:p>
            <a:r>
              <a:rPr lang="en-US" dirty="0"/>
              <a:t>However, the data tells us that many simply want to get the training, credits, conference experience virtually.   Many wont take the extra hours out of their life to make a face to face meeting.   </a:t>
            </a:r>
          </a:p>
          <a:p>
            <a:endParaRPr lang="en-US" dirty="0"/>
          </a:p>
          <a:p>
            <a:r>
              <a:rPr lang="en-US" dirty="0"/>
              <a:t>We can try to force them to come to a section meeting but ‘good luck with that’.</a:t>
            </a:r>
          </a:p>
          <a:p>
            <a:endParaRPr lang="en-US" dirty="0"/>
          </a:p>
          <a:p>
            <a:r>
              <a:rPr lang="en-US" dirty="0"/>
              <a:t>So we have the question before us…</a:t>
            </a:r>
          </a:p>
          <a:p>
            <a:endParaRPr lang="en-US" dirty="0"/>
          </a:p>
          <a:p>
            <a:r>
              <a:rPr lang="en-US" dirty="0"/>
              <a:t>What service, experience, value added activities can our geographic communities provide that can be done in no other way?</a:t>
            </a:r>
          </a:p>
          <a:p>
            <a:endParaRPr lang="en-US" dirty="0"/>
          </a:p>
          <a:p>
            <a:r>
              <a:rPr lang="en-US" dirty="0"/>
              <a:t>We look forward to working with you to take this one on</a:t>
            </a:r>
          </a:p>
        </p:txBody>
      </p:sp>
      <p:sp>
        <p:nvSpPr>
          <p:cNvPr id="4" name="Slide Number Placeholder 3"/>
          <p:cNvSpPr>
            <a:spLocks noGrp="1"/>
          </p:cNvSpPr>
          <p:nvPr>
            <p:ph type="sldNum" sz="quarter" idx="10"/>
          </p:nvPr>
        </p:nvSpPr>
        <p:spPr/>
        <p:txBody>
          <a:bodyPr/>
          <a:lstStyle/>
          <a:p>
            <a:fld id="{4E7B9C09-A26D-47D7-95DA-2D9107DFC9A2}" type="slidenum">
              <a:rPr lang="en-US" smtClean="0"/>
              <a:t>30</a:t>
            </a:fld>
            <a:endParaRPr lang="en-US" dirty="0"/>
          </a:p>
        </p:txBody>
      </p:sp>
    </p:spTree>
    <p:extLst>
      <p:ext uri="{BB962C8B-B14F-4D97-AF65-F5344CB8AC3E}">
        <p14:creationId xmlns:p14="http://schemas.microsoft.com/office/powerpoint/2010/main" val="1423103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SAC has recently voted and approved the plan for RD Election and Appointment for  GCC 2019.   </a:t>
            </a:r>
          </a:p>
          <a:p>
            <a:r>
              <a:rPr lang="en-US" dirty="0"/>
              <a:t>Please consider the following information. </a:t>
            </a:r>
          </a:p>
        </p:txBody>
      </p:sp>
      <p:sp>
        <p:nvSpPr>
          <p:cNvPr id="4" name="Slide Number Placeholder 3"/>
          <p:cNvSpPr>
            <a:spLocks noGrp="1"/>
          </p:cNvSpPr>
          <p:nvPr>
            <p:ph type="sldNum" sz="quarter" idx="10"/>
          </p:nvPr>
        </p:nvSpPr>
        <p:spPr/>
        <p:txBody>
          <a:bodyPr/>
          <a:lstStyle/>
          <a:p>
            <a:fld id="{4E7B9C09-A26D-47D7-95DA-2D9107DFC9A2}" type="slidenum">
              <a:rPr lang="en-US" smtClean="0"/>
              <a:t>31</a:t>
            </a:fld>
            <a:endParaRPr lang="en-US"/>
          </a:p>
        </p:txBody>
      </p:sp>
    </p:spTree>
    <p:extLst>
      <p:ext uri="{BB962C8B-B14F-4D97-AF65-F5344CB8AC3E}">
        <p14:creationId xmlns:p14="http://schemas.microsoft.com/office/powerpoint/2010/main" val="166229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current state.   As a review, this is a morphology since the 1940s as the society grew to its all time high membership level of 125,000.</a:t>
            </a:r>
          </a:p>
        </p:txBody>
      </p:sp>
      <p:sp>
        <p:nvSpPr>
          <p:cNvPr id="4" name="Slide Number Placeholder 3"/>
          <p:cNvSpPr>
            <a:spLocks noGrp="1"/>
          </p:cNvSpPr>
          <p:nvPr>
            <p:ph type="sldNum" sz="quarter" idx="10"/>
          </p:nvPr>
        </p:nvSpPr>
        <p:spPr/>
        <p:txBody>
          <a:bodyPr/>
          <a:lstStyle/>
          <a:p>
            <a:fld id="{4E7B9C09-A26D-47D7-95DA-2D9107DFC9A2}" type="slidenum">
              <a:rPr lang="en-US" smtClean="0"/>
              <a:t>32</a:t>
            </a:fld>
            <a:endParaRPr lang="en-US"/>
          </a:p>
        </p:txBody>
      </p:sp>
    </p:spTree>
    <p:extLst>
      <p:ext uri="{BB962C8B-B14F-4D97-AF65-F5344CB8AC3E}">
        <p14:creationId xmlns:p14="http://schemas.microsoft.com/office/powerpoint/2010/main" val="2403252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Per our resolution and subsequent voting, SAC has voted the following regions and region boundaries in place.  This shows the 9 US region and part of the new 10</a:t>
            </a:r>
            <a:r>
              <a:rPr lang="en-US" baseline="30000" dirty="0"/>
              <a:t>th</a:t>
            </a:r>
            <a:r>
              <a:rPr lang="en-US" dirty="0"/>
              <a:t> Region Canada and Greenland.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Regions were defined by geographic boundaries much less likely to change and  to better represent current condition as well as potential growth.   Region size will increase.  The number of Regions in north America will be reduced from 19 to 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additional 3 regions have been determined to cover the remainder of the globe based and current membership.   As global membership grows, there is a possibility for further dividing into an additional 2 regions for a total of 15 regions around the globe.    </a:t>
            </a:r>
          </a:p>
          <a:p>
            <a:endParaRPr lang="en-US" dirty="0"/>
          </a:p>
          <a:p>
            <a:r>
              <a:rPr lang="en-US" dirty="0"/>
              <a:t>We are excited to see the North American SAC approach become the new Global GCC approach.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5F1929-036E-46B4-88FF-2284B8101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9376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3735917"/>
          </a:xfrm>
        </p:spPr>
        <p:txBody>
          <a:bodyPr/>
          <a:lstStyle/>
          <a:p>
            <a:r>
              <a:rPr lang="en-US" dirty="0"/>
              <a:t>Taking full advantage of the leadership we have in place, in July 2018 SAC has approved this plan for RD election and appointment.  </a:t>
            </a:r>
          </a:p>
          <a:p>
            <a:endParaRPr lang="en-US" dirty="0"/>
          </a:p>
          <a:p>
            <a:r>
              <a:rPr lang="en-US" dirty="0"/>
              <a:t>This plan honors the current even number elected RDs who’s term ends in 2018 and the current odd number elected RDs who have one more year of their term.   Three of these odd number RDs also currently serve on the Board of Directors (</a:t>
            </a:r>
            <a:r>
              <a:rPr lang="en-US" dirty="0" err="1"/>
              <a:t>BoD</a:t>
            </a:r>
            <a:r>
              <a:rPr lang="en-US" dirty="0"/>
              <a:t>) and will complete that their assigned term in 2019.   Similarly the 3 </a:t>
            </a:r>
            <a:r>
              <a:rPr lang="en-US" dirty="0" err="1"/>
              <a:t>BoD</a:t>
            </a:r>
            <a:r>
              <a:rPr lang="en-US" dirty="0"/>
              <a:t> even RD representative’s </a:t>
            </a:r>
            <a:r>
              <a:rPr lang="en-US" dirty="0" err="1"/>
              <a:t>BoD</a:t>
            </a:r>
            <a:r>
              <a:rPr lang="en-US" dirty="0"/>
              <a:t> term ends in 2018. </a:t>
            </a:r>
          </a:p>
          <a:p>
            <a:endParaRPr lang="en-US" dirty="0"/>
          </a:p>
          <a:p>
            <a:r>
              <a:rPr lang="en-US" dirty="0"/>
              <a:t>With this approach, region membership will be electing or appointing 6 new RDs to complete a slate of 13 total </a:t>
            </a:r>
            <a:r>
              <a:rPr lang="en-US" dirty="0" err="1"/>
              <a:t>RDs.</a:t>
            </a:r>
            <a:r>
              <a:rPr lang="en-US" dirty="0"/>
              <a:t>    From this pool of  13 RDs, GCC will be electing 3 new representatives to the </a:t>
            </a:r>
            <a:r>
              <a:rPr lang="en-US" dirty="0" err="1"/>
              <a:t>BoD</a:t>
            </a:r>
            <a:r>
              <a:rPr lang="en-US" dirty="0"/>
              <a:t>.   </a:t>
            </a:r>
          </a:p>
          <a:p>
            <a:endParaRPr lang="en-US" dirty="0"/>
          </a:p>
          <a:p>
            <a:r>
              <a:rPr lang="en-US" dirty="0"/>
              <a:t>As important, if not more so, is the need to keep a level of stability within this level of member leadership as we transition the later part of 2018 and through GCC’s first year 2019.  </a:t>
            </a:r>
          </a:p>
          <a:p>
            <a:endParaRPr lang="en-US" dirty="0"/>
          </a:p>
          <a:p>
            <a:r>
              <a:rPr lang="en-US" dirty="0"/>
              <a:t>Please keep in mind that all RDs have the opportunity to continue to serve as Deputy Region Directors.  As previously mentioned, the GCC DRD function is similar to the RD function of today.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5F1929-036E-46B4-88FF-2284B81014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94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visual of the current SAC structure which encompasses the United States and Canada.</a:t>
            </a:r>
          </a:p>
          <a:p>
            <a:r>
              <a:rPr lang="en-US" dirty="0"/>
              <a:t>SAC is currently divided into 19 Regions that are managed by Region Directors. </a:t>
            </a:r>
          </a:p>
          <a:p>
            <a:endParaRPr lang="en-US" dirty="0"/>
          </a:p>
          <a:p>
            <a:r>
              <a:rPr lang="en-US" dirty="0"/>
              <a:t>The borders and boundaries of sections and regions have changed over time since the development of sections depending on membership levels.   Section boundaries are determined by zip code.  This has resulted in an almost undiscernible set of boundaries that often even the sections themselves often don’t know or understand.  Consequently, the region boundaries are similarly undiscernible.   </a:t>
            </a:r>
          </a:p>
        </p:txBody>
      </p:sp>
      <p:sp>
        <p:nvSpPr>
          <p:cNvPr id="4" name="Slide Number Placeholder 3"/>
          <p:cNvSpPr>
            <a:spLocks noGrp="1"/>
          </p:cNvSpPr>
          <p:nvPr>
            <p:ph type="sldNum" sz="quarter" idx="10"/>
          </p:nvPr>
        </p:nvSpPr>
        <p:spPr/>
        <p:txBody>
          <a:bodyPr/>
          <a:lstStyle/>
          <a:p>
            <a:fld id="{4E7B9C09-A26D-47D7-95DA-2D9107DFC9A2}" type="slidenum">
              <a:rPr lang="en-US" smtClean="0"/>
              <a:t>3</a:t>
            </a:fld>
            <a:endParaRPr lang="en-US"/>
          </a:p>
        </p:txBody>
      </p:sp>
    </p:spTree>
    <p:extLst>
      <p:ext uri="{BB962C8B-B14F-4D97-AF65-F5344CB8AC3E}">
        <p14:creationId xmlns:p14="http://schemas.microsoft.com/office/powerpoint/2010/main" val="1343290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the plan related to the full global scope of the new GCC.  </a:t>
            </a:r>
          </a:p>
          <a:p>
            <a:endParaRPr lang="en-US" dirty="0"/>
          </a:p>
          <a:p>
            <a:r>
              <a:rPr lang="en-US" dirty="0"/>
              <a:t>Per our resolution and subsequent votes, SAC has voted the following 3 new regions.  </a:t>
            </a:r>
          </a:p>
          <a:p>
            <a:endParaRPr lang="en-US" dirty="0"/>
          </a:p>
          <a:p>
            <a:r>
              <a:rPr lang="en-US" dirty="0"/>
              <a:t>Also, the SAC-GCC Governance and Business Management Committee is made up of representatives from outside the US and Canada.   Their input was strongly considered as the SAC-GCC formed the 3 new regions.  </a:t>
            </a:r>
          </a:p>
          <a:p>
            <a:endParaRPr lang="en-US" dirty="0"/>
          </a:p>
          <a:p>
            <a:r>
              <a:rPr lang="en-US" dirty="0"/>
              <a:t>Elections or appointments of new RDs will be necessary in all 3 of these regions. </a:t>
            </a:r>
          </a:p>
          <a:p>
            <a:endParaRPr lang="en-US" dirty="0"/>
          </a:p>
          <a:p>
            <a:r>
              <a:rPr lang="en-US" dirty="0"/>
              <a:t>DRDs will be appointed and the respective virtual Region Centers will be established. </a:t>
            </a:r>
          </a:p>
          <a:p>
            <a:endParaRPr lang="en-US" dirty="0"/>
          </a:p>
          <a:p>
            <a:r>
              <a:rPr lang="en-US" dirty="0"/>
              <a:t>It is unclear at this time how many of the member communities that exist today within these regions will quality as Sections.   Many may begin as  chapters that have the opportunity to grow into a full section.  </a:t>
            </a:r>
          </a:p>
          <a:p>
            <a:endParaRPr lang="en-US" dirty="0"/>
          </a:p>
          <a:p>
            <a:r>
              <a:rPr lang="en-US" dirty="0"/>
              <a:t>For those regions where needed, the RD nomination and election process is underway.  </a:t>
            </a:r>
          </a:p>
        </p:txBody>
      </p:sp>
      <p:sp>
        <p:nvSpPr>
          <p:cNvPr id="4" name="Slide Number Placeholder 3"/>
          <p:cNvSpPr>
            <a:spLocks noGrp="1"/>
          </p:cNvSpPr>
          <p:nvPr>
            <p:ph type="sldNum" sz="quarter" idx="10"/>
          </p:nvPr>
        </p:nvSpPr>
        <p:spPr/>
        <p:txBody>
          <a:bodyPr/>
          <a:lstStyle/>
          <a:p>
            <a:fld id="{4E7B9C09-A26D-47D7-95DA-2D9107DFC9A2}" type="slidenum">
              <a:rPr lang="en-US" smtClean="0"/>
              <a:t>35</a:t>
            </a:fld>
            <a:endParaRPr lang="en-US"/>
          </a:p>
        </p:txBody>
      </p:sp>
    </p:spTree>
    <p:extLst>
      <p:ext uri="{BB962C8B-B14F-4D97-AF65-F5344CB8AC3E}">
        <p14:creationId xmlns:p14="http://schemas.microsoft.com/office/powerpoint/2010/main" val="22007809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review the plan detail.  </a:t>
            </a:r>
          </a:p>
          <a:p>
            <a:endParaRPr lang="en-US" dirty="0"/>
          </a:p>
          <a:p>
            <a:r>
              <a:rPr lang="en-US" dirty="0"/>
              <a:t>This is a simple, high level Gantt Chart for the Transformation Project.  There are additional more detailed action plans, specific to committee work,  we are working to and tracking progress.  </a:t>
            </a:r>
          </a:p>
        </p:txBody>
      </p:sp>
      <p:sp>
        <p:nvSpPr>
          <p:cNvPr id="4" name="Slide Number Placeholder 3"/>
          <p:cNvSpPr>
            <a:spLocks noGrp="1"/>
          </p:cNvSpPr>
          <p:nvPr>
            <p:ph type="sldNum" sz="quarter" idx="10"/>
          </p:nvPr>
        </p:nvSpPr>
        <p:spPr/>
        <p:txBody>
          <a:bodyPr/>
          <a:lstStyle/>
          <a:p>
            <a:fld id="{4E7B9C09-A26D-47D7-95DA-2D9107DFC9A2}" type="slidenum">
              <a:rPr lang="en-US" smtClean="0"/>
              <a:t>37</a:t>
            </a:fld>
            <a:endParaRPr lang="en-US"/>
          </a:p>
        </p:txBody>
      </p:sp>
    </p:spTree>
    <p:extLst>
      <p:ext uri="{BB962C8B-B14F-4D97-AF65-F5344CB8AC3E}">
        <p14:creationId xmlns:p14="http://schemas.microsoft.com/office/powerpoint/2010/main" val="2385849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Sections are currently required to provide to ASQ Headquarters  quarterly financial reports and an annual audited financial report. These reports will continue to be required at the Region Center level. To support the new structure, annual business plans and budgets  are proposed to be submitted to the regional center in Sept with regional center level approval by November.  Regional centers would then arrange section access to funds for its activities by January 1.  </a:t>
            </a:r>
          </a:p>
          <a:p>
            <a:endParaRPr lang="en-US" sz="1200" dirty="0"/>
          </a:p>
          <a:p>
            <a:r>
              <a:rPr lang="en-US" sz="1200" dirty="0"/>
              <a:t>With the roll-out of an online tool, Regional Centers and Headquarters will be able to generate the reports they need.  Sections would no longer need to submit quarterly reports and an annual financial report.  The online banking tool will also provide current visibility for financial expenditures, receipts and fund balances credited to each geographic community. </a:t>
            </a:r>
          </a:p>
          <a:p>
            <a:endParaRPr lang="en-US" sz="1200" dirty="0"/>
          </a:p>
          <a:p>
            <a:r>
              <a:rPr lang="en-US" sz="1200" dirty="0"/>
              <a:t>Our 230 sections currently have about 500 accounts with numerous financial institutions.  This move will considerably consolidate and simplify management of these funds.  The ASQ Reserve Fund is a conservatively managed investment fund that balances risk and return – it has served well for Headquarters’ and several sections’ and divisions’ reserves for over a decade. </a:t>
            </a:r>
          </a:p>
          <a:p>
            <a:endParaRPr lang="en-US" sz="1200" dirty="0"/>
          </a:p>
          <a:p>
            <a:r>
              <a:rPr lang="en-US" sz="1200" dirty="0"/>
              <a:t>As the online banking tool rolls out and is tested by an increasing number of member units, sections will gradually transition remaining financial accounts and operate through their online bank account.  For 2019, all geographic communities should plan to operate with a transition to using the online banking tool.</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B9C09-A26D-47D7-95DA-2D9107DFC9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685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documentation process and structure was approved during the August 16, 2018 Board of Directors meeting.    </a:t>
            </a:r>
          </a:p>
          <a:p>
            <a:r>
              <a:rPr lang="en-US" dirty="0"/>
              <a:t>Standard templates are provided and this outlines the current process since the vote.  </a:t>
            </a:r>
          </a:p>
        </p:txBody>
      </p:sp>
      <p:sp>
        <p:nvSpPr>
          <p:cNvPr id="4" name="Slide Number Placeholder 3"/>
          <p:cNvSpPr>
            <a:spLocks noGrp="1"/>
          </p:cNvSpPr>
          <p:nvPr>
            <p:ph type="sldNum" sz="quarter" idx="10"/>
          </p:nvPr>
        </p:nvSpPr>
        <p:spPr/>
        <p:txBody>
          <a:bodyPr/>
          <a:lstStyle/>
          <a:p>
            <a:fld id="{4E7B9C09-A26D-47D7-95DA-2D9107DFC9A2}" type="slidenum">
              <a:rPr lang="en-US" smtClean="0"/>
              <a:t>39</a:t>
            </a:fld>
            <a:endParaRPr lang="en-US"/>
          </a:p>
        </p:txBody>
      </p:sp>
    </p:spTree>
    <p:extLst>
      <p:ext uri="{BB962C8B-B14F-4D97-AF65-F5344CB8AC3E}">
        <p14:creationId xmlns:p14="http://schemas.microsoft.com/office/powerpoint/2010/main" val="3777783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making great progress.   We are listening to your concerns as we make decisions.  Please continue to reach out to your Region Director for clarification and to provide feedback.  </a:t>
            </a:r>
          </a:p>
          <a:p>
            <a:endParaRPr lang="en-US" dirty="0"/>
          </a:p>
          <a:p>
            <a:r>
              <a:rPr lang="en-US" dirty="0"/>
              <a:t>Our 3 new regions are now nominating and electing their respective RDs so they may have the same structure for communication. </a:t>
            </a:r>
          </a:p>
          <a:p>
            <a:endParaRPr lang="en-US" dirty="0"/>
          </a:p>
          <a:p>
            <a:r>
              <a:rPr lang="en-US" dirty="0"/>
              <a:t>Please read the slide.  </a:t>
            </a:r>
          </a:p>
          <a:p>
            <a:endParaRPr lang="en-US" dirty="0"/>
          </a:p>
          <a:p>
            <a:endParaRPr lang="en-US" dirty="0"/>
          </a:p>
        </p:txBody>
      </p:sp>
      <p:sp>
        <p:nvSpPr>
          <p:cNvPr id="4" name="Slide Number Placeholder 3"/>
          <p:cNvSpPr>
            <a:spLocks noGrp="1"/>
          </p:cNvSpPr>
          <p:nvPr>
            <p:ph type="sldNum" sz="quarter" idx="10"/>
          </p:nvPr>
        </p:nvSpPr>
        <p:spPr/>
        <p:txBody>
          <a:bodyPr/>
          <a:lstStyle/>
          <a:p>
            <a:fld id="{4E7B9C09-A26D-47D7-95DA-2D9107DFC9A2}" type="slidenum">
              <a:rPr lang="en-US" smtClean="0"/>
              <a:t>40</a:t>
            </a:fld>
            <a:endParaRPr lang="en-US"/>
          </a:p>
        </p:txBody>
      </p:sp>
    </p:spTree>
    <p:extLst>
      <p:ext uri="{BB962C8B-B14F-4D97-AF65-F5344CB8AC3E}">
        <p14:creationId xmlns:p14="http://schemas.microsoft.com/office/powerpoint/2010/main" val="691374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7B9C09-A26D-47D7-95DA-2D9107DFC9A2}" type="slidenum">
              <a:rPr lang="en-US" smtClean="0"/>
              <a:t>41</a:t>
            </a:fld>
            <a:endParaRPr lang="en-US"/>
          </a:p>
        </p:txBody>
      </p:sp>
    </p:spTree>
    <p:extLst>
      <p:ext uri="{BB962C8B-B14F-4D97-AF65-F5344CB8AC3E}">
        <p14:creationId xmlns:p14="http://schemas.microsoft.com/office/powerpoint/2010/main" val="163315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moment to review the many great things that our sections accomplish.  These numbers are conservative estimates based on considered feedback from regions.  </a:t>
            </a:r>
          </a:p>
          <a:p>
            <a:endParaRPr lang="en-US" dirty="0"/>
          </a:p>
          <a:p>
            <a:r>
              <a:rPr lang="en-US" dirty="0"/>
              <a:t>Please take the time to review this data.  </a:t>
            </a:r>
          </a:p>
          <a:p>
            <a:r>
              <a:rPr lang="en-US" dirty="0"/>
              <a:t>You can see from these data that our sections are performing a tremendous service to add member value and service our communities.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E7B9C09-A26D-47D7-95DA-2D9107DFC9A2}" type="slidenum">
              <a:rPr lang="en-US" smtClean="0"/>
              <a:t>4</a:t>
            </a:fld>
            <a:endParaRPr lang="en-US"/>
          </a:p>
        </p:txBody>
      </p:sp>
    </p:spTree>
    <p:extLst>
      <p:ext uri="{BB962C8B-B14F-4D97-AF65-F5344CB8AC3E}">
        <p14:creationId xmlns:p14="http://schemas.microsoft.com/office/powerpoint/2010/main" val="102284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little more data to help us understand the number of  human resources and amount of energy that is continuously being expelled to service our sections and associated communities. </a:t>
            </a:r>
          </a:p>
          <a:p>
            <a:endParaRPr lang="en-US" dirty="0"/>
          </a:p>
          <a:p>
            <a:r>
              <a:rPr lang="en-US" dirty="0"/>
              <a:t>The Performance and Recognition (PAR) process recognizes those sections that successfully meet their business plan and associated goals.  </a:t>
            </a:r>
          </a:p>
        </p:txBody>
      </p:sp>
      <p:sp>
        <p:nvSpPr>
          <p:cNvPr id="4" name="Slide Number Placeholder 3"/>
          <p:cNvSpPr>
            <a:spLocks noGrp="1"/>
          </p:cNvSpPr>
          <p:nvPr>
            <p:ph type="sldNum" sz="quarter" idx="10"/>
          </p:nvPr>
        </p:nvSpPr>
        <p:spPr/>
        <p:txBody>
          <a:bodyPr/>
          <a:lstStyle/>
          <a:p>
            <a:fld id="{4E7B9C09-A26D-47D7-95DA-2D9107DFC9A2}" type="slidenum">
              <a:rPr lang="en-US" smtClean="0"/>
              <a:t>5</a:t>
            </a:fld>
            <a:endParaRPr lang="en-US"/>
          </a:p>
        </p:txBody>
      </p:sp>
    </p:spTree>
    <p:extLst>
      <p:ext uri="{BB962C8B-B14F-4D97-AF65-F5344CB8AC3E}">
        <p14:creationId xmlns:p14="http://schemas.microsoft.com/office/powerpoint/2010/main" val="156484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our sections are not even eligible for PAR awards.   This pareto clearly shows why our sections are  not meeting those requirements.  Additionally, failing to meet these requirements threatens the Tax Exempt status that ASQ enjoys today.  </a:t>
            </a:r>
          </a:p>
          <a:p>
            <a:r>
              <a:rPr lang="en-US" dirty="0"/>
              <a:t>The categories are:</a:t>
            </a:r>
          </a:p>
          <a:p>
            <a:pPr marL="171450" indent="-171450">
              <a:buFont typeface="Arial" panose="020B0604020202020204" pitchFamily="34" charset="0"/>
              <a:buChar char="•"/>
            </a:pPr>
            <a:r>
              <a:rPr lang="en-US" dirty="0"/>
              <a:t>Not completing and submitting quarterly financial reports</a:t>
            </a:r>
          </a:p>
          <a:p>
            <a:pPr marL="171450" indent="-171450">
              <a:buFont typeface="Arial" panose="020B0604020202020204" pitchFamily="34" charset="0"/>
              <a:buChar char="•"/>
            </a:pPr>
            <a:r>
              <a:rPr lang="en-US" dirty="0"/>
              <a:t>Not submitting a complete business plan</a:t>
            </a:r>
          </a:p>
          <a:p>
            <a:pPr marL="171450" indent="-171450">
              <a:buFont typeface="Arial" panose="020B0604020202020204" pitchFamily="34" charset="0"/>
              <a:buChar char="•"/>
            </a:pPr>
            <a:r>
              <a:rPr lang="en-US" dirty="0"/>
              <a:t>Not submitting the required slate of officers</a:t>
            </a:r>
          </a:p>
          <a:p>
            <a:pPr marL="171450" indent="-171450">
              <a:buFont typeface="Arial" panose="020B0604020202020204" pitchFamily="34" charset="0"/>
              <a:buChar char="•"/>
            </a:pPr>
            <a:r>
              <a:rPr lang="en-US" dirty="0"/>
              <a:t>Not submitting an annual financial report</a:t>
            </a:r>
          </a:p>
          <a:p>
            <a:pPr marL="171450" indent="-171450">
              <a:buFont typeface="Arial" panose="020B0604020202020204" pitchFamily="34" charset="0"/>
              <a:buChar char="•"/>
            </a:pPr>
            <a:r>
              <a:rPr lang="en-US" dirty="0"/>
              <a:t>Late annual financial report</a:t>
            </a:r>
          </a:p>
          <a:p>
            <a:endParaRPr lang="en-US" dirty="0"/>
          </a:p>
          <a:p>
            <a:r>
              <a:rPr lang="en-US" dirty="0"/>
              <a:t>These are all fairly simple and  basic requirements to be in good standing with any organization.</a:t>
            </a:r>
          </a:p>
          <a:p>
            <a:endParaRPr lang="en-US" dirty="0"/>
          </a:p>
          <a:p>
            <a:r>
              <a:rPr lang="en-US" dirty="0"/>
              <a:t>The fact that we see so many sections struggling to meet these basic requirements gives us pause.  We must consider the possibility that our Section Leadership Committees are overburdened.   Our transformation must take into account ways to minimize the administrative burden associated with section management. </a:t>
            </a:r>
          </a:p>
        </p:txBody>
      </p:sp>
      <p:sp>
        <p:nvSpPr>
          <p:cNvPr id="4" name="Slide Number Placeholder 3"/>
          <p:cNvSpPr>
            <a:spLocks noGrp="1"/>
          </p:cNvSpPr>
          <p:nvPr>
            <p:ph type="sldNum" sz="quarter" idx="10"/>
          </p:nvPr>
        </p:nvSpPr>
        <p:spPr/>
        <p:txBody>
          <a:bodyPr/>
          <a:lstStyle/>
          <a:p>
            <a:fld id="{4E7B9C09-A26D-47D7-95DA-2D9107DFC9A2}" type="slidenum">
              <a:rPr lang="en-US" smtClean="0"/>
              <a:t>6</a:t>
            </a:fld>
            <a:endParaRPr lang="en-US"/>
          </a:p>
        </p:txBody>
      </p:sp>
    </p:spTree>
    <p:extLst>
      <p:ext uri="{BB962C8B-B14F-4D97-AF65-F5344CB8AC3E}">
        <p14:creationId xmlns:p14="http://schemas.microsoft.com/office/powerpoint/2010/main" val="395943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ASQ’s height in membership of approximately 125,000, we have seen a slow and steady decline in membership.  </a:t>
            </a:r>
          </a:p>
          <a:p>
            <a:endParaRPr lang="en-US" dirty="0"/>
          </a:p>
          <a:p>
            <a:r>
              <a:rPr lang="en-US" dirty="0"/>
              <a:t>We have been providing the same basic service and experience through this period of time.  </a:t>
            </a:r>
          </a:p>
          <a:p>
            <a:endParaRPr lang="en-US" dirty="0"/>
          </a:p>
          <a:p>
            <a:r>
              <a:rPr lang="en-US" dirty="0"/>
              <a:t>As you can see from these graphical analysis, the decline in total members, new members and member retention continues.  </a:t>
            </a:r>
          </a:p>
        </p:txBody>
      </p:sp>
      <p:sp>
        <p:nvSpPr>
          <p:cNvPr id="4" name="Slide Number Placeholder 3"/>
          <p:cNvSpPr>
            <a:spLocks noGrp="1"/>
          </p:cNvSpPr>
          <p:nvPr>
            <p:ph type="sldNum" sz="quarter" idx="10"/>
          </p:nvPr>
        </p:nvSpPr>
        <p:spPr/>
        <p:txBody>
          <a:bodyPr/>
          <a:lstStyle/>
          <a:p>
            <a:fld id="{4E7B9C09-A26D-47D7-95DA-2D9107DFC9A2}" type="slidenum">
              <a:rPr lang="en-US" smtClean="0"/>
              <a:t>7</a:t>
            </a:fld>
            <a:endParaRPr lang="en-US"/>
          </a:p>
        </p:txBody>
      </p:sp>
    </p:spTree>
    <p:extLst>
      <p:ext uri="{BB962C8B-B14F-4D97-AF65-F5344CB8AC3E}">
        <p14:creationId xmlns:p14="http://schemas.microsoft.com/office/powerpoint/2010/main" val="2174275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bubble chart is provided as a simple graphic of where our membership is today.   The actual numbers are continuously changing and there is a margin of error.   </a:t>
            </a:r>
          </a:p>
          <a:p>
            <a:r>
              <a:rPr lang="en-US" dirty="0"/>
              <a:t>However, this picture makes the reality of our current global membership quite clear.   We have a tremendous opportunity for growth. </a:t>
            </a:r>
          </a:p>
        </p:txBody>
      </p:sp>
      <p:sp>
        <p:nvSpPr>
          <p:cNvPr id="4" name="Slide Number Placeholder 3"/>
          <p:cNvSpPr>
            <a:spLocks noGrp="1"/>
          </p:cNvSpPr>
          <p:nvPr>
            <p:ph type="sldNum" sz="quarter" idx="10"/>
          </p:nvPr>
        </p:nvSpPr>
        <p:spPr/>
        <p:txBody>
          <a:bodyPr/>
          <a:lstStyle/>
          <a:p>
            <a:fld id="{4E7B9C09-A26D-47D7-95DA-2D9107DFC9A2}" type="slidenum">
              <a:rPr lang="en-US" smtClean="0"/>
              <a:t>8</a:t>
            </a:fld>
            <a:endParaRPr lang="en-US"/>
          </a:p>
        </p:txBody>
      </p:sp>
    </p:spTree>
    <p:extLst>
      <p:ext uri="{BB962C8B-B14F-4D97-AF65-F5344CB8AC3E}">
        <p14:creationId xmlns:p14="http://schemas.microsoft.com/office/powerpoint/2010/main" val="143055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a little bit of a good news / bad news story.   As to be expected with continuous member decline, under our current structure we are losing approximately 2 sections per year.   </a:t>
            </a:r>
          </a:p>
          <a:p>
            <a:r>
              <a:rPr lang="en-US" dirty="0"/>
              <a:t>As we lose sections and geographic area, the effected members are absorbed into surrounding sections.    Subsequently, the current region and section map continues to change.  </a:t>
            </a:r>
          </a:p>
          <a:p>
            <a:endParaRPr lang="en-US" dirty="0"/>
          </a:p>
          <a:p>
            <a:r>
              <a:rPr lang="en-US" dirty="0"/>
              <a:t>The good news is that we are seeing growth in our student branches.   The challenge with our current structure is that there must be a strong viable section nearby for the Student Branches.  We have addressed that with the new GCC structure that you will see later in this presentation. </a:t>
            </a:r>
          </a:p>
        </p:txBody>
      </p:sp>
      <p:sp>
        <p:nvSpPr>
          <p:cNvPr id="4" name="Slide Number Placeholder 3"/>
          <p:cNvSpPr>
            <a:spLocks noGrp="1"/>
          </p:cNvSpPr>
          <p:nvPr>
            <p:ph type="sldNum" sz="quarter" idx="10"/>
          </p:nvPr>
        </p:nvSpPr>
        <p:spPr/>
        <p:txBody>
          <a:bodyPr/>
          <a:lstStyle/>
          <a:p>
            <a:fld id="{4E7B9C09-A26D-47D7-95DA-2D9107DFC9A2}" type="slidenum">
              <a:rPr lang="en-US" smtClean="0"/>
              <a:t>9</a:t>
            </a:fld>
            <a:endParaRPr lang="en-US"/>
          </a:p>
        </p:txBody>
      </p:sp>
    </p:spTree>
    <p:extLst>
      <p:ext uri="{BB962C8B-B14F-4D97-AF65-F5344CB8AC3E}">
        <p14:creationId xmlns:p14="http://schemas.microsoft.com/office/powerpoint/2010/main" val="38793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11991" y="363002"/>
            <a:ext cx="11568019" cy="1322248"/>
          </a:xfrm>
        </p:spPr>
        <p:txBody>
          <a:bodyPr>
            <a:normAutofit/>
          </a:bodyPr>
          <a:lstStyle>
            <a:lvl1pPr>
              <a:defRPr sz="8100">
                <a:solidFill>
                  <a:schemeClr val="bg1"/>
                </a:solidFill>
              </a:defRPr>
            </a:lvl1pPr>
          </a:lstStyle>
          <a:p>
            <a:r>
              <a:rPr lang="en-US" sz="8100" dirty="0">
                <a:solidFill>
                  <a:srgbClr val="FFFFFF"/>
                </a:solidFill>
                <a:latin typeface="Arial"/>
                <a:cs typeface="Arial"/>
              </a:rPr>
              <a:t>Title Goes</a:t>
            </a:r>
            <a:r>
              <a:rPr lang="en-US" sz="8100" baseline="0" dirty="0">
                <a:solidFill>
                  <a:srgbClr val="FFFFFF"/>
                </a:solidFill>
                <a:latin typeface="Arial"/>
                <a:cs typeface="Arial"/>
              </a:rPr>
              <a:t> Here</a:t>
            </a:r>
            <a:endParaRPr lang="en-US" sz="8100" dirty="0">
              <a:solidFill>
                <a:srgbClr val="FFFFFF"/>
              </a:solidFill>
              <a:latin typeface="Arial"/>
              <a:cs typeface="Arial"/>
            </a:endParaRPr>
          </a:p>
        </p:txBody>
      </p:sp>
      <p:sp>
        <p:nvSpPr>
          <p:cNvPr id="15" name="Subtitle 2"/>
          <p:cNvSpPr>
            <a:spLocks noGrp="1"/>
          </p:cNvSpPr>
          <p:nvPr>
            <p:ph type="subTitle" idx="1" hasCustomPrompt="1"/>
          </p:nvPr>
        </p:nvSpPr>
        <p:spPr>
          <a:xfrm>
            <a:off x="453293" y="5409547"/>
            <a:ext cx="8534400" cy="471531"/>
          </a:xfrm>
          <a:prstGeom prst="rect">
            <a:avLst/>
          </a:prstGeom>
        </p:spPr>
        <p:txBody>
          <a:bodyPr>
            <a:normAutofit/>
          </a:bodyPr>
          <a:lstStyle>
            <a:lvl1pPr marL="0" indent="0" algn="l">
              <a:buNone/>
              <a:defRPr sz="19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ysClr val="window" lastClr="FFFFFF"/>
                </a:solidFill>
                <a:effectLst/>
                <a:uLnTx/>
                <a:uFillTx/>
                <a:latin typeface="Arial"/>
                <a:cs typeface="Arial"/>
              </a:rPr>
              <a:t>SUBHEAD (ALL CAPS)</a:t>
            </a:r>
          </a:p>
        </p:txBody>
      </p:sp>
      <p:sp>
        <p:nvSpPr>
          <p:cNvPr id="16" name="Text Placeholder 13"/>
          <p:cNvSpPr>
            <a:spLocks noGrp="1"/>
          </p:cNvSpPr>
          <p:nvPr>
            <p:ph type="body" sz="quarter" idx="11" hasCustomPrompt="1"/>
          </p:nvPr>
        </p:nvSpPr>
        <p:spPr>
          <a:xfrm>
            <a:off x="453293" y="6213598"/>
            <a:ext cx="2658533" cy="350960"/>
          </a:xfrm>
          <a:prstGeom prst="rect">
            <a:avLst/>
          </a:prstGeom>
        </p:spPr>
        <p:txBody>
          <a:bodyPr>
            <a:normAutofit/>
          </a:bodyPr>
          <a:lstStyle>
            <a:lvl1pPr>
              <a:defRPr sz="160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Arial"/>
                <a:cs typeface="Arial"/>
              </a:rPr>
              <a:t>Month Day, Year</a:t>
            </a:r>
          </a:p>
        </p:txBody>
      </p:sp>
      <p:pic>
        <p:nvPicPr>
          <p:cNvPr id="3" name="Picture 2"/>
          <p:cNvPicPr>
            <a:picLocks noChangeAspect="1"/>
          </p:cNvPicPr>
          <p:nvPr userDrawn="1"/>
        </p:nvPicPr>
        <p:blipFill>
          <a:blip r:embed="rId3"/>
          <a:stretch>
            <a:fillRect/>
          </a:stretch>
        </p:blipFill>
        <p:spPr>
          <a:xfrm>
            <a:off x="170175" y="1904497"/>
            <a:ext cx="11851651" cy="3066554"/>
          </a:xfrm>
          <a:prstGeom prst="rect">
            <a:avLst/>
          </a:prstGeom>
        </p:spPr>
      </p:pic>
      <p:sp>
        <p:nvSpPr>
          <p:cNvPr id="2" name="Slide Number Placeholder 1"/>
          <p:cNvSpPr>
            <a:spLocks noGrp="1"/>
          </p:cNvSpPr>
          <p:nvPr>
            <p:ph type="sldNum" sz="quarter" idx="14"/>
          </p:nvPr>
        </p:nvSpPr>
        <p:spPr>
          <a:xfrm>
            <a:off x="9278112" y="6428712"/>
            <a:ext cx="2743200" cy="365125"/>
          </a:xfrm>
        </p:spPr>
        <p:txBody>
          <a:bodyPr/>
          <a:lstStyle>
            <a:lvl1pPr>
              <a:defRPr>
                <a:solidFill>
                  <a:schemeClr val="bg1">
                    <a:lumMod val="50000"/>
                  </a:schemeClr>
                </a:solidFill>
              </a:defRPr>
            </a:lvl1pPr>
          </a:lstStyle>
          <a:p>
            <a:fld id="{006787D7-C74E-48A0-8C05-76E5A2B3921F}" type="slidenum">
              <a:rPr lang="en-US" smtClean="0"/>
              <a:pPr/>
              <a:t>‹#›</a:t>
            </a:fld>
            <a:endParaRPr lang="en-US" dirty="0"/>
          </a:p>
        </p:txBody>
      </p:sp>
    </p:spTree>
    <p:extLst>
      <p:ext uri="{BB962C8B-B14F-4D97-AF65-F5344CB8AC3E}">
        <p14:creationId xmlns:p14="http://schemas.microsoft.com/office/powerpoint/2010/main" val="13566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ngle image long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9" y="1243584"/>
            <a:ext cx="4968489" cy="4279392"/>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7" name="Picture Placeholder 8"/>
          <p:cNvSpPr>
            <a:spLocks noGrp="1"/>
          </p:cNvSpPr>
          <p:nvPr>
            <p:ph type="pic" sz="quarter" idx="11"/>
          </p:nvPr>
        </p:nvSpPr>
        <p:spPr>
          <a:xfrm>
            <a:off x="6519333" y="1580339"/>
            <a:ext cx="5271936" cy="4033061"/>
          </a:xfrm>
          <a:solidFill>
            <a:srgbClr val="FFFFFF"/>
          </a:solidFill>
        </p:spPr>
        <p:txBody>
          <a:bodyPr>
            <a:normAutofit/>
          </a:bodyPr>
          <a:lstStyle>
            <a:lvl1pPr>
              <a:defRPr sz="2300">
                <a:solidFill>
                  <a:srgbClr val="C050FF"/>
                </a:solidFill>
              </a:defRPr>
            </a:lvl1pPr>
          </a:lstStyle>
          <a:p>
            <a:pPr lvl="0"/>
            <a:endParaRPr lang="en-US" noProof="0" dirty="0"/>
          </a:p>
        </p:txBody>
      </p:sp>
      <p:sp>
        <p:nvSpPr>
          <p:cNvPr id="3" name="Slide Number Placeholder 2"/>
          <p:cNvSpPr>
            <a:spLocks noGrp="1"/>
          </p:cNvSpPr>
          <p:nvPr>
            <p:ph type="sldNum" sz="quarter" idx="12"/>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213990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9" y="1243584"/>
            <a:ext cx="4968489" cy="4279392"/>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9" name="Picture Placeholder 8"/>
          <p:cNvSpPr>
            <a:spLocks noGrp="1"/>
          </p:cNvSpPr>
          <p:nvPr>
            <p:ph type="pic" sz="quarter" idx="11"/>
          </p:nvPr>
        </p:nvSpPr>
        <p:spPr>
          <a:xfrm>
            <a:off x="6523379" y="1585829"/>
            <a:ext cx="2598928" cy="2025982"/>
          </a:xfrm>
          <a:solidFill>
            <a:srgbClr val="FFFFFF"/>
          </a:solidFill>
        </p:spPr>
        <p:txBody>
          <a:bodyPr>
            <a:normAutofit/>
          </a:bodyPr>
          <a:lstStyle>
            <a:lvl1pPr>
              <a:defRPr sz="2300">
                <a:solidFill>
                  <a:srgbClr val="C050FF"/>
                </a:solidFill>
              </a:defRPr>
            </a:lvl1pPr>
          </a:lstStyle>
          <a:p>
            <a:pPr lvl="0"/>
            <a:endParaRPr lang="en-US" noProof="0"/>
          </a:p>
        </p:txBody>
      </p:sp>
      <p:sp>
        <p:nvSpPr>
          <p:cNvPr id="10" name="Picture Placeholder 8"/>
          <p:cNvSpPr>
            <a:spLocks noGrp="1"/>
          </p:cNvSpPr>
          <p:nvPr>
            <p:ph type="pic" sz="quarter" idx="13"/>
          </p:nvPr>
        </p:nvSpPr>
        <p:spPr>
          <a:xfrm>
            <a:off x="6523379" y="3685648"/>
            <a:ext cx="5300811" cy="1927753"/>
          </a:xfrm>
          <a:solidFill>
            <a:srgbClr val="FFFFFF"/>
          </a:solidFill>
        </p:spPr>
        <p:txBody>
          <a:bodyPr>
            <a:normAutofit/>
          </a:bodyPr>
          <a:lstStyle>
            <a:lvl1pPr>
              <a:defRPr sz="2300">
                <a:solidFill>
                  <a:srgbClr val="C050FF"/>
                </a:solidFill>
              </a:defRPr>
            </a:lvl1pPr>
          </a:lstStyle>
          <a:p>
            <a:pPr lvl="0"/>
            <a:endParaRPr lang="en-US" noProof="0"/>
          </a:p>
        </p:txBody>
      </p:sp>
      <p:sp>
        <p:nvSpPr>
          <p:cNvPr id="11" name="Picture Placeholder 8"/>
          <p:cNvSpPr>
            <a:spLocks noGrp="1"/>
          </p:cNvSpPr>
          <p:nvPr>
            <p:ph type="pic" sz="quarter" idx="14"/>
          </p:nvPr>
        </p:nvSpPr>
        <p:spPr>
          <a:xfrm>
            <a:off x="9215101" y="1585829"/>
            <a:ext cx="2598928" cy="2025982"/>
          </a:xfrm>
          <a:solidFill>
            <a:srgbClr val="FFFFFF"/>
          </a:solidFill>
        </p:spPr>
        <p:txBody>
          <a:bodyPr>
            <a:normAutofit/>
          </a:bodyPr>
          <a:lstStyle>
            <a:lvl1pPr>
              <a:defRPr sz="2300">
                <a:solidFill>
                  <a:srgbClr val="C050FF"/>
                </a:solidFill>
              </a:defRPr>
            </a:lvl1pPr>
          </a:lstStyle>
          <a:p>
            <a:pPr lvl="0"/>
            <a:endParaRPr lang="en-US" noProof="0"/>
          </a:p>
        </p:txBody>
      </p:sp>
      <p:sp>
        <p:nvSpPr>
          <p:cNvPr id="3" name="Slide Number Placeholder 2"/>
          <p:cNvSpPr>
            <a:spLocks noGrp="1"/>
          </p:cNvSpPr>
          <p:nvPr>
            <p:ph type="sldNum" sz="quarter" idx="15"/>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2589042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image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12" name="Picture Placeholder 8"/>
          <p:cNvSpPr>
            <a:spLocks noGrp="1"/>
          </p:cNvSpPr>
          <p:nvPr>
            <p:ph type="pic" sz="quarter" idx="13"/>
          </p:nvPr>
        </p:nvSpPr>
        <p:spPr>
          <a:xfrm>
            <a:off x="534705" y="1368426"/>
            <a:ext cx="11137103" cy="4036187"/>
          </a:xfrm>
          <a:solidFill>
            <a:srgbClr val="FFFFFF"/>
          </a:solidFill>
        </p:spPr>
        <p:txBody>
          <a:bodyPr>
            <a:normAutofit/>
          </a:bodyPr>
          <a:lstStyle>
            <a:lvl1pPr>
              <a:defRPr sz="2300">
                <a:solidFill>
                  <a:srgbClr val="C050FF"/>
                </a:solidFill>
              </a:defRPr>
            </a:lvl1pPr>
          </a:lstStyle>
          <a:p>
            <a:pPr lvl="0"/>
            <a:endParaRPr lang="en-US" noProof="0"/>
          </a:p>
        </p:txBody>
      </p:sp>
      <p:sp>
        <p:nvSpPr>
          <p:cNvPr id="3" name="Slide Number Placeholder 2"/>
          <p:cNvSpPr>
            <a:spLocks noGrp="1"/>
          </p:cNvSpPr>
          <p:nvPr>
            <p:ph type="sldNum" sz="quarter" idx="14"/>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2344584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image lar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Picture Placeholder 8"/>
          <p:cNvSpPr>
            <a:spLocks noGrp="1"/>
          </p:cNvSpPr>
          <p:nvPr>
            <p:ph type="pic" sz="quarter" idx="13"/>
          </p:nvPr>
        </p:nvSpPr>
        <p:spPr>
          <a:xfrm>
            <a:off x="534705" y="1368426"/>
            <a:ext cx="11137103" cy="4827335"/>
          </a:xfrm>
          <a:solidFill>
            <a:srgbClr val="FFFFFF"/>
          </a:solidFill>
        </p:spPr>
        <p:txBody>
          <a:bodyPr>
            <a:normAutofit/>
          </a:bodyPr>
          <a:lstStyle>
            <a:lvl1pPr>
              <a:defRPr sz="2300">
                <a:solidFill>
                  <a:srgbClr val="C050FF"/>
                </a:solidFill>
              </a:defRPr>
            </a:lvl1pPr>
          </a:lstStyle>
          <a:p>
            <a:pPr lvl="0"/>
            <a:endParaRPr lang="en-US" noProof="0"/>
          </a:p>
        </p:txBody>
      </p:sp>
      <p:sp>
        <p:nvSpPr>
          <p:cNvPr id="3" name="Slide Number Placeholder 2"/>
          <p:cNvSpPr>
            <a:spLocks noGrp="1"/>
          </p:cNvSpPr>
          <p:nvPr>
            <p:ph type="sldNum" sz="quarter" idx="14"/>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365516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r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hart Placeholder 5"/>
          <p:cNvSpPr>
            <a:spLocks noGrp="1"/>
          </p:cNvSpPr>
          <p:nvPr>
            <p:ph type="chart" sz="quarter" idx="10"/>
          </p:nvPr>
        </p:nvSpPr>
        <p:spPr>
          <a:xfrm>
            <a:off x="1328928" y="1243584"/>
            <a:ext cx="9347200" cy="4114800"/>
          </a:xfrm>
        </p:spPr>
        <p:txBody>
          <a:bodyPr/>
          <a:lstStyle/>
          <a:p>
            <a:endParaRPr lang="en-US"/>
          </a:p>
        </p:txBody>
      </p:sp>
      <p:sp>
        <p:nvSpPr>
          <p:cNvPr id="4" name="Slide Number Placeholder 3"/>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263934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with logo at 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 y="320040"/>
            <a:ext cx="10972800" cy="1044670"/>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783775"/>
            <a:ext cx="7839456"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5" name="Picture Placeholder 4"/>
          <p:cNvSpPr>
            <a:spLocks noGrp="1"/>
          </p:cNvSpPr>
          <p:nvPr>
            <p:ph type="pic" sz="quarter" idx="11"/>
          </p:nvPr>
        </p:nvSpPr>
        <p:spPr>
          <a:xfrm>
            <a:off x="524258" y="5605272"/>
            <a:ext cx="4905156" cy="868680"/>
          </a:xfrm>
        </p:spPr>
        <p:txBody>
          <a:bodyPr/>
          <a:lstStyle/>
          <a:p>
            <a:endParaRPr lang="en-US" dirty="0"/>
          </a:p>
        </p:txBody>
      </p:sp>
      <p:sp>
        <p:nvSpPr>
          <p:cNvPr id="3" name="Slide Number Placeholder 2"/>
          <p:cNvSpPr>
            <a:spLocks noGrp="1"/>
          </p:cNvSpPr>
          <p:nvPr>
            <p:ph type="sldNum" sz="quarter" idx="12"/>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3952117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ustom Layout Blue">
    <p:bg>
      <p:bgPr>
        <a:solidFill>
          <a:srgbClr val="026C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1369840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Green">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638158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Thank You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440" y="3803469"/>
            <a:ext cx="10972800" cy="749808"/>
          </a:xfrm>
        </p:spPr>
        <p:txBody>
          <a:bodyPr>
            <a:normAutofit/>
          </a:bodyPr>
          <a:lstStyle>
            <a:lvl1pPr algn="ctr">
              <a:defRPr sz="3200" baseline="0"/>
            </a:lvl1pPr>
          </a:lstStyle>
          <a:p>
            <a:r>
              <a:rPr lang="en-US" dirty="0"/>
              <a:t>Click to edit Master title style</a:t>
            </a:r>
          </a:p>
        </p:txBody>
      </p:sp>
      <p:sp>
        <p:nvSpPr>
          <p:cNvPr id="4" name="Text Placeholder 5"/>
          <p:cNvSpPr>
            <a:spLocks noGrp="1"/>
          </p:cNvSpPr>
          <p:nvPr>
            <p:ph type="body" sz="quarter" idx="10" hasCustomPrompt="1"/>
          </p:nvPr>
        </p:nvSpPr>
        <p:spPr>
          <a:xfrm>
            <a:off x="2151405" y="4874385"/>
            <a:ext cx="7839456" cy="459619"/>
          </a:xfrm>
        </p:spPr>
        <p:txBody>
          <a:bodyPr/>
          <a:lstStyle>
            <a:lvl1pPr algn="ctr">
              <a:defRPr sz="1800" baseline="0"/>
            </a:lvl1pPr>
            <a:lvl3pPr>
              <a:defRPr>
                <a:solidFill>
                  <a:srgbClr val="000000"/>
                </a:solidFill>
              </a:defRPr>
            </a:lvl3pPr>
            <a:lvl4pPr marL="274320" indent="0">
              <a:buNone/>
              <a:defRPr/>
            </a:lvl4pPr>
          </a:lstStyle>
          <a:p>
            <a:pPr lvl="0"/>
            <a:r>
              <a:rPr lang="en-US" dirty="0"/>
              <a:t>Click to edit subhead</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6122" y="1572173"/>
            <a:ext cx="2557572" cy="1804067"/>
          </a:xfrm>
          <a:prstGeom prst="rect">
            <a:avLst/>
          </a:prstGeom>
        </p:spPr>
      </p:pic>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dirty="0"/>
          </a:p>
        </p:txBody>
      </p:sp>
    </p:spTree>
    <p:extLst>
      <p:ext uri="{BB962C8B-B14F-4D97-AF65-F5344CB8AC3E}">
        <p14:creationId xmlns:p14="http://schemas.microsoft.com/office/powerpoint/2010/main" val="1789528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90465E-C677-4038-85E3-E17131B38D87}" type="datetimeFigureOut">
              <a:rPr lang="en-US" smtClean="0"/>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FAC95-35BB-42BD-98C7-4C45BCA7D312}" type="slidenum">
              <a:rPr lang="en-US" smtClean="0"/>
              <a:t>‹#›</a:t>
            </a:fld>
            <a:endParaRPr lang="en-US"/>
          </a:p>
        </p:txBody>
      </p:sp>
    </p:spTree>
    <p:extLst>
      <p:ext uri="{BB962C8B-B14F-4D97-AF65-F5344CB8AC3E}">
        <p14:creationId xmlns:p14="http://schemas.microsoft.com/office/powerpoint/2010/main" val="264497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243585"/>
            <a:ext cx="7839456" cy="4272196"/>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2354631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4" name="Title 1"/>
          <p:cNvSpPr>
            <a:spLocks noGrp="1"/>
          </p:cNvSpPr>
          <p:nvPr>
            <p:ph type="ctrTitle" hasCustomPrompt="1"/>
          </p:nvPr>
        </p:nvSpPr>
        <p:spPr>
          <a:xfrm>
            <a:off x="311992" y="363002"/>
            <a:ext cx="11568019" cy="1322248"/>
          </a:xfrm>
        </p:spPr>
        <p:txBody>
          <a:bodyPr>
            <a:normAutofit/>
          </a:bodyPr>
          <a:lstStyle>
            <a:lvl1pPr>
              <a:defRPr sz="8100">
                <a:solidFill>
                  <a:schemeClr val="bg1"/>
                </a:solidFill>
              </a:defRPr>
            </a:lvl1pPr>
          </a:lstStyle>
          <a:p>
            <a:r>
              <a:rPr lang="en-US" sz="8100" dirty="0">
                <a:solidFill>
                  <a:srgbClr val="FFFFFF"/>
                </a:solidFill>
                <a:latin typeface="Arial"/>
                <a:cs typeface="Arial"/>
              </a:rPr>
              <a:t>Title Goes</a:t>
            </a:r>
            <a:r>
              <a:rPr lang="en-US" sz="8100" baseline="0" dirty="0">
                <a:solidFill>
                  <a:srgbClr val="FFFFFF"/>
                </a:solidFill>
                <a:latin typeface="Arial"/>
                <a:cs typeface="Arial"/>
              </a:rPr>
              <a:t> Here</a:t>
            </a:r>
            <a:endParaRPr lang="en-US" sz="8100" dirty="0">
              <a:solidFill>
                <a:srgbClr val="FFFFFF"/>
              </a:solidFill>
              <a:latin typeface="Arial"/>
              <a:cs typeface="Arial"/>
            </a:endParaRPr>
          </a:p>
        </p:txBody>
      </p:sp>
      <p:sp>
        <p:nvSpPr>
          <p:cNvPr id="15" name="Subtitle 2"/>
          <p:cNvSpPr>
            <a:spLocks noGrp="1"/>
          </p:cNvSpPr>
          <p:nvPr>
            <p:ph type="subTitle" idx="1" hasCustomPrompt="1"/>
          </p:nvPr>
        </p:nvSpPr>
        <p:spPr>
          <a:xfrm>
            <a:off x="453293" y="5409549"/>
            <a:ext cx="8534400" cy="471531"/>
          </a:xfrm>
          <a:prstGeom prst="rect">
            <a:avLst/>
          </a:prstGeom>
        </p:spPr>
        <p:txBody>
          <a:bodyPr>
            <a:normAutofit/>
          </a:bodyPr>
          <a:lstStyle>
            <a:lvl1pPr marL="0" indent="0" algn="l">
              <a:buNone/>
              <a:defRPr sz="19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ysClr val="window" lastClr="FFFFFF"/>
                </a:solidFill>
                <a:effectLst/>
                <a:uLnTx/>
                <a:uFillTx/>
                <a:latin typeface="Arial"/>
                <a:cs typeface="Arial"/>
              </a:rPr>
              <a:t>SUBHEAD (ALL CAPS)</a:t>
            </a:r>
          </a:p>
        </p:txBody>
      </p:sp>
      <p:sp>
        <p:nvSpPr>
          <p:cNvPr id="16" name="Text Placeholder 13"/>
          <p:cNvSpPr>
            <a:spLocks noGrp="1"/>
          </p:cNvSpPr>
          <p:nvPr>
            <p:ph type="body" sz="quarter" idx="11" hasCustomPrompt="1"/>
          </p:nvPr>
        </p:nvSpPr>
        <p:spPr>
          <a:xfrm>
            <a:off x="453293" y="6213598"/>
            <a:ext cx="2658533" cy="350960"/>
          </a:xfrm>
          <a:prstGeom prst="rect">
            <a:avLst/>
          </a:prstGeom>
        </p:spPr>
        <p:txBody>
          <a:bodyPr>
            <a:normAutofit/>
          </a:bodyPr>
          <a:lstStyle>
            <a:lvl1pPr>
              <a:defRPr sz="1600">
                <a:solidFill>
                  <a:schemeClr val="bg1"/>
                </a:solidFill>
                <a:latin typeface="Arial"/>
                <a:cs typeface="Aria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 lastClr="FFFFFF"/>
                </a:solidFill>
                <a:effectLst/>
                <a:uLnTx/>
                <a:uFillTx/>
                <a:latin typeface="Arial"/>
                <a:cs typeface="Arial"/>
              </a:rPr>
              <a:t>Month Day, Year</a:t>
            </a:r>
          </a:p>
        </p:txBody>
      </p:sp>
      <p:pic>
        <p:nvPicPr>
          <p:cNvPr id="3" name="Picture 2"/>
          <p:cNvPicPr>
            <a:picLocks noChangeAspect="1"/>
          </p:cNvPicPr>
          <p:nvPr userDrawn="1"/>
        </p:nvPicPr>
        <p:blipFill>
          <a:blip r:embed="rId3"/>
          <a:stretch>
            <a:fillRect/>
          </a:stretch>
        </p:blipFill>
        <p:spPr>
          <a:xfrm>
            <a:off x="170176" y="1904497"/>
            <a:ext cx="11851651" cy="3066554"/>
          </a:xfrm>
          <a:prstGeom prst="rect">
            <a:avLst/>
          </a:prstGeom>
        </p:spPr>
      </p:pic>
      <p:sp>
        <p:nvSpPr>
          <p:cNvPr id="2" name="Slide Number Placeholder 1"/>
          <p:cNvSpPr>
            <a:spLocks noGrp="1"/>
          </p:cNvSpPr>
          <p:nvPr>
            <p:ph type="sldNum" sz="quarter" idx="14"/>
          </p:nvPr>
        </p:nvSpPr>
        <p:spPr>
          <a:xfrm>
            <a:off x="9278112" y="6428714"/>
            <a:ext cx="2743200" cy="365125"/>
          </a:xfrm>
        </p:spPr>
        <p:txBody>
          <a:bodyPr/>
          <a:lstStyle>
            <a:lvl1pPr>
              <a:defRPr>
                <a:solidFill>
                  <a:schemeClr val="bg1">
                    <a:lumMod val="50000"/>
                  </a:schemeClr>
                </a:solidFill>
              </a:defRPr>
            </a:lvl1pPr>
          </a:lstStyle>
          <a:p>
            <a:fld id="{006787D7-C74E-48A0-8C05-76E5A2B3921F}" type="slidenum">
              <a:rPr lang="en-US" smtClean="0"/>
              <a:pPr/>
              <a:t>‹#›</a:t>
            </a:fld>
            <a:endParaRPr lang="en-US" dirty="0"/>
          </a:p>
        </p:txBody>
      </p:sp>
    </p:spTree>
    <p:extLst>
      <p:ext uri="{BB962C8B-B14F-4D97-AF65-F5344CB8AC3E}">
        <p14:creationId xmlns:p14="http://schemas.microsoft.com/office/powerpoint/2010/main" val="2860473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243585"/>
            <a:ext cx="7839456" cy="4272196"/>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2866794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243585"/>
            <a:ext cx="7839456"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dirty="0"/>
          </a:p>
        </p:txBody>
      </p:sp>
    </p:spTree>
    <p:extLst>
      <p:ext uri="{BB962C8B-B14F-4D97-AF65-F5344CB8AC3E}">
        <p14:creationId xmlns:p14="http://schemas.microsoft.com/office/powerpoint/2010/main" val="3156166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243585"/>
            <a:ext cx="7839456"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39589460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243585"/>
            <a:ext cx="7839456"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1465824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 y="320040"/>
            <a:ext cx="10972800" cy="1044670"/>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783777"/>
            <a:ext cx="7839456"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23810772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 y="320040"/>
            <a:ext cx="10972800" cy="1044670"/>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783777"/>
            <a:ext cx="7839456"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405431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ivider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 y="320040"/>
            <a:ext cx="10972800" cy="1044670"/>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783777"/>
            <a:ext cx="7839456"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1676666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image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1328930" y="1243584"/>
            <a:ext cx="4968489" cy="4279392"/>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7" name="Picture Placeholder 8"/>
          <p:cNvSpPr>
            <a:spLocks noGrp="1"/>
          </p:cNvSpPr>
          <p:nvPr>
            <p:ph type="pic" sz="quarter" idx="11"/>
          </p:nvPr>
        </p:nvSpPr>
        <p:spPr>
          <a:xfrm>
            <a:off x="6519333" y="1580339"/>
            <a:ext cx="5271936" cy="2730830"/>
          </a:xfrm>
          <a:solidFill>
            <a:srgbClr val="FFFFFF"/>
          </a:solidFill>
        </p:spPr>
        <p:txBody>
          <a:bodyPr>
            <a:normAutofit/>
          </a:bodyPr>
          <a:lstStyle>
            <a:lvl1pPr>
              <a:defRPr sz="2300">
                <a:solidFill>
                  <a:srgbClr val="C050FF"/>
                </a:solidFill>
              </a:defRPr>
            </a:lvl1pPr>
          </a:lstStyle>
          <a:p>
            <a:pPr lvl="0"/>
            <a:endParaRPr lang="en-US" noProof="0" dirty="0"/>
          </a:p>
        </p:txBody>
      </p:sp>
      <p:sp>
        <p:nvSpPr>
          <p:cNvPr id="3" name="Slide Number Placeholder 2"/>
          <p:cNvSpPr>
            <a:spLocks noGrp="1"/>
          </p:cNvSpPr>
          <p:nvPr>
            <p:ph type="sldNum" sz="quarter" idx="12"/>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35657827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ngle image long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1328930" y="1243584"/>
            <a:ext cx="4968489" cy="4279392"/>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7" name="Picture Placeholder 8"/>
          <p:cNvSpPr>
            <a:spLocks noGrp="1"/>
          </p:cNvSpPr>
          <p:nvPr>
            <p:ph type="pic" sz="quarter" idx="11"/>
          </p:nvPr>
        </p:nvSpPr>
        <p:spPr>
          <a:xfrm>
            <a:off x="6519333" y="1580341"/>
            <a:ext cx="5271936" cy="4033061"/>
          </a:xfrm>
          <a:solidFill>
            <a:srgbClr val="FFFFFF"/>
          </a:solidFill>
        </p:spPr>
        <p:txBody>
          <a:bodyPr>
            <a:normAutofit/>
          </a:bodyPr>
          <a:lstStyle>
            <a:lvl1pPr>
              <a:defRPr sz="2300">
                <a:solidFill>
                  <a:srgbClr val="C050FF"/>
                </a:solidFill>
              </a:defRPr>
            </a:lvl1pPr>
          </a:lstStyle>
          <a:p>
            <a:pPr lvl="0"/>
            <a:endParaRPr lang="en-US" noProof="0" dirty="0"/>
          </a:p>
        </p:txBody>
      </p:sp>
      <p:sp>
        <p:nvSpPr>
          <p:cNvPr id="3" name="Slide Number Placeholder 2"/>
          <p:cNvSpPr>
            <a:spLocks noGrp="1"/>
          </p:cNvSpPr>
          <p:nvPr>
            <p:ph type="sldNum" sz="quarter" idx="12"/>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132150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243585"/>
            <a:ext cx="7839456"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dirty="0"/>
          </a:p>
        </p:txBody>
      </p:sp>
    </p:spTree>
    <p:extLst>
      <p:ext uri="{BB962C8B-B14F-4D97-AF65-F5344CB8AC3E}">
        <p14:creationId xmlns:p14="http://schemas.microsoft.com/office/powerpoint/2010/main" val="2568128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images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1328930" y="1243584"/>
            <a:ext cx="4968489" cy="4279392"/>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9" name="Picture Placeholder 8"/>
          <p:cNvSpPr>
            <a:spLocks noGrp="1"/>
          </p:cNvSpPr>
          <p:nvPr>
            <p:ph type="pic" sz="quarter" idx="11"/>
          </p:nvPr>
        </p:nvSpPr>
        <p:spPr>
          <a:xfrm>
            <a:off x="6523379" y="1585829"/>
            <a:ext cx="2598928" cy="2025982"/>
          </a:xfrm>
          <a:solidFill>
            <a:srgbClr val="FFFFFF"/>
          </a:solidFill>
        </p:spPr>
        <p:txBody>
          <a:bodyPr>
            <a:normAutofit/>
          </a:bodyPr>
          <a:lstStyle>
            <a:lvl1pPr>
              <a:defRPr sz="2300">
                <a:solidFill>
                  <a:srgbClr val="C050FF"/>
                </a:solidFill>
              </a:defRPr>
            </a:lvl1pPr>
          </a:lstStyle>
          <a:p>
            <a:pPr lvl="0"/>
            <a:endParaRPr lang="en-US" noProof="0"/>
          </a:p>
        </p:txBody>
      </p:sp>
      <p:sp>
        <p:nvSpPr>
          <p:cNvPr id="10" name="Picture Placeholder 8"/>
          <p:cNvSpPr>
            <a:spLocks noGrp="1"/>
          </p:cNvSpPr>
          <p:nvPr>
            <p:ph type="pic" sz="quarter" idx="13"/>
          </p:nvPr>
        </p:nvSpPr>
        <p:spPr>
          <a:xfrm>
            <a:off x="6523380" y="3685650"/>
            <a:ext cx="5300811" cy="1927753"/>
          </a:xfrm>
          <a:solidFill>
            <a:srgbClr val="FFFFFF"/>
          </a:solidFill>
        </p:spPr>
        <p:txBody>
          <a:bodyPr>
            <a:normAutofit/>
          </a:bodyPr>
          <a:lstStyle>
            <a:lvl1pPr>
              <a:defRPr sz="2300">
                <a:solidFill>
                  <a:srgbClr val="C050FF"/>
                </a:solidFill>
              </a:defRPr>
            </a:lvl1pPr>
          </a:lstStyle>
          <a:p>
            <a:pPr lvl="0"/>
            <a:endParaRPr lang="en-US" noProof="0"/>
          </a:p>
        </p:txBody>
      </p:sp>
      <p:sp>
        <p:nvSpPr>
          <p:cNvPr id="11" name="Picture Placeholder 8"/>
          <p:cNvSpPr>
            <a:spLocks noGrp="1"/>
          </p:cNvSpPr>
          <p:nvPr>
            <p:ph type="pic" sz="quarter" idx="14"/>
          </p:nvPr>
        </p:nvSpPr>
        <p:spPr>
          <a:xfrm>
            <a:off x="9215101" y="1585829"/>
            <a:ext cx="2598928" cy="2025982"/>
          </a:xfrm>
          <a:solidFill>
            <a:srgbClr val="FFFFFF"/>
          </a:solidFill>
        </p:spPr>
        <p:txBody>
          <a:bodyPr>
            <a:normAutofit/>
          </a:bodyPr>
          <a:lstStyle>
            <a:lvl1pPr>
              <a:defRPr sz="2300">
                <a:solidFill>
                  <a:srgbClr val="C050FF"/>
                </a:solidFill>
              </a:defRPr>
            </a:lvl1pPr>
          </a:lstStyle>
          <a:p>
            <a:pPr lvl="0"/>
            <a:endParaRPr lang="en-US" noProof="0"/>
          </a:p>
        </p:txBody>
      </p:sp>
      <p:sp>
        <p:nvSpPr>
          <p:cNvPr id="3" name="Slide Number Placeholder 2"/>
          <p:cNvSpPr>
            <a:spLocks noGrp="1"/>
          </p:cNvSpPr>
          <p:nvPr>
            <p:ph type="sldNum" sz="quarter" idx="15"/>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141280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image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12" name="Picture Placeholder 8"/>
          <p:cNvSpPr>
            <a:spLocks noGrp="1"/>
          </p:cNvSpPr>
          <p:nvPr>
            <p:ph type="pic" sz="quarter" idx="13"/>
          </p:nvPr>
        </p:nvSpPr>
        <p:spPr>
          <a:xfrm>
            <a:off x="534706" y="1368428"/>
            <a:ext cx="11137103" cy="4036187"/>
          </a:xfrm>
          <a:solidFill>
            <a:srgbClr val="FFFFFF"/>
          </a:solidFill>
        </p:spPr>
        <p:txBody>
          <a:bodyPr>
            <a:normAutofit/>
          </a:bodyPr>
          <a:lstStyle>
            <a:lvl1pPr>
              <a:defRPr sz="2300">
                <a:solidFill>
                  <a:srgbClr val="C050FF"/>
                </a:solidFill>
              </a:defRPr>
            </a:lvl1pPr>
          </a:lstStyle>
          <a:p>
            <a:pPr lvl="0"/>
            <a:endParaRPr lang="en-US" noProof="0"/>
          </a:p>
        </p:txBody>
      </p:sp>
      <p:sp>
        <p:nvSpPr>
          <p:cNvPr id="3" name="Slide Number Placeholder 2"/>
          <p:cNvSpPr>
            <a:spLocks noGrp="1"/>
          </p:cNvSpPr>
          <p:nvPr>
            <p:ph type="sldNum" sz="quarter" idx="14"/>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1246421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image lar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Picture Placeholder 8"/>
          <p:cNvSpPr>
            <a:spLocks noGrp="1"/>
          </p:cNvSpPr>
          <p:nvPr>
            <p:ph type="pic" sz="quarter" idx="13"/>
          </p:nvPr>
        </p:nvSpPr>
        <p:spPr>
          <a:xfrm>
            <a:off x="534706" y="1368428"/>
            <a:ext cx="11137103" cy="4827335"/>
          </a:xfrm>
          <a:solidFill>
            <a:srgbClr val="FFFFFF"/>
          </a:solidFill>
        </p:spPr>
        <p:txBody>
          <a:bodyPr>
            <a:normAutofit/>
          </a:bodyPr>
          <a:lstStyle>
            <a:lvl1pPr>
              <a:defRPr sz="2300">
                <a:solidFill>
                  <a:srgbClr val="C050FF"/>
                </a:solidFill>
              </a:defRPr>
            </a:lvl1pPr>
          </a:lstStyle>
          <a:p>
            <a:pPr lvl="0"/>
            <a:endParaRPr lang="en-US" noProof="0"/>
          </a:p>
        </p:txBody>
      </p:sp>
      <p:sp>
        <p:nvSpPr>
          <p:cNvPr id="3" name="Slide Number Placeholder 2"/>
          <p:cNvSpPr>
            <a:spLocks noGrp="1"/>
          </p:cNvSpPr>
          <p:nvPr>
            <p:ph type="sldNum" sz="quarter" idx="14"/>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639948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har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hart Placeholder 5"/>
          <p:cNvSpPr>
            <a:spLocks noGrp="1"/>
          </p:cNvSpPr>
          <p:nvPr>
            <p:ph type="chart" sz="quarter" idx="10"/>
          </p:nvPr>
        </p:nvSpPr>
        <p:spPr>
          <a:xfrm>
            <a:off x="1328928" y="1243584"/>
            <a:ext cx="9347200" cy="4114800"/>
          </a:xfrm>
        </p:spPr>
        <p:txBody>
          <a:bodyPr/>
          <a:lstStyle/>
          <a:p>
            <a:endParaRPr lang="en-US"/>
          </a:p>
        </p:txBody>
      </p:sp>
      <p:sp>
        <p:nvSpPr>
          <p:cNvPr id="4" name="Slide Number Placeholder 3"/>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9615161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with logo at bott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 y="320040"/>
            <a:ext cx="10972800" cy="1044670"/>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783777"/>
            <a:ext cx="7839456"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5" name="Picture Placeholder 4"/>
          <p:cNvSpPr>
            <a:spLocks noGrp="1"/>
          </p:cNvSpPr>
          <p:nvPr>
            <p:ph type="pic" sz="quarter" idx="11"/>
          </p:nvPr>
        </p:nvSpPr>
        <p:spPr>
          <a:xfrm>
            <a:off x="524259" y="5605272"/>
            <a:ext cx="4905156" cy="868680"/>
          </a:xfrm>
        </p:spPr>
        <p:txBody>
          <a:bodyPr/>
          <a:lstStyle/>
          <a:p>
            <a:endParaRPr lang="en-US" dirty="0"/>
          </a:p>
        </p:txBody>
      </p:sp>
      <p:sp>
        <p:nvSpPr>
          <p:cNvPr id="3" name="Slide Number Placeholder 2"/>
          <p:cNvSpPr>
            <a:spLocks noGrp="1"/>
          </p:cNvSpPr>
          <p:nvPr>
            <p:ph type="sldNum" sz="quarter" idx="12"/>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3382451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ustom Layout Blue">
    <p:bg>
      <p:bgPr>
        <a:solidFill>
          <a:srgbClr val="026CB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3860238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Green">
    <p:bg>
      <p:bgPr>
        <a:solidFill>
          <a:srgbClr val="8DC6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1685011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Thank You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440" y="3803469"/>
            <a:ext cx="10972800" cy="749808"/>
          </a:xfrm>
        </p:spPr>
        <p:txBody>
          <a:bodyPr>
            <a:normAutofit/>
          </a:bodyPr>
          <a:lstStyle>
            <a:lvl1pPr algn="ctr">
              <a:defRPr sz="3200" baseline="0"/>
            </a:lvl1pPr>
          </a:lstStyle>
          <a:p>
            <a:r>
              <a:rPr lang="en-US" dirty="0"/>
              <a:t>Click to edit Master title style</a:t>
            </a:r>
          </a:p>
        </p:txBody>
      </p:sp>
      <p:sp>
        <p:nvSpPr>
          <p:cNvPr id="4" name="Text Placeholder 5"/>
          <p:cNvSpPr>
            <a:spLocks noGrp="1"/>
          </p:cNvSpPr>
          <p:nvPr>
            <p:ph type="body" sz="quarter" idx="10" hasCustomPrompt="1"/>
          </p:nvPr>
        </p:nvSpPr>
        <p:spPr>
          <a:xfrm>
            <a:off x="2151405" y="4874387"/>
            <a:ext cx="7839456" cy="459619"/>
          </a:xfrm>
        </p:spPr>
        <p:txBody>
          <a:bodyPr/>
          <a:lstStyle>
            <a:lvl1pPr algn="ctr">
              <a:defRPr sz="1800" baseline="0"/>
            </a:lvl1pPr>
            <a:lvl3pPr>
              <a:defRPr>
                <a:solidFill>
                  <a:srgbClr val="000000"/>
                </a:solidFill>
              </a:defRPr>
            </a:lvl3pPr>
            <a:lvl4pPr marL="274320" indent="0">
              <a:buNone/>
              <a:defRPr/>
            </a:lvl4pPr>
          </a:lstStyle>
          <a:p>
            <a:pPr lvl="0"/>
            <a:r>
              <a:rPr lang="en-US" dirty="0"/>
              <a:t>Click to edit subhead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6123" y="1572175"/>
            <a:ext cx="2557572" cy="1804067"/>
          </a:xfrm>
          <a:prstGeom prst="rect">
            <a:avLst/>
          </a:prstGeom>
        </p:spPr>
      </p:pic>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dirty="0"/>
          </a:p>
        </p:txBody>
      </p:sp>
    </p:spTree>
    <p:extLst>
      <p:ext uri="{BB962C8B-B14F-4D97-AF65-F5344CB8AC3E}">
        <p14:creationId xmlns:p14="http://schemas.microsoft.com/office/powerpoint/2010/main" val="1416723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ingle image large bottom">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5" name="Picture Placeholder 8"/>
          <p:cNvSpPr>
            <a:spLocks noGrp="1"/>
          </p:cNvSpPr>
          <p:nvPr>
            <p:ph type="pic" sz="quarter" idx="13"/>
          </p:nvPr>
        </p:nvSpPr>
        <p:spPr>
          <a:xfrm>
            <a:off x="534710" y="1368433"/>
            <a:ext cx="11137103" cy="4827335"/>
          </a:xfrm>
          <a:solidFill>
            <a:srgbClr val="FFFFFF"/>
          </a:solidFill>
        </p:spPr>
        <p:txBody>
          <a:bodyPr>
            <a:normAutofit/>
          </a:bodyPr>
          <a:lstStyle>
            <a:lvl1pPr>
              <a:defRPr sz="2300">
                <a:solidFill>
                  <a:srgbClr val="C050FF"/>
                </a:solidFill>
              </a:defRPr>
            </a:lvl1pPr>
          </a:lstStyle>
          <a:p>
            <a:pPr lvl="0"/>
            <a:endParaRPr lang="en-US" noProof="0" dirty="0"/>
          </a:p>
        </p:txBody>
      </p:sp>
    </p:spTree>
    <p:extLst>
      <p:ext uri="{BB962C8B-B14F-4D97-AF65-F5344CB8AC3E}">
        <p14:creationId xmlns:p14="http://schemas.microsoft.com/office/powerpoint/2010/main" val="1111396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705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243585"/>
            <a:ext cx="7839456"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3517254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8/22/2018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81236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243585"/>
            <a:ext cx="7839456" cy="4272196"/>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105568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 y="320040"/>
            <a:ext cx="10972800" cy="1044670"/>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783775"/>
            <a:ext cx="7839456"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83617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gree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 y="320040"/>
            <a:ext cx="10972800" cy="1044670"/>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783775"/>
            <a:ext cx="7839456"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2722391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vider slide oran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7680" y="320040"/>
            <a:ext cx="10972800" cy="1044670"/>
          </a:xfrm>
        </p:spPr>
        <p:txBody>
          <a:bodyPr/>
          <a:lstStyle>
            <a:lvl1pPr>
              <a:defRPr>
                <a:solidFill>
                  <a:schemeClr val="bg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7" y="1783775"/>
            <a:ext cx="7839456" cy="2196669"/>
          </a:xfrm>
        </p:spPr>
        <p:txBody>
          <a:bodyPr/>
          <a:lstStyle>
            <a:lvl1pPr>
              <a:defRPr>
                <a:solidFill>
                  <a:srgbClr val="FFFFFF"/>
                </a:solidFill>
              </a:defRPr>
            </a:lvl1pPr>
            <a:lvl2pPr>
              <a:lnSpc>
                <a:spcPct val="100000"/>
              </a:lnSpc>
              <a:spcAft>
                <a:spcPts val="600"/>
              </a:spcAft>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3" name="Slide Number Placeholder 2"/>
          <p:cNvSpPr>
            <a:spLocks noGrp="1"/>
          </p:cNvSpPr>
          <p:nvPr>
            <p:ph type="sldNum" sz="quarter" idx="11"/>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214073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image righ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6" name="Text Placeholder 5"/>
          <p:cNvSpPr>
            <a:spLocks noGrp="1"/>
          </p:cNvSpPr>
          <p:nvPr>
            <p:ph type="body" sz="quarter" idx="10" hasCustomPrompt="1"/>
          </p:nvPr>
        </p:nvSpPr>
        <p:spPr>
          <a:xfrm>
            <a:off x="1328929" y="1243584"/>
            <a:ext cx="4968489" cy="4279392"/>
          </a:xfrm>
        </p:spPr>
        <p:txBody>
          <a:bodyPr/>
          <a:lstStyle>
            <a:lvl3pPr>
              <a:defRPr>
                <a:solidFill>
                  <a:srgbClr val="000000"/>
                </a:solidFill>
              </a:defRPr>
            </a:lvl3pPr>
          </a:lstStyle>
          <a:p>
            <a:pPr lvl="0"/>
            <a:r>
              <a:rPr lang="en-US" dirty="0"/>
              <a:t>Click to edit subhead</a:t>
            </a:r>
          </a:p>
          <a:p>
            <a:pPr lvl="1"/>
            <a:r>
              <a:rPr lang="en-US" dirty="0"/>
              <a:t>Second level</a:t>
            </a:r>
          </a:p>
          <a:p>
            <a:pPr lvl="2"/>
            <a:r>
              <a:rPr lang="en-US" dirty="0"/>
              <a:t>Third level</a:t>
            </a:r>
          </a:p>
          <a:p>
            <a:pPr lvl="3"/>
            <a:r>
              <a:rPr lang="en-US" dirty="0"/>
              <a:t>Fourth level</a:t>
            </a:r>
          </a:p>
          <a:p>
            <a:pPr lvl="2"/>
            <a:endParaRPr lang="en-US" dirty="0"/>
          </a:p>
          <a:p>
            <a:pPr lvl="3"/>
            <a:endParaRPr lang="en-US" dirty="0"/>
          </a:p>
        </p:txBody>
      </p:sp>
      <p:sp>
        <p:nvSpPr>
          <p:cNvPr id="7" name="Picture Placeholder 8"/>
          <p:cNvSpPr>
            <a:spLocks noGrp="1"/>
          </p:cNvSpPr>
          <p:nvPr>
            <p:ph type="pic" sz="quarter" idx="11"/>
          </p:nvPr>
        </p:nvSpPr>
        <p:spPr>
          <a:xfrm>
            <a:off x="6519333" y="1580339"/>
            <a:ext cx="5271936" cy="2730830"/>
          </a:xfrm>
          <a:solidFill>
            <a:srgbClr val="FFFFFF"/>
          </a:solidFill>
        </p:spPr>
        <p:txBody>
          <a:bodyPr>
            <a:normAutofit/>
          </a:bodyPr>
          <a:lstStyle>
            <a:lvl1pPr>
              <a:defRPr sz="2300">
                <a:solidFill>
                  <a:srgbClr val="C050FF"/>
                </a:solidFill>
              </a:defRPr>
            </a:lvl1pPr>
          </a:lstStyle>
          <a:p>
            <a:pPr lvl="0"/>
            <a:endParaRPr lang="en-US" noProof="0" dirty="0"/>
          </a:p>
        </p:txBody>
      </p:sp>
      <p:sp>
        <p:nvSpPr>
          <p:cNvPr id="3" name="Slide Number Placeholder 2"/>
          <p:cNvSpPr>
            <a:spLocks noGrp="1"/>
          </p:cNvSpPr>
          <p:nvPr>
            <p:ph type="sldNum" sz="quarter" idx="12"/>
          </p:nvPr>
        </p:nvSpPr>
        <p:spPr/>
        <p:txBody>
          <a:bodyPr/>
          <a:lstStyle/>
          <a:p>
            <a:fld id="{006787D7-C74E-48A0-8C05-76E5A2B3921F}" type="slidenum">
              <a:rPr lang="en-US" smtClean="0"/>
              <a:t>‹#›</a:t>
            </a:fld>
            <a:endParaRPr lang="en-US"/>
          </a:p>
        </p:txBody>
      </p:sp>
    </p:spTree>
    <p:extLst>
      <p:ext uri="{BB962C8B-B14F-4D97-AF65-F5344CB8AC3E}">
        <p14:creationId xmlns:p14="http://schemas.microsoft.com/office/powerpoint/2010/main" val="640433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20040"/>
            <a:ext cx="10972800" cy="74980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1328928" y="1243584"/>
            <a:ext cx="10143744" cy="4270248"/>
          </a:xfrm>
          <a:prstGeom prst="rect">
            <a:avLst/>
          </a:prstGeom>
        </p:spPr>
        <p:txBody>
          <a:bodyPr vert="horz" lIns="91440" tIns="45720" rIns="91440" bIns="45720" rtlCol="0">
            <a:normAutofit/>
          </a:bodyPr>
          <a:lstStyle/>
          <a:p>
            <a:pPr lvl="0"/>
            <a:r>
              <a:rPr lang="en-US" dirty="0"/>
              <a:t>Click to edit subhead</a:t>
            </a:r>
          </a:p>
          <a:p>
            <a:pPr lvl="1"/>
            <a:r>
              <a:rPr lang="en-US" dirty="0"/>
              <a:t>Second level</a:t>
            </a:r>
          </a:p>
          <a:p>
            <a:pPr lvl="2"/>
            <a:r>
              <a:rPr lang="en-US" dirty="0"/>
              <a:t>Third level</a:t>
            </a:r>
          </a:p>
          <a:p>
            <a:pPr lvl="3"/>
            <a:r>
              <a:rPr lang="en-US" dirty="0"/>
              <a:t>Fourth level</a:t>
            </a:r>
          </a:p>
          <a:p>
            <a:pPr lvl="4"/>
            <a:endParaRPr lang="en-US" dirty="0"/>
          </a:p>
        </p:txBody>
      </p:sp>
      <p:sp>
        <p:nvSpPr>
          <p:cNvPr id="5" name="Slide Number Placeholder 4"/>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06787D7-C74E-48A0-8C05-76E5A2B3921F}" type="slidenum">
              <a:rPr lang="en-US" smtClean="0"/>
              <a:pPr/>
              <a:t>‹#›</a:t>
            </a:fld>
            <a:endParaRPr lang="en-US" dirty="0"/>
          </a:p>
        </p:txBody>
      </p:sp>
    </p:spTree>
    <p:extLst>
      <p:ext uri="{BB962C8B-B14F-4D97-AF65-F5344CB8AC3E}">
        <p14:creationId xmlns:p14="http://schemas.microsoft.com/office/powerpoint/2010/main" val="1738573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457200" rtl="0" eaLnBrk="1" latinLnBrk="0" hangingPunct="1">
        <a:spcBef>
          <a:spcPct val="0"/>
        </a:spcBef>
        <a:buNone/>
        <a:defRPr sz="2900" kern="1200">
          <a:solidFill>
            <a:srgbClr val="026CB6"/>
          </a:solidFill>
          <a:latin typeface="Arial" panose="020B0604020202020204" pitchFamily="34" charset="0"/>
          <a:ea typeface="+mj-ea"/>
          <a:cs typeface="Arial" panose="020B0604020202020204" pitchFamily="34" charset="0"/>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None/>
        <a:tabLst/>
        <a:defRPr sz="2250" b="0" i="0" kern="1200">
          <a:solidFill>
            <a:srgbClr val="026CB6"/>
          </a:solidFill>
          <a:latin typeface="Arial"/>
          <a:ea typeface="+mn-ea"/>
          <a:cs typeface="Arial"/>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20040"/>
            <a:ext cx="10972800" cy="749808"/>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1328928" y="1243584"/>
            <a:ext cx="10143744" cy="4270248"/>
          </a:xfrm>
          <a:prstGeom prst="rect">
            <a:avLst/>
          </a:prstGeom>
        </p:spPr>
        <p:txBody>
          <a:bodyPr vert="horz" lIns="91440" tIns="45720" rIns="91440" bIns="45720" rtlCol="0">
            <a:normAutofit/>
          </a:bodyPr>
          <a:lstStyle/>
          <a:p>
            <a:pPr lvl="0"/>
            <a:r>
              <a:rPr lang="en-US" dirty="0"/>
              <a:t>Click to edit subhead</a:t>
            </a:r>
          </a:p>
          <a:p>
            <a:pPr lvl="1"/>
            <a:r>
              <a:rPr lang="en-US" dirty="0"/>
              <a:t>Second level</a:t>
            </a:r>
          </a:p>
          <a:p>
            <a:pPr lvl="2"/>
            <a:r>
              <a:rPr lang="en-US" dirty="0"/>
              <a:t>Third level</a:t>
            </a:r>
          </a:p>
          <a:p>
            <a:pPr lvl="3"/>
            <a:r>
              <a:rPr lang="en-US" dirty="0"/>
              <a:t>Fourth level</a:t>
            </a:r>
          </a:p>
          <a:p>
            <a:pPr lvl="4"/>
            <a:endParaRPr lang="en-US" dirty="0"/>
          </a:p>
        </p:txBody>
      </p:sp>
      <p:sp>
        <p:nvSpPr>
          <p:cNvPr id="5" name="Slide Number Placeholder 4"/>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06787D7-C74E-48A0-8C05-76E5A2B3921F}" type="slidenum">
              <a:rPr lang="en-US" smtClean="0"/>
              <a:pPr/>
              <a:t>‹#›</a:t>
            </a:fld>
            <a:endParaRPr lang="en-US" dirty="0"/>
          </a:p>
        </p:txBody>
      </p:sp>
    </p:spTree>
    <p:extLst>
      <p:ext uri="{BB962C8B-B14F-4D97-AF65-F5344CB8AC3E}">
        <p14:creationId xmlns:p14="http://schemas.microsoft.com/office/powerpoint/2010/main" val="38321949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5" r:id="rId19"/>
    <p:sldLayoutId id="2147483716" r:id="rId20"/>
    <p:sldLayoutId id="2147483717" r:id="rId21"/>
  </p:sldLayoutIdLst>
  <p:hf sldNum="0" hdr="0" ftr="0" dt="0"/>
  <p:txStyles>
    <p:titleStyle>
      <a:lvl1pPr algn="l" defTabSz="457200" rtl="0" eaLnBrk="1" latinLnBrk="0" hangingPunct="1">
        <a:spcBef>
          <a:spcPct val="0"/>
        </a:spcBef>
        <a:buNone/>
        <a:defRPr sz="2900" kern="1200">
          <a:solidFill>
            <a:srgbClr val="026CB6"/>
          </a:solidFill>
          <a:latin typeface="Arial" panose="020B0604020202020204" pitchFamily="34" charset="0"/>
          <a:ea typeface="+mj-ea"/>
          <a:cs typeface="Arial" panose="020B0604020202020204" pitchFamily="34" charset="0"/>
        </a:defRPr>
      </a:lvl1pPr>
    </p:titleStyle>
    <p:bodyStyle>
      <a:lvl1pPr marL="342900" marR="0" indent="-342900" algn="l" defTabSz="457200" rtl="0" eaLnBrk="1" fontAlgn="auto" latinLnBrk="0" hangingPunct="1">
        <a:lnSpc>
          <a:spcPct val="100000"/>
        </a:lnSpc>
        <a:spcBef>
          <a:spcPct val="20000"/>
        </a:spcBef>
        <a:spcAft>
          <a:spcPts val="0"/>
        </a:spcAft>
        <a:buClrTx/>
        <a:buSzTx/>
        <a:buFont typeface="Arial"/>
        <a:buNone/>
        <a:tabLst/>
        <a:defRPr sz="2250" b="0" i="0" kern="1200">
          <a:solidFill>
            <a:srgbClr val="026CB6"/>
          </a:solidFill>
          <a:latin typeface="Arial"/>
          <a:ea typeface="+mn-ea"/>
          <a:cs typeface="Arial"/>
        </a:defRPr>
      </a:lvl1pPr>
      <a:lvl2pPr marL="0" indent="0" algn="l" defTabSz="457200" rtl="0" eaLnBrk="1" latinLnBrk="0" hangingPunct="1">
        <a:spcBef>
          <a:spcPct val="20000"/>
        </a:spcBef>
        <a:spcAft>
          <a:spcPts val="600"/>
        </a:spcAft>
        <a:buClr>
          <a:srgbClr val="026CB6"/>
        </a:buClr>
        <a:buFont typeface="Arial"/>
        <a:buNone/>
        <a:defRPr sz="1600" kern="1200" baseline="0">
          <a:solidFill>
            <a:schemeClr val="tx1"/>
          </a:solidFill>
          <a:latin typeface="Arial"/>
          <a:ea typeface="+mn-ea"/>
          <a:cs typeface="+mn-cs"/>
        </a:defRPr>
      </a:lvl2pPr>
      <a:lvl3pPr marL="137160" indent="-137160" algn="l" defTabSz="457200" rtl="0" eaLnBrk="1" latinLnBrk="0" hangingPunct="1">
        <a:spcBef>
          <a:spcPct val="20000"/>
        </a:spcBef>
        <a:buClr>
          <a:srgbClr val="026CB6"/>
        </a:buClr>
        <a:buFont typeface="Arial"/>
        <a:buChar char="•"/>
        <a:defRPr sz="1600" kern="1200">
          <a:solidFill>
            <a:srgbClr val="000000"/>
          </a:solidFill>
          <a:latin typeface="Arial"/>
          <a:ea typeface="+mn-ea"/>
          <a:cs typeface="+mn-cs"/>
        </a:defRPr>
      </a:lvl3pPr>
      <a:lvl4pPr marL="457200" indent="-182880" algn="l" defTabSz="457200" rtl="0" eaLnBrk="1" latinLnBrk="0" hangingPunct="1">
        <a:spcBef>
          <a:spcPct val="20000"/>
        </a:spcBef>
        <a:buClr>
          <a:srgbClr val="026CB6"/>
        </a:buClr>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None/>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None/>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jp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hyperlink" Target="https://creativecommons.org/licenses/by-nc-nd/2.0/" TargetMode="External"/><Relationship Id="rId11" Type="http://schemas.openxmlformats.org/officeDocument/2006/relationships/hyperlink" Target="http://lastmoney.tistory.com/236" TargetMode="External"/><Relationship Id="rId5" Type="http://schemas.openxmlformats.org/officeDocument/2006/relationships/hyperlink" Target="http://lastmoney.tistory.com/236" TargetMode="External"/><Relationship Id="rId10" Type="http://schemas.openxmlformats.org/officeDocument/2006/relationships/image" Target="../media/image22.com"/><Relationship Id="rId4" Type="http://schemas.openxmlformats.org/officeDocument/2006/relationships/hyperlink" Target="http://latroy11.wikispaces.com/pictues+of+information+technology" TargetMode="Externa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Transformation/Gov_Business_Structure_Com/Documents/GCCconversion/GCC_doc_tree_April2018.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Transformation/SAC_GCC_transformation_Gantt.xls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5.jpg"/><Relationship Id="rId7"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futurism.com/5-of-the-most-amazingly-beautiful-and-absolutely-terrifying-sinkholes/" TargetMode="External"/><Relationship Id="rId5" Type="http://schemas.openxmlformats.org/officeDocument/2006/relationships/image" Target="../media/image26.jpg"/><Relationship Id="rId4" Type="http://schemas.openxmlformats.org/officeDocument/2006/relationships/hyperlink" Target="http://vimeo.com/87342428" TargetMode="External"/><Relationship Id="rId9" Type="http://schemas.openxmlformats.org/officeDocument/2006/relationships/hyperlink" Target="https://www.flickr.com/photos/39062553@N06/3633253847"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hyperlink" Target="http://asq.org/member-leader-community/key-tasks/operations/business-planning.html"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hyperlink" Target="mailto:CommunityDevelopment@asq.or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35EAC7-4221-48C4-A17F-3A0E99ADE5B8}"/>
              </a:ext>
            </a:extLst>
          </p:cNvPr>
          <p:cNvSpPr>
            <a:spLocks noGrp="1"/>
          </p:cNvSpPr>
          <p:nvPr>
            <p:ph type="ctrTitle"/>
          </p:nvPr>
        </p:nvSpPr>
        <p:spPr/>
        <p:txBody>
          <a:bodyPr>
            <a:normAutofit fontScale="90000"/>
          </a:bodyPr>
          <a:lstStyle/>
          <a:p>
            <a:r>
              <a:rPr lang="en-US" dirty="0"/>
              <a:t>SAC to GCC</a:t>
            </a:r>
          </a:p>
        </p:txBody>
      </p:sp>
      <p:sp>
        <p:nvSpPr>
          <p:cNvPr id="3" name="Subtitle 2">
            <a:extLst>
              <a:ext uri="{FF2B5EF4-FFF2-40B4-BE49-F238E27FC236}">
                <a16:creationId xmlns:a16="http://schemas.microsoft.com/office/drawing/2014/main" xmlns="" id="{C873515A-18BD-469A-A1BA-25037DCCA8F4}"/>
              </a:ext>
            </a:extLst>
          </p:cNvPr>
          <p:cNvSpPr>
            <a:spLocks noGrp="1"/>
          </p:cNvSpPr>
          <p:nvPr>
            <p:ph type="subTitle" idx="1"/>
          </p:nvPr>
        </p:nvSpPr>
        <p:spPr/>
        <p:txBody>
          <a:bodyPr/>
          <a:lstStyle/>
          <a:p>
            <a:r>
              <a:rPr lang="en-US" dirty="0"/>
              <a:t>Reenergizing -Optimizing the Member Experience…Update</a:t>
            </a:r>
          </a:p>
        </p:txBody>
      </p:sp>
      <p:sp>
        <p:nvSpPr>
          <p:cNvPr id="4" name="Text Placeholder 3">
            <a:extLst>
              <a:ext uri="{FF2B5EF4-FFF2-40B4-BE49-F238E27FC236}">
                <a16:creationId xmlns:a16="http://schemas.microsoft.com/office/drawing/2014/main" xmlns="" id="{5AFF75FD-CFC9-4EB3-BA4C-610157EF77D0}"/>
              </a:ext>
            </a:extLst>
          </p:cNvPr>
          <p:cNvSpPr>
            <a:spLocks noGrp="1"/>
          </p:cNvSpPr>
          <p:nvPr>
            <p:ph type="body" sz="quarter" idx="11"/>
          </p:nvPr>
        </p:nvSpPr>
        <p:spPr/>
        <p:txBody>
          <a:bodyPr/>
          <a:lstStyle/>
          <a:p>
            <a:r>
              <a:rPr lang="en-US" dirty="0"/>
              <a:t>August 2018</a:t>
            </a:r>
          </a:p>
        </p:txBody>
      </p:sp>
    </p:spTree>
    <p:extLst>
      <p:ext uri="{BB962C8B-B14F-4D97-AF65-F5344CB8AC3E}">
        <p14:creationId xmlns:p14="http://schemas.microsoft.com/office/powerpoint/2010/main" val="1349727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74E7FEC-30DA-43F1-AAF0-4A40505CA351}"/>
              </a:ext>
            </a:extLst>
          </p:cNvPr>
          <p:cNvSpPr>
            <a:spLocks noGrp="1"/>
          </p:cNvSpPr>
          <p:nvPr>
            <p:ph type="title"/>
          </p:nvPr>
        </p:nvSpPr>
        <p:spPr/>
        <p:txBody>
          <a:bodyPr/>
          <a:lstStyle/>
          <a:p>
            <a:r>
              <a:rPr lang="en-US" dirty="0"/>
              <a:t>The Changing Culture of the World Around Us</a:t>
            </a:r>
          </a:p>
        </p:txBody>
      </p:sp>
      <p:sp>
        <p:nvSpPr>
          <p:cNvPr id="5" name="Text Placeholder 4">
            <a:extLst>
              <a:ext uri="{FF2B5EF4-FFF2-40B4-BE49-F238E27FC236}">
                <a16:creationId xmlns:a16="http://schemas.microsoft.com/office/drawing/2014/main" xmlns="" id="{7657192B-8B1F-47E6-A539-005021F9B375}"/>
              </a:ext>
            </a:extLst>
          </p:cNvPr>
          <p:cNvSpPr>
            <a:spLocks noGrp="1"/>
          </p:cNvSpPr>
          <p:nvPr>
            <p:ph type="body" sz="quarter" idx="10"/>
          </p:nvPr>
        </p:nvSpPr>
        <p:spPr/>
        <p:txBody>
          <a:bodyPr/>
          <a:lstStyle/>
          <a:p>
            <a:r>
              <a:rPr lang="en-US" dirty="0"/>
              <a:t>We must consider in our planning</a:t>
            </a:r>
          </a:p>
        </p:txBody>
      </p:sp>
    </p:spTree>
    <p:extLst>
      <p:ext uri="{BB962C8B-B14F-4D97-AF65-F5344CB8AC3E}">
        <p14:creationId xmlns:p14="http://schemas.microsoft.com/office/powerpoint/2010/main" val="3229481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802920-C46E-49FF-9142-A02D522EAB5B}"/>
              </a:ext>
            </a:extLst>
          </p:cNvPr>
          <p:cNvSpPr>
            <a:spLocks noGrp="1"/>
          </p:cNvSpPr>
          <p:nvPr>
            <p:ph type="title"/>
          </p:nvPr>
        </p:nvSpPr>
        <p:spPr>
          <a:xfrm>
            <a:off x="561570" y="163023"/>
            <a:ext cx="10972800" cy="511232"/>
          </a:xfrm>
        </p:spPr>
        <p:txBody>
          <a:bodyPr>
            <a:normAutofit fontScale="90000"/>
          </a:bodyPr>
          <a:lstStyle/>
          <a:p>
            <a:r>
              <a:rPr lang="en-US" dirty="0"/>
              <a:t>Special Challenges – The Environment we ARE in!! – World is Changing</a:t>
            </a:r>
          </a:p>
        </p:txBody>
      </p:sp>
      <p:grpSp>
        <p:nvGrpSpPr>
          <p:cNvPr id="18" name="Group 17">
            <a:extLst>
              <a:ext uri="{FF2B5EF4-FFF2-40B4-BE49-F238E27FC236}">
                <a16:creationId xmlns:a16="http://schemas.microsoft.com/office/drawing/2014/main" xmlns="" id="{64B24F14-41F6-43D5-B190-08B6C9C929E9}"/>
              </a:ext>
            </a:extLst>
          </p:cNvPr>
          <p:cNvGrpSpPr/>
          <p:nvPr/>
        </p:nvGrpSpPr>
        <p:grpSpPr>
          <a:xfrm>
            <a:off x="8234217" y="840517"/>
            <a:ext cx="2613891" cy="2037772"/>
            <a:chOff x="7245937" y="895808"/>
            <a:chExt cx="2613891" cy="2037772"/>
          </a:xfrm>
        </p:grpSpPr>
        <p:pic>
          <p:nvPicPr>
            <p:cNvPr id="15" name="Picture 14">
              <a:extLst>
                <a:ext uri="{FF2B5EF4-FFF2-40B4-BE49-F238E27FC236}">
                  <a16:creationId xmlns:a16="http://schemas.microsoft.com/office/drawing/2014/main" xmlns="" id="{23E5CF6B-3791-4991-97BB-3A47D2E705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7341625" y="895808"/>
              <a:ext cx="2518203" cy="2037772"/>
            </a:xfrm>
            <a:prstGeom prst="rect">
              <a:avLst/>
            </a:prstGeom>
          </p:spPr>
        </p:pic>
        <p:sp>
          <p:nvSpPr>
            <p:cNvPr id="5" name="TextBox 4">
              <a:extLst>
                <a:ext uri="{FF2B5EF4-FFF2-40B4-BE49-F238E27FC236}">
                  <a16:creationId xmlns:a16="http://schemas.microsoft.com/office/drawing/2014/main" xmlns="" id="{A4FCCB87-5E27-40B3-A177-B9D43350046E}"/>
                </a:ext>
              </a:extLst>
            </p:cNvPr>
            <p:cNvSpPr txBox="1"/>
            <p:nvPr/>
          </p:nvSpPr>
          <p:spPr>
            <a:xfrm>
              <a:off x="7245937" y="965202"/>
              <a:ext cx="2613891" cy="369332"/>
            </a:xfrm>
            <a:prstGeom prst="rect">
              <a:avLst/>
            </a:prstGeom>
            <a:noFill/>
          </p:spPr>
          <p:txBody>
            <a:bodyPr wrap="square" rtlCol="0">
              <a:spAutoFit/>
            </a:bodyPr>
            <a:lstStyle/>
            <a:p>
              <a:pPr algn="ctr"/>
              <a:r>
                <a:rPr lang="en-US" dirty="0"/>
                <a:t>Information Technology</a:t>
              </a:r>
            </a:p>
          </p:txBody>
        </p:sp>
      </p:grpSp>
      <p:sp>
        <p:nvSpPr>
          <p:cNvPr id="10" name="TextBox 9">
            <a:extLst>
              <a:ext uri="{FF2B5EF4-FFF2-40B4-BE49-F238E27FC236}">
                <a16:creationId xmlns:a16="http://schemas.microsoft.com/office/drawing/2014/main" xmlns="" id="{5E4F0D64-E3ED-452A-A52B-55949ABAA9BD}"/>
              </a:ext>
            </a:extLst>
          </p:cNvPr>
          <p:cNvSpPr txBox="1"/>
          <p:nvPr/>
        </p:nvSpPr>
        <p:spPr>
          <a:xfrm>
            <a:off x="2999510" y="6102733"/>
            <a:ext cx="3810000" cy="230832"/>
          </a:xfrm>
          <a:prstGeom prst="rect">
            <a:avLst/>
          </a:prstGeom>
          <a:noFill/>
        </p:spPr>
        <p:txBody>
          <a:bodyPr wrap="square" rtlCol="0">
            <a:spAutoFit/>
          </a:bodyPr>
          <a:lstStyle/>
          <a:p>
            <a:r>
              <a:rPr lang="en-US" sz="900" dirty="0">
                <a:hlinkClick r:id="rId5" tooltip="http://lastmoney.tistory.com/236"/>
              </a:rPr>
              <a:t>This Photo</a:t>
            </a:r>
            <a:r>
              <a:rPr lang="en-US" sz="900" dirty="0"/>
              <a:t> by Unknown Author is licensed under </a:t>
            </a:r>
            <a:r>
              <a:rPr lang="en-US" sz="900" dirty="0">
                <a:hlinkClick r:id="rId6" tooltip="https://creativecommons.org/licenses/by-nc-nd/2.0/"/>
              </a:rPr>
              <a:t>CC BY-NC-ND</a:t>
            </a:r>
            <a:endParaRPr lang="en-US" sz="900" dirty="0"/>
          </a:p>
        </p:txBody>
      </p:sp>
      <p:grpSp>
        <p:nvGrpSpPr>
          <p:cNvPr id="20" name="Group 19">
            <a:extLst>
              <a:ext uri="{FF2B5EF4-FFF2-40B4-BE49-F238E27FC236}">
                <a16:creationId xmlns:a16="http://schemas.microsoft.com/office/drawing/2014/main" xmlns="" id="{28C6C431-9C80-4DD8-AB81-EA1AFD7F50EC}"/>
              </a:ext>
            </a:extLst>
          </p:cNvPr>
          <p:cNvGrpSpPr/>
          <p:nvPr/>
        </p:nvGrpSpPr>
        <p:grpSpPr>
          <a:xfrm>
            <a:off x="1096818" y="3211522"/>
            <a:ext cx="4148715" cy="2122111"/>
            <a:chOff x="1134484" y="3495965"/>
            <a:chExt cx="4148715" cy="2122111"/>
          </a:xfrm>
        </p:grpSpPr>
        <p:sp>
          <p:nvSpPr>
            <p:cNvPr id="6" name="TextBox 5">
              <a:extLst>
                <a:ext uri="{FF2B5EF4-FFF2-40B4-BE49-F238E27FC236}">
                  <a16:creationId xmlns:a16="http://schemas.microsoft.com/office/drawing/2014/main" xmlns="" id="{ECD99909-4AEB-4526-B572-4BEF3390911B}"/>
                </a:ext>
              </a:extLst>
            </p:cNvPr>
            <p:cNvSpPr txBox="1"/>
            <p:nvPr/>
          </p:nvSpPr>
          <p:spPr>
            <a:xfrm>
              <a:off x="1833415" y="3495965"/>
              <a:ext cx="2613891" cy="369332"/>
            </a:xfrm>
            <a:prstGeom prst="rect">
              <a:avLst/>
            </a:prstGeom>
            <a:noFill/>
          </p:spPr>
          <p:txBody>
            <a:bodyPr wrap="square" rtlCol="0">
              <a:spAutoFit/>
            </a:bodyPr>
            <a:lstStyle/>
            <a:p>
              <a:pPr algn="ctr"/>
              <a:r>
                <a:rPr lang="en-US" dirty="0"/>
                <a:t>Peloton</a:t>
              </a:r>
            </a:p>
          </p:txBody>
        </p:sp>
        <p:pic>
          <p:nvPicPr>
            <p:cNvPr id="19" name="Picture 18">
              <a:extLst>
                <a:ext uri="{FF2B5EF4-FFF2-40B4-BE49-F238E27FC236}">
                  <a16:creationId xmlns:a16="http://schemas.microsoft.com/office/drawing/2014/main" xmlns="" id="{789355D3-F09F-4076-933D-BB9CF0151125}"/>
                </a:ext>
              </a:extLst>
            </p:cNvPr>
            <p:cNvPicPr>
              <a:picLocks noChangeAspect="1"/>
            </p:cNvPicPr>
            <p:nvPr/>
          </p:nvPicPr>
          <p:blipFill>
            <a:blip r:embed="rId7"/>
            <a:stretch>
              <a:fillRect/>
            </a:stretch>
          </p:blipFill>
          <p:spPr>
            <a:xfrm>
              <a:off x="1134484" y="3865297"/>
              <a:ext cx="4148715" cy="1752779"/>
            </a:xfrm>
            <a:prstGeom prst="rect">
              <a:avLst/>
            </a:prstGeom>
          </p:spPr>
        </p:pic>
      </p:grpSp>
      <p:grpSp>
        <p:nvGrpSpPr>
          <p:cNvPr id="23" name="Group 22">
            <a:extLst>
              <a:ext uri="{FF2B5EF4-FFF2-40B4-BE49-F238E27FC236}">
                <a16:creationId xmlns:a16="http://schemas.microsoft.com/office/drawing/2014/main" xmlns="" id="{5F4E2DA8-B218-43F5-BFA4-38105F6C60AB}"/>
              </a:ext>
            </a:extLst>
          </p:cNvPr>
          <p:cNvGrpSpPr/>
          <p:nvPr/>
        </p:nvGrpSpPr>
        <p:grpSpPr>
          <a:xfrm>
            <a:off x="7989453" y="3528297"/>
            <a:ext cx="2687782" cy="1908499"/>
            <a:chOff x="7269018" y="3528297"/>
            <a:chExt cx="2687782" cy="1908499"/>
          </a:xfrm>
        </p:grpSpPr>
        <p:sp>
          <p:nvSpPr>
            <p:cNvPr id="7" name="TextBox 6">
              <a:extLst>
                <a:ext uri="{FF2B5EF4-FFF2-40B4-BE49-F238E27FC236}">
                  <a16:creationId xmlns:a16="http://schemas.microsoft.com/office/drawing/2014/main" xmlns="" id="{B49C901C-1EB3-4AF8-A87C-CFAB57EE084F}"/>
                </a:ext>
              </a:extLst>
            </p:cNvPr>
            <p:cNvSpPr txBox="1"/>
            <p:nvPr/>
          </p:nvSpPr>
          <p:spPr>
            <a:xfrm>
              <a:off x="7269018" y="3528297"/>
              <a:ext cx="2687782" cy="369332"/>
            </a:xfrm>
            <a:prstGeom prst="rect">
              <a:avLst/>
            </a:prstGeom>
            <a:noFill/>
          </p:spPr>
          <p:txBody>
            <a:bodyPr wrap="square" rtlCol="0">
              <a:spAutoFit/>
            </a:bodyPr>
            <a:lstStyle/>
            <a:p>
              <a:pPr algn="ctr"/>
              <a:r>
                <a:rPr lang="en-US" dirty="0"/>
                <a:t>Tesla / Dominos Pizza</a:t>
              </a:r>
            </a:p>
          </p:txBody>
        </p:sp>
        <p:pic>
          <p:nvPicPr>
            <p:cNvPr id="21" name="Picture 20">
              <a:extLst>
                <a:ext uri="{FF2B5EF4-FFF2-40B4-BE49-F238E27FC236}">
                  <a16:creationId xmlns:a16="http://schemas.microsoft.com/office/drawing/2014/main" xmlns="" id="{12350DBC-030A-47D0-9612-26ACF276DE11}"/>
                </a:ext>
              </a:extLst>
            </p:cNvPr>
            <p:cNvPicPr>
              <a:picLocks noChangeAspect="1"/>
            </p:cNvPicPr>
            <p:nvPr/>
          </p:nvPicPr>
          <p:blipFill>
            <a:blip r:embed="rId8"/>
            <a:stretch>
              <a:fillRect/>
            </a:stretch>
          </p:blipFill>
          <p:spPr>
            <a:xfrm>
              <a:off x="7269018" y="3918875"/>
              <a:ext cx="1165812" cy="1200355"/>
            </a:xfrm>
            <a:prstGeom prst="rect">
              <a:avLst/>
            </a:prstGeom>
          </p:spPr>
        </p:pic>
        <p:pic>
          <p:nvPicPr>
            <p:cNvPr id="22" name="Picture 21">
              <a:extLst>
                <a:ext uri="{FF2B5EF4-FFF2-40B4-BE49-F238E27FC236}">
                  <a16:creationId xmlns:a16="http://schemas.microsoft.com/office/drawing/2014/main" xmlns="" id="{16F8CDFA-F10A-49EF-8EC4-D6F9629085E8}"/>
                </a:ext>
              </a:extLst>
            </p:cNvPr>
            <p:cNvPicPr>
              <a:picLocks noChangeAspect="1"/>
            </p:cNvPicPr>
            <p:nvPr/>
          </p:nvPicPr>
          <p:blipFill>
            <a:blip r:embed="rId9"/>
            <a:stretch>
              <a:fillRect/>
            </a:stretch>
          </p:blipFill>
          <p:spPr>
            <a:xfrm>
              <a:off x="8657792" y="4295775"/>
              <a:ext cx="1132753" cy="1141021"/>
            </a:xfrm>
            <a:prstGeom prst="rect">
              <a:avLst/>
            </a:prstGeom>
          </p:spPr>
        </p:pic>
      </p:grpSp>
      <p:grpSp>
        <p:nvGrpSpPr>
          <p:cNvPr id="3" name="Group 2">
            <a:extLst>
              <a:ext uri="{FF2B5EF4-FFF2-40B4-BE49-F238E27FC236}">
                <a16:creationId xmlns:a16="http://schemas.microsoft.com/office/drawing/2014/main" xmlns="" id="{52DADEB7-5C51-4596-BCFC-ADBACFCFABA6}"/>
              </a:ext>
            </a:extLst>
          </p:cNvPr>
          <p:cNvGrpSpPr/>
          <p:nvPr/>
        </p:nvGrpSpPr>
        <p:grpSpPr>
          <a:xfrm>
            <a:off x="1440872" y="840517"/>
            <a:ext cx="2613891" cy="2144909"/>
            <a:chOff x="1440872" y="840517"/>
            <a:chExt cx="2613891" cy="2144909"/>
          </a:xfrm>
        </p:grpSpPr>
        <p:pic>
          <p:nvPicPr>
            <p:cNvPr id="9" name="Picture 8">
              <a:extLst>
                <a:ext uri="{FF2B5EF4-FFF2-40B4-BE49-F238E27FC236}">
                  <a16:creationId xmlns:a16="http://schemas.microsoft.com/office/drawing/2014/main" xmlns="" id="{7F9F46BC-5A8F-4CD0-B464-AC4A43DC1A4C}"/>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xmlns="" r:id="rId11"/>
                </a:ext>
              </a:extLst>
            </a:blip>
            <a:stretch>
              <a:fillRect/>
            </a:stretch>
          </p:blipFill>
          <p:spPr>
            <a:xfrm>
              <a:off x="1818468" y="1126729"/>
              <a:ext cx="1858697" cy="1858697"/>
            </a:xfrm>
            <a:prstGeom prst="rect">
              <a:avLst/>
            </a:prstGeom>
          </p:spPr>
        </p:pic>
        <p:sp>
          <p:nvSpPr>
            <p:cNvPr id="4" name="TextBox 3">
              <a:extLst>
                <a:ext uri="{FF2B5EF4-FFF2-40B4-BE49-F238E27FC236}">
                  <a16:creationId xmlns:a16="http://schemas.microsoft.com/office/drawing/2014/main" xmlns="" id="{50EE3567-9BF5-4BAF-90E6-2FF47434127B}"/>
                </a:ext>
              </a:extLst>
            </p:cNvPr>
            <p:cNvSpPr txBox="1"/>
            <p:nvPr/>
          </p:nvSpPr>
          <p:spPr>
            <a:xfrm>
              <a:off x="1440872" y="840517"/>
              <a:ext cx="2613891" cy="369332"/>
            </a:xfrm>
            <a:prstGeom prst="rect">
              <a:avLst/>
            </a:prstGeom>
            <a:noFill/>
          </p:spPr>
          <p:txBody>
            <a:bodyPr wrap="square" rtlCol="0">
              <a:spAutoFit/>
            </a:bodyPr>
            <a:lstStyle/>
            <a:p>
              <a:pPr algn="ctr"/>
              <a:r>
                <a:rPr lang="en-US" dirty="0"/>
                <a:t>Competing Priorities</a:t>
              </a:r>
            </a:p>
          </p:txBody>
        </p:sp>
      </p:grpSp>
      <p:pic>
        <p:nvPicPr>
          <p:cNvPr id="11" name="Picture 10">
            <a:extLst>
              <a:ext uri="{FF2B5EF4-FFF2-40B4-BE49-F238E27FC236}">
                <a16:creationId xmlns:a16="http://schemas.microsoft.com/office/drawing/2014/main" xmlns="" id="{C942B5A9-E90B-4F0D-B308-1CEF47B092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07035" y="1343991"/>
            <a:ext cx="1306735" cy="2562225"/>
          </a:xfrm>
          <a:prstGeom prst="rect">
            <a:avLst/>
          </a:prstGeom>
        </p:spPr>
      </p:pic>
    </p:spTree>
    <p:extLst>
      <p:ext uri="{BB962C8B-B14F-4D97-AF65-F5344CB8AC3E}">
        <p14:creationId xmlns:p14="http://schemas.microsoft.com/office/powerpoint/2010/main" val="1857177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B56E392-701F-41DE-99B1-AA95C86520B8}"/>
              </a:ext>
            </a:extLst>
          </p:cNvPr>
          <p:cNvSpPr>
            <a:spLocks noGrp="1"/>
          </p:cNvSpPr>
          <p:nvPr>
            <p:ph type="title"/>
          </p:nvPr>
        </p:nvSpPr>
        <p:spPr/>
        <p:txBody>
          <a:bodyPr/>
          <a:lstStyle/>
          <a:p>
            <a:r>
              <a:rPr lang="en-US" dirty="0"/>
              <a:t>Our approach to tacking the issues</a:t>
            </a:r>
          </a:p>
        </p:txBody>
      </p:sp>
      <p:sp>
        <p:nvSpPr>
          <p:cNvPr id="5" name="Text Placeholder 4">
            <a:extLst>
              <a:ext uri="{FF2B5EF4-FFF2-40B4-BE49-F238E27FC236}">
                <a16:creationId xmlns:a16="http://schemas.microsoft.com/office/drawing/2014/main" xmlns="" id="{9F26F44D-21B1-4053-99E2-67EEB39AF9A1}"/>
              </a:ext>
            </a:extLst>
          </p:cNvPr>
          <p:cNvSpPr>
            <a:spLocks noGrp="1"/>
          </p:cNvSpPr>
          <p:nvPr>
            <p:ph type="body" sz="quarter" idx="10"/>
          </p:nvPr>
        </p:nvSpPr>
        <p:spPr/>
        <p:txBody>
          <a:bodyPr/>
          <a:lstStyle/>
          <a:p>
            <a:r>
              <a:rPr lang="en-US" dirty="0"/>
              <a:t>Transformation Approach:</a:t>
            </a:r>
          </a:p>
          <a:p>
            <a:r>
              <a:rPr lang="en-US" dirty="0"/>
              <a:t>Development of Member Led Committees</a:t>
            </a:r>
          </a:p>
        </p:txBody>
      </p:sp>
    </p:spTree>
    <p:extLst>
      <p:ext uri="{BB962C8B-B14F-4D97-AF65-F5344CB8AC3E}">
        <p14:creationId xmlns:p14="http://schemas.microsoft.com/office/powerpoint/2010/main" val="728388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llout: Left-Right Arrow 10">
            <a:extLst>
              <a:ext uri="{FF2B5EF4-FFF2-40B4-BE49-F238E27FC236}">
                <a16:creationId xmlns:a16="http://schemas.microsoft.com/office/drawing/2014/main" xmlns="" id="{EC1B5ABB-2711-455D-B2EB-72C38B991F89}"/>
              </a:ext>
            </a:extLst>
          </p:cNvPr>
          <p:cNvSpPr/>
          <p:nvPr/>
        </p:nvSpPr>
        <p:spPr>
          <a:xfrm>
            <a:off x="3913911" y="923636"/>
            <a:ext cx="4412673" cy="5569528"/>
          </a:xfrm>
          <a:prstGeom prst="leftRightArrow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b="1" dirty="0"/>
              <a:t>SAC / transition / GCC</a:t>
            </a:r>
          </a:p>
        </p:txBody>
      </p:sp>
      <p:sp>
        <p:nvSpPr>
          <p:cNvPr id="2" name="Title 1">
            <a:extLst>
              <a:ext uri="{FF2B5EF4-FFF2-40B4-BE49-F238E27FC236}">
                <a16:creationId xmlns:a16="http://schemas.microsoft.com/office/drawing/2014/main" xmlns="" id="{F3BAB220-9B2E-4697-8E53-9D3BB4F83245}"/>
              </a:ext>
            </a:extLst>
          </p:cNvPr>
          <p:cNvSpPr>
            <a:spLocks noGrp="1"/>
          </p:cNvSpPr>
          <p:nvPr>
            <p:ph type="title"/>
          </p:nvPr>
        </p:nvSpPr>
        <p:spPr>
          <a:xfrm>
            <a:off x="487680" y="135318"/>
            <a:ext cx="10972800" cy="485002"/>
          </a:xfrm>
        </p:spPr>
        <p:txBody>
          <a:bodyPr>
            <a:normAutofit fontScale="90000"/>
          </a:bodyPr>
          <a:lstStyle/>
          <a:p>
            <a:pPr algn="ctr"/>
            <a:r>
              <a:rPr lang="en-US" dirty="0"/>
              <a:t>Committees to meet Transformation Transition Goals </a:t>
            </a:r>
          </a:p>
        </p:txBody>
      </p:sp>
      <p:sp>
        <p:nvSpPr>
          <p:cNvPr id="5" name="Rectangle: Rounded Corners 4">
            <a:extLst>
              <a:ext uri="{FF2B5EF4-FFF2-40B4-BE49-F238E27FC236}">
                <a16:creationId xmlns:a16="http://schemas.microsoft.com/office/drawing/2014/main" xmlns="" id="{1F645818-2B49-4ACB-B33B-CDA3AC3E000D}"/>
              </a:ext>
            </a:extLst>
          </p:cNvPr>
          <p:cNvSpPr/>
          <p:nvPr/>
        </p:nvSpPr>
        <p:spPr>
          <a:xfrm>
            <a:off x="5339551" y="1594832"/>
            <a:ext cx="1565564" cy="628063"/>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400" u="sng" dirty="0"/>
              <a:t>Communication</a:t>
            </a:r>
          </a:p>
          <a:p>
            <a:pPr algn="ctr"/>
            <a:r>
              <a:rPr lang="en-US" sz="1400" dirty="0"/>
              <a:t>Barrie Simpson</a:t>
            </a:r>
          </a:p>
        </p:txBody>
      </p:sp>
      <p:sp>
        <p:nvSpPr>
          <p:cNvPr id="6" name="Rectangle: Rounded Corners 5">
            <a:extLst>
              <a:ext uri="{FF2B5EF4-FFF2-40B4-BE49-F238E27FC236}">
                <a16:creationId xmlns:a16="http://schemas.microsoft.com/office/drawing/2014/main" xmlns="" id="{31964568-7CC6-4090-9A35-21FD08440BF0}"/>
              </a:ext>
            </a:extLst>
          </p:cNvPr>
          <p:cNvSpPr/>
          <p:nvPr/>
        </p:nvSpPr>
        <p:spPr>
          <a:xfrm>
            <a:off x="5339551" y="3101994"/>
            <a:ext cx="1565564" cy="628063"/>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400" u="sng" dirty="0"/>
              <a:t>Technology</a:t>
            </a:r>
          </a:p>
          <a:p>
            <a:pPr algn="ctr"/>
            <a:r>
              <a:rPr lang="en-US" sz="1400" dirty="0"/>
              <a:t>Don Brecken</a:t>
            </a:r>
          </a:p>
        </p:txBody>
      </p:sp>
      <p:sp>
        <p:nvSpPr>
          <p:cNvPr id="7" name="Rectangle: Rounded Corners 6">
            <a:hlinkClick r:id="" action="ppaction://noaction"/>
            <a:extLst>
              <a:ext uri="{FF2B5EF4-FFF2-40B4-BE49-F238E27FC236}">
                <a16:creationId xmlns:a16="http://schemas.microsoft.com/office/drawing/2014/main" xmlns="" id="{540370BA-2484-488F-8999-DFC2EA49B8BD}"/>
              </a:ext>
            </a:extLst>
          </p:cNvPr>
          <p:cNvSpPr/>
          <p:nvPr/>
        </p:nvSpPr>
        <p:spPr>
          <a:xfrm>
            <a:off x="5339551" y="2355337"/>
            <a:ext cx="1565564" cy="628063"/>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400" u="sng" dirty="0"/>
              <a:t>Funding/Finance</a:t>
            </a:r>
          </a:p>
          <a:p>
            <a:pPr algn="ctr"/>
            <a:r>
              <a:rPr lang="en-US" sz="1400" dirty="0"/>
              <a:t>Jim Creiman</a:t>
            </a:r>
          </a:p>
        </p:txBody>
      </p:sp>
      <p:sp>
        <p:nvSpPr>
          <p:cNvPr id="8" name="Rectangle: Rounded Corners 7">
            <a:extLst>
              <a:ext uri="{FF2B5EF4-FFF2-40B4-BE49-F238E27FC236}">
                <a16:creationId xmlns:a16="http://schemas.microsoft.com/office/drawing/2014/main" xmlns="" id="{D6F28967-4468-4A15-B35E-1BD0F5B906D0}"/>
              </a:ext>
            </a:extLst>
          </p:cNvPr>
          <p:cNvSpPr/>
          <p:nvPr/>
        </p:nvSpPr>
        <p:spPr>
          <a:xfrm>
            <a:off x="5339552" y="5332572"/>
            <a:ext cx="1565564" cy="888112"/>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400" u="sng" dirty="0"/>
              <a:t>Governance Business </a:t>
            </a:r>
            <a:r>
              <a:rPr lang="en-US" sz="1400" u="sng" dirty="0" err="1"/>
              <a:t>Mgt</a:t>
            </a:r>
            <a:endParaRPr lang="en-US" sz="1400" u="sng" dirty="0"/>
          </a:p>
          <a:p>
            <a:pPr algn="ctr"/>
            <a:r>
              <a:rPr lang="en-US" sz="1400" dirty="0"/>
              <a:t>Bud Newton</a:t>
            </a:r>
          </a:p>
        </p:txBody>
      </p:sp>
      <p:sp>
        <p:nvSpPr>
          <p:cNvPr id="9" name="Rectangle: Rounded Corners 8">
            <a:hlinkClick r:id="" action="ppaction://noaction"/>
            <a:extLst>
              <a:ext uri="{FF2B5EF4-FFF2-40B4-BE49-F238E27FC236}">
                <a16:creationId xmlns:a16="http://schemas.microsoft.com/office/drawing/2014/main" xmlns="" id="{423B7EE5-82D5-48A7-AF6E-8F600D271FB0}"/>
              </a:ext>
            </a:extLst>
          </p:cNvPr>
          <p:cNvSpPr/>
          <p:nvPr/>
        </p:nvSpPr>
        <p:spPr>
          <a:xfrm>
            <a:off x="5339551" y="3859369"/>
            <a:ext cx="1565564" cy="5925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400" u="sng" dirty="0"/>
              <a:t>GC Structure</a:t>
            </a:r>
          </a:p>
          <a:p>
            <a:pPr algn="ctr"/>
            <a:r>
              <a:rPr lang="en-US" sz="1400" dirty="0"/>
              <a:t>Luis Morales. </a:t>
            </a:r>
          </a:p>
        </p:txBody>
      </p:sp>
      <p:sp>
        <p:nvSpPr>
          <p:cNvPr id="10" name="Arrow: Pentagon 9">
            <a:extLst>
              <a:ext uri="{FF2B5EF4-FFF2-40B4-BE49-F238E27FC236}">
                <a16:creationId xmlns:a16="http://schemas.microsoft.com/office/drawing/2014/main" xmlns="" id="{579B7F75-4962-498B-BFAD-AA894DF2A56A}"/>
              </a:ext>
            </a:extLst>
          </p:cNvPr>
          <p:cNvSpPr/>
          <p:nvPr/>
        </p:nvSpPr>
        <p:spPr>
          <a:xfrm>
            <a:off x="2127817" y="1339274"/>
            <a:ext cx="1569033" cy="4729015"/>
          </a:xfrm>
          <a:prstGeom prst="homePlate">
            <a:avLst>
              <a:gd name="adj" fmla="val 50463"/>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US" dirty="0">
                <a:solidFill>
                  <a:prstClr val="white"/>
                </a:solidFill>
                <a:latin typeface="Arial"/>
              </a:rPr>
              <a:t>Sections</a:t>
            </a:r>
          </a:p>
          <a:p>
            <a:pPr algn="ctr" defTabSz="457200">
              <a:defRPr/>
            </a:pPr>
            <a:endParaRPr lang="en-US" dirty="0">
              <a:solidFill>
                <a:prstClr val="white"/>
              </a:solidFill>
              <a:latin typeface="Arial"/>
            </a:endParaRPr>
          </a:p>
          <a:p>
            <a:pPr algn="ctr" defTabSz="457200">
              <a:defRPr/>
            </a:pPr>
            <a:r>
              <a:rPr lang="en-US" dirty="0">
                <a:solidFill>
                  <a:prstClr val="white"/>
                </a:solidFill>
                <a:latin typeface="Arial"/>
              </a:rPr>
              <a:t>TCC</a:t>
            </a:r>
          </a:p>
          <a:p>
            <a:pPr algn="ctr" defTabSz="457200">
              <a:defRPr/>
            </a:pPr>
            <a:endParaRPr lang="en-US" dirty="0">
              <a:solidFill>
                <a:prstClr val="white"/>
              </a:solidFill>
              <a:latin typeface="Arial"/>
            </a:endParaRPr>
          </a:p>
          <a:p>
            <a:pPr algn="ctr" defTabSz="457200">
              <a:defRPr/>
            </a:pPr>
            <a:r>
              <a:rPr lang="en-US" dirty="0">
                <a:solidFill>
                  <a:prstClr val="white"/>
                </a:solidFill>
                <a:latin typeface="Arial"/>
              </a:rPr>
              <a:t>HQ / CD</a:t>
            </a:r>
          </a:p>
          <a:p>
            <a:pPr algn="ctr" defTabSz="457200">
              <a:defRPr/>
            </a:pPr>
            <a:endParaRPr lang="en-US" dirty="0">
              <a:solidFill>
                <a:prstClr val="white"/>
              </a:solidFill>
              <a:latin typeface="Arial"/>
            </a:endParaRPr>
          </a:p>
          <a:p>
            <a:pPr algn="ctr" defTabSz="457200">
              <a:defRPr/>
            </a:pPr>
            <a:r>
              <a:rPr lang="en-US" dirty="0">
                <a:solidFill>
                  <a:prstClr val="white"/>
                </a:solidFill>
                <a:latin typeface="Arial"/>
              </a:rPr>
              <a:t>Org Members</a:t>
            </a:r>
          </a:p>
          <a:p>
            <a:pPr algn="ctr" defTabSz="457200">
              <a:defRPr/>
            </a:pPr>
            <a:endParaRPr lang="en-US" dirty="0">
              <a:solidFill>
                <a:prstClr val="white"/>
              </a:solidFill>
              <a:latin typeface="Arial"/>
            </a:endParaRPr>
          </a:p>
          <a:p>
            <a:pPr algn="ctr" defTabSz="457200">
              <a:defRPr/>
            </a:pPr>
            <a:r>
              <a:rPr lang="en-US" dirty="0">
                <a:solidFill>
                  <a:prstClr val="white"/>
                </a:solidFill>
                <a:latin typeface="Arial"/>
              </a:rPr>
              <a:t>Global Members</a:t>
            </a:r>
          </a:p>
        </p:txBody>
      </p:sp>
      <p:sp>
        <p:nvSpPr>
          <p:cNvPr id="12" name="Arrow: Pentagon 11">
            <a:extLst>
              <a:ext uri="{FF2B5EF4-FFF2-40B4-BE49-F238E27FC236}">
                <a16:creationId xmlns:a16="http://schemas.microsoft.com/office/drawing/2014/main" xmlns="" id="{ADAEFA8F-A789-4CBB-A492-ABBEAFD7067F}"/>
              </a:ext>
            </a:extLst>
          </p:cNvPr>
          <p:cNvSpPr/>
          <p:nvPr/>
        </p:nvSpPr>
        <p:spPr>
          <a:xfrm flipH="1">
            <a:off x="8595592" y="1357757"/>
            <a:ext cx="1562100" cy="4729015"/>
          </a:xfrm>
          <a:prstGeom prst="homePlate">
            <a:avLst>
              <a:gd name="adj" fmla="val 50463"/>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r>
              <a:rPr lang="en-US" dirty="0">
                <a:solidFill>
                  <a:prstClr val="white"/>
                </a:solidFill>
                <a:latin typeface="Arial"/>
              </a:rPr>
              <a:t>Board of Directors</a:t>
            </a:r>
          </a:p>
        </p:txBody>
      </p:sp>
      <p:sp>
        <p:nvSpPr>
          <p:cNvPr id="13" name="Rectangle: Rounded Corners 12">
            <a:hlinkClick r:id="rId3" action="ppaction://hlinkpres?slideindex=1&amp;slidetitle="/>
            <a:extLst>
              <a:ext uri="{FF2B5EF4-FFF2-40B4-BE49-F238E27FC236}">
                <a16:creationId xmlns:a16="http://schemas.microsoft.com/office/drawing/2014/main" xmlns="" id="{A1341494-E4D9-46FE-AA4A-4D8AC4C703DD}"/>
              </a:ext>
            </a:extLst>
          </p:cNvPr>
          <p:cNvSpPr/>
          <p:nvPr/>
        </p:nvSpPr>
        <p:spPr>
          <a:xfrm>
            <a:off x="5344174" y="4593648"/>
            <a:ext cx="1565564" cy="5925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400" u="sng" dirty="0"/>
              <a:t>Documentation</a:t>
            </a:r>
          </a:p>
          <a:p>
            <a:pPr algn="ctr"/>
            <a:r>
              <a:rPr lang="en-US" sz="1400" dirty="0"/>
              <a:t>Jim Kittredge</a:t>
            </a:r>
          </a:p>
        </p:txBody>
      </p:sp>
    </p:spTree>
    <p:extLst>
      <p:ext uri="{BB962C8B-B14F-4D97-AF65-F5344CB8AC3E}">
        <p14:creationId xmlns:p14="http://schemas.microsoft.com/office/powerpoint/2010/main" val="3588795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70666"/>
            <a:ext cx="10972800" cy="538934"/>
          </a:xfrm>
        </p:spPr>
        <p:txBody>
          <a:bodyPr/>
          <a:lstStyle/>
          <a:p>
            <a:r>
              <a:rPr lang="en-US" dirty="0"/>
              <a:t>ASQ Transformation Update</a:t>
            </a:r>
          </a:p>
        </p:txBody>
      </p:sp>
      <p:sp>
        <p:nvSpPr>
          <p:cNvPr id="4" name="Hexagon 3">
            <a:hlinkClick r:id="rId3" action="ppaction://hlinkfile"/>
            <a:extLst>
              <a:ext uri="{FF2B5EF4-FFF2-40B4-BE49-F238E27FC236}">
                <a16:creationId xmlns:a16="http://schemas.microsoft.com/office/drawing/2014/main" xmlns="" id="{777E2BB5-57D0-41AE-A24F-BBBB0002503B}"/>
              </a:ext>
            </a:extLst>
          </p:cNvPr>
          <p:cNvSpPr/>
          <p:nvPr/>
        </p:nvSpPr>
        <p:spPr>
          <a:xfrm>
            <a:off x="11188007" y="717203"/>
            <a:ext cx="544945" cy="501996"/>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02E37534-BB12-40D9-8100-4318A2F184CB}"/>
              </a:ext>
            </a:extLst>
          </p:cNvPr>
          <p:cNvPicPr>
            <a:picLocks noChangeAspect="1"/>
          </p:cNvPicPr>
          <p:nvPr/>
        </p:nvPicPr>
        <p:blipFill>
          <a:blip r:embed="rId4"/>
          <a:stretch>
            <a:fillRect/>
          </a:stretch>
        </p:blipFill>
        <p:spPr>
          <a:xfrm>
            <a:off x="1413164" y="702350"/>
            <a:ext cx="9774844" cy="5691547"/>
          </a:xfrm>
          <a:prstGeom prst="rect">
            <a:avLst/>
          </a:prstGeom>
        </p:spPr>
      </p:pic>
    </p:spTree>
    <p:extLst>
      <p:ext uri="{BB962C8B-B14F-4D97-AF65-F5344CB8AC3E}">
        <p14:creationId xmlns:p14="http://schemas.microsoft.com/office/powerpoint/2010/main" val="1869804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3346C79-7F05-42F4-8475-BA905908189D}"/>
              </a:ext>
            </a:extLst>
          </p:cNvPr>
          <p:cNvSpPr>
            <a:spLocks noGrp="1"/>
          </p:cNvSpPr>
          <p:nvPr>
            <p:ph type="title"/>
          </p:nvPr>
        </p:nvSpPr>
        <p:spPr/>
        <p:txBody>
          <a:bodyPr/>
          <a:lstStyle/>
          <a:p>
            <a:r>
              <a:rPr lang="en-US" dirty="0"/>
              <a:t>The Goal</a:t>
            </a:r>
          </a:p>
        </p:txBody>
      </p:sp>
      <p:sp>
        <p:nvSpPr>
          <p:cNvPr id="5" name="Text Placeholder 4">
            <a:extLst>
              <a:ext uri="{FF2B5EF4-FFF2-40B4-BE49-F238E27FC236}">
                <a16:creationId xmlns:a16="http://schemas.microsoft.com/office/drawing/2014/main" xmlns="" id="{355B8971-C097-457F-B9DC-5A73FF368952}"/>
              </a:ext>
            </a:extLst>
          </p:cNvPr>
          <p:cNvSpPr>
            <a:spLocks noGrp="1"/>
          </p:cNvSpPr>
          <p:nvPr>
            <p:ph type="body" sz="quarter" idx="10"/>
          </p:nvPr>
        </p:nvSpPr>
        <p:spPr/>
        <p:txBody>
          <a:bodyPr/>
          <a:lstStyle/>
          <a:p>
            <a:r>
              <a:rPr lang="en-US" dirty="0"/>
              <a:t>Expanding and Optimizing Service to Membership to Increase Member Value</a:t>
            </a:r>
          </a:p>
        </p:txBody>
      </p:sp>
    </p:spTree>
    <p:extLst>
      <p:ext uri="{BB962C8B-B14F-4D97-AF65-F5344CB8AC3E}">
        <p14:creationId xmlns:p14="http://schemas.microsoft.com/office/powerpoint/2010/main" val="412189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422D1D9C-0EF3-424E-9B35-16A5727858F1}"/>
              </a:ext>
            </a:extLst>
          </p:cNvPr>
          <p:cNvSpPr/>
          <p:nvPr/>
        </p:nvSpPr>
        <p:spPr>
          <a:xfrm>
            <a:off x="645459" y="1032734"/>
            <a:ext cx="3571539" cy="4572000"/>
          </a:xfrm>
          <a:prstGeom prst="round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FFDE56A-6D4D-4956-9FE1-01216AD98B01}"/>
              </a:ext>
            </a:extLst>
          </p:cNvPr>
          <p:cNvSpPr>
            <a:spLocks noGrp="1"/>
          </p:cNvSpPr>
          <p:nvPr>
            <p:ph type="title"/>
          </p:nvPr>
        </p:nvSpPr>
        <p:spPr>
          <a:xfrm>
            <a:off x="487680" y="180186"/>
            <a:ext cx="10972800" cy="749808"/>
          </a:xfrm>
        </p:spPr>
        <p:txBody>
          <a:bodyPr/>
          <a:lstStyle/>
          <a:p>
            <a:r>
              <a:rPr lang="en-US" dirty="0"/>
              <a:t>Transformation – what is really going on?</a:t>
            </a:r>
          </a:p>
        </p:txBody>
      </p:sp>
      <p:pic>
        <p:nvPicPr>
          <p:cNvPr id="5" name="Picture 4">
            <a:extLst>
              <a:ext uri="{FF2B5EF4-FFF2-40B4-BE49-F238E27FC236}">
                <a16:creationId xmlns:a16="http://schemas.microsoft.com/office/drawing/2014/main" xmlns="" id="{E04799EC-17F1-49CE-94B0-D1960CDD0C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877676" y="1651480"/>
            <a:ext cx="3055171" cy="1718534"/>
          </a:xfrm>
          <a:prstGeom prst="rect">
            <a:avLst/>
          </a:prstGeom>
          <a:ln>
            <a:noFill/>
          </a:ln>
          <a:effectLst>
            <a:softEdge rad="112500"/>
          </a:effectLst>
        </p:spPr>
      </p:pic>
      <p:pic>
        <p:nvPicPr>
          <p:cNvPr id="8" name="Picture 7">
            <a:extLst>
              <a:ext uri="{FF2B5EF4-FFF2-40B4-BE49-F238E27FC236}">
                <a16:creationId xmlns:a16="http://schemas.microsoft.com/office/drawing/2014/main" xmlns="" id="{A6E50801-628C-46EF-AC82-526432C1EA4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1297770" y="3574051"/>
            <a:ext cx="2273769" cy="1879649"/>
          </a:xfrm>
          <a:prstGeom prst="rect">
            <a:avLst/>
          </a:prstGeom>
          <a:ln>
            <a:noFill/>
          </a:ln>
          <a:effectLst>
            <a:softEdge rad="112500"/>
          </a:effectLst>
        </p:spPr>
      </p:pic>
      <p:sp>
        <p:nvSpPr>
          <p:cNvPr id="3" name="TextBox 2">
            <a:extLst>
              <a:ext uri="{FF2B5EF4-FFF2-40B4-BE49-F238E27FC236}">
                <a16:creationId xmlns:a16="http://schemas.microsoft.com/office/drawing/2014/main" xmlns="" id="{9333E464-DD0C-457D-80D2-053F155734AA}"/>
              </a:ext>
            </a:extLst>
          </p:cNvPr>
          <p:cNvSpPr txBox="1"/>
          <p:nvPr/>
        </p:nvSpPr>
        <p:spPr>
          <a:xfrm>
            <a:off x="866917" y="1132421"/>
            <a:ext cx="3055172" cy="369332"/>
          </a:xfrm>
          <a:prstGeom prst="rect">
            <a:avLst/>
          </a:prstGeom>
          <a:noFill/>
        </p:spPr>
        <p:txBody>
          <a:bodyPr wrap="square" rtlCol="0">
            <a:spAutoFit/>
          </a:bodyPr>
          <a:lstStyle/>
          <a:p>
            <a:pPr algn="ctr"/>
            <a:r>
              <a:rPr lang="en-US" dirty="0"/>
              <a:t>Not This…</a:t>
            </a:r>
          </a:p>
        </p:txBody>
      </p:sp>
      <p:grpSp>
        <p:nvGrpSpPr>
          <p:cNvPr id="13" name="Group 12">
            <a:extLst>
              <a:ext uri="{FF2B5EF4-FFF2-40B4-BE49-F238E27FC236}">
                <a16:creationId xmlns:a16="http://schemas.microsoft.com/office/drawing/2014/main" xmlns="" id="{CF24F370-1E7C-48EE-8B18-7C0603305720}"/>
              </a:ext>
            </a:extLst>
          </p:cNvPr>
          <p:cNvGrpSpPr/>
          <p:nvPr/>
        </p:nvGrpSpPr>
        <p:grpSpPr>
          <a:xfrm>
            <a:off x="5325036" y="3326981"/>
            <a:ext cx="6347013" cy="3052301"/>
            <a:chOff x="4873213" y="3370013"/>
            <a:chExt cx="6347013" cy="3052301"/>
          </a:xfrm>
        </p:grpSpPr>
        <p:sp>
          <p:nvSpPr>
            <p:cNvPr id="12" name="Rectangle: Rounded Corners 11">
              <a:extLst>
                <a:ext uri="{FF2B5EF4-FFF2-40B4-BE49-F238E27FC236}">
                  <a16:creationId xmlns:a16="http://schemas.microsoft.com/office/drawing/2014/main" xmlns="" id="{ABD402D5-CCAB-43DE-BBA8-69E9FD01FEC0}"/>
                </a:ext>
              </a:extLst>
            </p:cNvPr>
            <p:cNvSpPr/>
            <p:nvPr/>
          </p:nvSpPr>
          <p:spPr>
            <a:xfrm>
              <a:off x="4873213" y="3370013"/>
              <a:ext cx="6347013" cy="3052301"/>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CDF4254D-73BF-4B7A-B790-AEE781AAA2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52653" y="4071828"/>
              <a:ext cx="2456003" cy="1842002"/>
            </a:xfrm>
            <a:prstGeom prst="rect">
              <a:avLst/>
            </a:prstGeom>
            <a:ln>
              <a:noFill/>
            </a:ln>
            <a:effectLst>
              <a:softEdge rad="112500"/>
            </a:effectLst>
          </p:spPr>
        </p:pic>
        <p:sp>
          <p:nvSpPr>
            <p:cNvPr id="7" name="TextBox 6">
              <a:extLst>
                <a:ext uri="{FF2B5EF4-FFF2-40B4-BE49-F238E27FC236}">
                  <a16:creationId xmlns:a16="http://schemas.microsoft.com/office/drawing/2014/main" xmlns="" id="{7D1750F6-1173-48F3-AA20-AE7DAE04044A}"/>
                </a:ext>
              </a:extLst>
            </p:cNvPr>
            <p:cNvSpPr txBox="1"/>
            <p:nvPr/>
          </p:nvSpPr>
          <p:spPr>
            <a:xfrm>
              <a:off x="7186110" y="3500900"/>
              <a:ext cx="1772343" cy="369332"/>
            </a:xfrm>
            <a:prstGeom prst="rect">
              <a:avLst/>
            </a:prstGeom>
            <a:noFill/>
          </p:spPr>
          <p:txBody>
            <a:bodyPr wrap="square" rtlCol="0">
              <a:spAutoFit/>
            </a:bodyPr>
            <a:lstStyle/>
            <a:p>
              <a:pPr algn="ctr"/>
              <a:r>
                <a:rPr lang="en-US" dirty="0">
                  <a:solidFill>
                    <a:schemeClr val="bg1"/>
                  </a:solidFill>
                </a:rPr>
                <a:t>Rather…This</a:t>
              </a:r>
            </a:p>
          </p:txBody>
        </p:sp>
        <p:pic>
          <p:nvPicPr>
            <p:cNvPr id="6" name="Picture 5">
              <a:extLst>
                <a:ext uri="{FF2B5EF4-FFF2-40B4-BE49-F238E27FC236}">
                  <a16:creationId xmlns:a16="http://schemas.microsoft.com/office/drawing/2014/main" xmlns="" id="{98C0CF35-5B26-4131-A48B-6DA388023537}"/>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xmlns="" r:id="rId9"/>
                </a:ext>
              </a:extLst>
            </a:blip>
            <a:stretch>
              <a:fillRect/>
            </a:stretch>
          </p:blipFill>
          <p:spPr>
            <a:xfrm>
              <a:off x="5169185" y="3881947"/>
              <a:ext cx="3159022" cy="2369266"/>
            </a:xfrm>
            <a:prstGeom prst="rect">
              <a:avLst/>
            </a:prstGeom>
            <a:ln>
              <a:noFill/>
            </a:ln>
            <a:effectLst>
              <a:softEdge rad="112500"/>
            </a:effectLst>
          </p:spPr>
        </p:pic>
      </p:grpSp>
      <p:sp>
        <p:nvSpPr>
          <p:cNvPr id="14" name="Rectangle 13">
            <a:extLst>
              <a:ext uri="{FF2B5EF4-FFF2-40B4-BE49-F238E27FC236}">
                <a16:creationId xmlns:a16="http://schemas.microsoft.com/office/drawing/2014/main" xmlns="" id="{CF02B5BE-396C-46E2-8FCB-56881217CAB8}"/>
              </a:ext>
            </a:extLst>
          </p:cNvPr>
          <p:cNvSpPr/>
          <p:nvPr/>
        </p:nvSpPr>
        <p:spPr>
          <a:xfrm>
            <a:off x="5533475" y="2818504"/>
            <a:ext cx="5937760" cy="4566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Remodel/Restructure Framework to best support</a:t>
            </a:r>
          </a:p>
        </p:txBody>
      </p:sp>
      <p:sp>
        <p:nvSpPr>
          <p:cNvPr id="15" name="Cylinder 14">
            <a:extLst>
              <a:ext uri="{FF2B5EF4-FFF2-40B4-BE49-F238E27FC236}">
                <a16:creationId xmlns:a16="http://schemas.microsoft.com/office/drawing/2014/main" xmlns="" id="{697E73A9-20A0-4CD4-B27A-B86A3165E689}"/>
              </a:ext>
            </a:extLst>
          </p:cNvPr>
          <p:cNvSpPr/>
          <p:nvPr/>
        </p:nvSpPr>
        <p:spPr>
          <a:xfrm>
            <a:off x="6035037" y="1925619"/>
            <a:ext cx="484094" cy="1000461"/>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ylinder 15">
            <a:extLst>
              <a:ext uri="{FF2B5EF4-FFF2-40B4-BE49-F238E27FC236}">
                <a16:creationId xmlns:a16="http://schemas.microsoft.com/office/drawing/2014/main" xmlns="" id="{9D1BC2BA-CA60-4F50-B6D6-A8A1EEB1DF54}"/>
              </a:ext>
            </a:extLst>
          </p:cNvPr>
          <p:cNvSpPr/>
          <p:nvPr/>
        </p:nvSpPr>
        <p:spPr>
          <a:xfrm>
            <a:off x="10501237" y="1948923"/>
            <a:ext cx="484094" cy="1000461"/>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ylinder 17">
            <a:extLst>
              <a:ext uri="{FF2B5EF4-FFF2-40B4-BE49-F238E27FC236}">
                <a16:creationId xmlns:a16="http://schemas.microsoft.com/office/drawing/2014/main" xmlns="" id="{F4EF518D-A5D0-4938-93B6-000EC8B31BE6}"/>
              </a:ext>
            </a:extLst>
          </p:cNvPr>
          <p:cNvSpPr/>
          <p:nvPr/>
        </p:nvSpPr>
        <p:spPr>
          <a:xfrm>
            <a:off x="8295936" y="1927407"/>
            <a:ext cx="484094" cy="1000461"/>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44993C5E-27A2-4EB1-8200-791506ACB5C0}"/>
              </a:ext>
            </a:extLst>
          </p:cNvPr>
          <p:cNvSpPr/>
          <p:nvPr/>
        </p:nvSpPr>
        <p:spPr>
          <a:xfrm>
            <a:off x="5524505" y="1518613"/>
            <a:ext cx="5937760" cy="45667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Members, Geographic Communities</a:t>
            </a:r>
          </a:p>
        </p:txBody>
      </p:sp>
    </p:spTree>
    <p:extLst>
      <p:ext uri="{BB962C8B-B14F-4D97-AF65-F5344CB8AC3E}">
        <p14:creationId xmlns:p14="http://schemas.microsoft.com/office/powerpoint/2010/main" val="227353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6FC6A5-22C3-4022-B8B4-0D30B3546CC7}"/>
              </a:ext>
            </a:extLst>
          </p:cNvPr>
          <p:cNvSpPr>
            <a:spLocks noGrp="1"/>
          </p:cNvSpPr>
          <p:nvPr>
            <p:ph type="title"/>
          </p:nvPr>
        </p:nvSpPr>
        <p:spPr>
          <a:xfrm>
            <a:off x="487680" y="42959"/>
            <a:ext cx="10972800" cy="557415"/>
          </a:xfrm>
        </p:spPr>
        <p:txBody>
          <a:bodyPr>
            <a:normAutofit fontScale="90000"/>
          </a:bodyPr>
          <a:lstStyle/>
          <a:p>
            <a:pPr algn="ctr"/>
            <a:r>
              <a:rPr lang="en-US" dirty="0"/>
              <a:t>Expansion/Integration of Service to Members, Community and the World</a:t>
            </a:r>
          </a:p>
        </p:txBody>
      </p:sp>
      <p:sp>
        <p:nvSpPr>
          <p:cNvPr id="5" name="Star: 12 Points 4">
            <a:extLst>
              <a:ext uri="{FF2B5EF4-FFF2-40B4-BE49-F238E27FC236}">
                <a16:creationId xmlns:a16="http://schemas.microsoft.com/office/drawing/2014/main" xmlns="" id="{478A2536-0AAA-4D98-ADF5-D065AE6D246E}"/>
              </a:ext>
            </a:extLst>
          </p:cNvPr>
          <p:cNvSpPr/>
          <p:nvPr/>
        </p:nvSpPr>
        <p:spPr>
          <a:xfrm>
            <a:off x="4294906" y="2281384"/>
            <a:ext cx="3140364" cy="2669309"/>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Centralized Administration</a:t>
            </a:r>
          </a:p>
        </p:txBody>
      </p:sp>
      <p:sp>
        <p:nvSpPr>
          <p:cNvPr id="6" name="Arrow: Left-Right 5">
            <a:extLst>
              <a:ext uri="{FF2B5EF4-FFF2-40B4-BE49-F238E27FC236}">
                <a16:creationId xmlns:a16="http://schemas.microsoft.com/office/drawing/2014/main" xmlns="" id="{1323BEEB-878F-4A9E-B8C6-DB0392E62030}"/>
              </a:ext>
            </a:extLst>
          </p:cNvPr>
          <p:cNvSpPr/>
          <p:nvPr/>
        </p:nvSpPr>
        <p:spPr>
          <a:xfrm rot="19730365">
            <a:off x="7139706" y="2124365"/>
            <a:ext cx="2900219" cy="101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rrow: Left-Right 6">
            <a:extLst>
              <a:ext uri="{FF2B5EF4-FFF2-40B4-BE49-F238E27FC236}">
                <a16:creationId xmlns:a16="http://schemas.microsoft.com/office/drawing/2014/main" xmlns="" id="{F7DA2479-4579-43ED-A86E-C97D074B0EC1}"/>
              </a:ext>
            </a:extLst>
          </p:cNvPr>
          <p:cNvSpPr/>
          <p:nvPr/>
        </p:nvSpPr>
        <p:spPr>
          <a:xfrm rot="885854">
            <a:off x="7319818" y="4622797"/>
            <a:ext cx="2900219" cy="101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xmlns="" id="{C06801D2-03E7-433E-81C5-087EFC271109}"/>
              </a:ext>
            </a:extLst>
          </p:cNvPr>
          <p:cNvSpPr/>
          <p:nvPr/>
        </p:nvSpPr>
        <p:spPr>
          <a:xfrm rot="885854">
            <a:off x="1551690" y="2521539"/>
            <a:ext cx="2900219" cy="101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Left-Right 8">
            <a:extLst>
              <a:ext uri="{FF2B5EF4-FFF2-40B4-BE49-F238E27FC236}">
                <a16:creationId xmlns:a16="http://schemas.microsoft.com/office/drawing/2014/main" xmlns="" id="{562747A5-421B-4833-B386-D6CDF0D87B6C}"/>
              </a:ext>
            </a:extLst>
          </p:cNvPr>
          <p:cNvSpPr/>
          <p:nvPr/>
        </p:nvSpPr>
        <p:spPr>
          <a:xfrm>
            <a:off x="7636454" y="3537717"/>
            <a:ext cx="2020933" cy="123417"/>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Arrow: Left-Right 9">
            <a:extLst>
              <a:ext uri="{FF2B5EF4-FFF2-40B4-BE49-F238E27FC236}">
                <a16:creationId xmlns:a16="http://schemas.microsoft.com/office/drawing/2014/main" xmlns="" id="{5ED0560C-FE1C-4833-B8E1-6E889A8264FC}"/>
              </a:ext>
            </a:extLst>
          </p:cNvPr>
          <p:cNvSpPr/>
          <p:nvPr/>
        </p:nvSpPr>
        <p:spPr>
          <a:xfrm rot="20477192">
            <a:off x="1593255" y="4715174"/>
            <a:ext cx="2900219" cy="1016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Left-Right 10">
            <a:extLst>
              <a:ext uri="{FF2B5EF4-FFF2-40B4-BE49-F238E27FC236}">
                <a16:creationId xmlns:a16="http://schemas.microsoft.com/office/drawing/2014/main" xmlns="" id="{3A76C7D1-8B95-4248-8A2D-52BFAF0EF2EE}"/>
              </a:ext>
            </a:extLst>
          </p:cNvPr>
          <p:cNvSpPr/>
          <p:nvPr/>
        </p:nvSpPr>
        <p:spPr>
          <a:xfrm>
            <a:off x="2043541" y="3570062"/>
            <a:ext cx="2020933" cy="11532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Left-Right 11">
            <a:extLst>
              <a:ext uri="{FF2B5EF4-FFF2-40B4-BE49-F238E27FC236}">
                <a16:creationId xmlns:a16="http://schemas.microsoft.com/office/drawing/2014/main" xmlns="" id="{69DA6051-2A8D-45ED-B2A3-0829DA38F7E2}"/>
              </a:ext>
            </a:extLst>
          </p:cNvPr>
          <p:cNvSpPr/>
          <p:nvPr/>
        </p:nvSpPr>
        <p:spPr>
          <a:xfrm rot="5400000">
            <a:off x="5487707" y="1721790"/>
            <a:ext cx="795352" cy="1144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xmlns="" id="{C2071561-F7AC-4234-B999-9B9F65014358}"/>
              </a:ext>
            </a:extLst>
          </p:cNvPr>
          <p:cNvSpPr/>
          <p:nvPr/>
        </p:nvSpPr>
        <p:spPr>
          <a:xfrm rot="5400000">
            <a:off x="5473852" y="5393244"/>
            <a:ext cx="795352" cy="1144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Left-Right 13">
            <a:extLst>
              <a:ext uri="{FF2B5EF4-FFF2-40B4-BE49-F238E27FC236}">
                <a16:creationId xmlns:a16="http://schemas.microsoft.com/office/drawing/2014/main" xmlns="" id="{41AC437C-659F-4E27-BD16-508AB1ADE386}"/>
              </a:ext>
            </a:extLst>
          </p:cNvPr>
          <p:cNvSpPr/>
          <p:nvPr/>
        </p:nvSpPr>
        <p:spPr>
          <a:xfrm rot="2760102">
            <a:off x="3313534" y="1616577"/>
            <a:ext cx="2020933" cy="11532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Left-Right 14">
            <a:extLst>
              <a:ext uri="{FF2B5EF4-FFF2-40B4-BE49-F238E27FC236}">
                <a16:creationId xmlns:a16="http://schemas.microsoft.com/office/drawing/2014/main" xmlns="" id="{9B27FE05-F8DB-4888-945A-8B2C80AE2FA0}"/>
              </a:ext>
            </a:extLst>
          </p:cNvPr>
          <p:cNvSpPr/>
          <p:nvPr/>
        </p:nvSpPr>
        <p:spPr>
          <a:xfrm rot="7964980">
            <a:off x="6384621" y="1593491"/>
            <a:ext cx="2020933" cy="11532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rrow: Left-Right 15">
            <a:extLst>
              <a:ext uri="{FF2B5EF4-FFF2-40B4-BE49-F238E27FC236}">
                <a16:creationId xmlns:a16="http://schemas.microsoft.com/office/drawing/2014/main" xmlns="" id="{957B9934-338C-4686-98D2-71E01AE7002A}"/>
              </a:ext>
            </a:extLst>
          </p:cNvPr>
          <p:cNvSpPr/>
          <p:nvPr/>
        </p:nvSpPr>
        <p:spPr>
          <a:xfrm rot="2760102">
            <a:off x="6624784" y="5232617"/>
            <a:ext cx="2020933" cy="11532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Left-Right 16">
            <a:extLst>
              <a:ext uri="{FF2B5EF4-FFF2-40B4-BE49-F238E27FC236}">
                <a16:creationId xmlns:a16="http://schemas.microsoft.com/office/drawing/2014/main" xmlns="" id="{5D150D84-947D-4279-B62E-DC8769C3A507}"/>
              </a:ext>
            </a:extLst>
          </p:cNvPr>
          <p:cNvSpPr/>
          <p:nvPr/>
        </p:nvSpPr>
        <p:spPr>
          <a:xfrm rot="7964980">
            <a:off x="3313518" y="5532811"/>
            <a:ext cx="2020933" cy="115328"/>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D8EAC71-3EAE-4673-B1AA-D444AF7BB45C}"/>
              </a:ext>
            </a:extLst>
          </p:cNvPr>
          <p:cNvSpPr/>
          <p:nvPr/>
        </p:nvSpPr>
        <p:spPr>
          <a:xfrm>
            <a:off x="9843712" y="3272132"/>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
        <p:nvSpPr>
          <p:cNvPr id="19" name="Rectangle 18">
            <a:extLst>
              <a:ext uri="{FF2B5EF4-FFF2-40B4-BE49-F238E27FC236}">
                <a16:creationId xmlns:a16="http://schemas.microsoft.com/office/drawing/2014/main" xmlns="" id="{14B38AF0-565D-4A8B-902B-F472F47CDFF4}"/>
              </a:ext>
            </a:extLst>
          </p:cNvPr>
          <p:cNvSpPr/>
          <p:nvPr/>
        </p:nvSpPr>
        <p:spPr>
          <a:xfrm>
            <a:off x="422602" y="3296623"/>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
        <p:nvSpPr>
          <p:cNvPr id="20" name="Rectangle 19">
            <a:extLst>
              <a:ext uri="{FF2B5EF4-FFF2-40B4-BE49-F238E27FC236}">
                <a16:creationId xmlns:a16="http://schemas.microsoft.com/office/drawing/2014/main" xmlns="" id="{DA7EBFD2-723B-4254-AEBA-6C941BC1E06B}"/>
              </a:ext>
            </a:extLst>
          </p:cNvPr>
          <p:cNvSpPr/>
          <p:nvPr/>
        </p:nvSpPr>
        <p:spPr>
          <a:xfrm>
            <a:off x="10185105" y="4791198"/>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
        <p:nvSpPr>
          <p:cNvPr id="21" name="Rectangle 20">
            <a:extLst>
              <a:ext uri="{FF2B5EF4-FFF2-40B4-BE49-F238E27FC236}">
                <a16:creationId xmlns:a16="http://schemas.microsoft.com/office/drawing/2014/main" xmlns="" id="{CF7EB2DF-F7A5-4C64-957D-18753CEE18BB}"/>
              </a:ext>
            </a:extLst>
          </p:cNvPr>
          <p:cNvSpPr/>
          <p:nvPr/>
        </p:nvSpPr>
        <p:spPr>
          <a:xfrm>
            <a:off x="9856990" y="1151021"/>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
        <p:nvSpPr>
          <p:cNvPr id="22" name="Rectangle 21">
            <a:extLst>
              <a:ext uri="{FF2B5EF4-FFF2-40B4-BE49-F238E27FC236}">
                <a16:creationId xmlns:a16="http://schemas.microsoft.com/office/drawing/2014/main" xmlns="" id="{74098381-5324-4800-BA86-D33875188A7F}"/>
              </a:ext>
            </a:extLst>
          </p:cNvPr>
          <p:cNvSpPr/>
          <p:nvPr/>
        </p:nvSpPr>
        <p:spPr>
          <a:xfrm>
            <a:off x="7526299" y="449839"/>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
        <p:nvSpPr>
          <p:cNvPr id="23" name="Rectangle 22">
            <a:extLst>
              <a:ext uri="{FF2B5EF4-FFF2-40B4-BE49-F238E27FC236}">
                <a16:creationId xmlns:a16="http://schemas.microsoft.com/office/drawing/2014/main" xmlns="" id="{7A91E05F-B116-4881-BB6F-8C7109EF9381}"/>
              </a:ext>
            </a:extLst>
          </p:cNvPr>
          <p:cNvSpPr/>
          <p:nvPr/>
        </p:nvSpPr>
        <p:spPr>
          <a:xfrm>
            <a:off x="140896" y="1906558"/>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
        <p:nvSpPr>
          <p:cNvPr id="24" name="Rectangle 23">
            <a:extLst>
              <a:ext uri="{FF2B5EF4-FFF2-40B4-BE49-F238E27FC236}">
                <a16:creationId xmlns:a16="http://schemas.microsoft.com/office/drawing/2014/main" xmlns="" id="{ED881C41-5E6F-453E-9000-5ED531294AE0}"/>
              </a:ext>
            </a:extLst>
          </p:cNvPr>
          <p:cNvSpPr/>
          <p:nvPr/>
        </p:nvSpPr>
        <p:spPr>
          <a:xfrm>
            <a:off x="2168272" y="599614"/>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
        <p:nvSpPr>
          <p:cNvPr id="25" name="Rectangle 24">
            <a:extLst>
              <a:ext uri="{FF2B5EF4-FFF2-40B4-BE49-F238E27FC236}">
                <a16:creationId xmlns:a16="http://schemas.microsoft.com/office/drawing/2014/main" xmlns="" id="{EE11108A-5A73-451E-BCEA-EF13FDA420E7}"/>
              </a:ext>
            </a:extLst>
          </p:cNvPr>
          <p:cNvSpPr/>
          <p:nvPr/>
        </p:nvSpPr>
        <p:spPr>
          <a:xfrm>
            <a:off x="5156234" y="752014"/>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
        <p:nvSpPr>
          <p:cNvPr id="26" name="Rectangle 25">
            <a:extLst>
              <a:ext uri="{FF2B5EF4-FFF2-40B4-BE49-F238E27FC236}">
                <a16:creationId xmlns:a16="http://schemas.microsoft.com/office/drawing/2014/main" xmlns="" id="{1E76D7EE-7C04-4C39-80D3-B4E7FF9AE1B0}"/>
              </a:ext>
            </a:extLst>
          </p:cNvPr>
          <p:cNvSpPr/>
          <p:nvPr/>
        </p:nvSpPr>
        <p:spPr>
          <a:xfrm>
            <a:off x="5160854" y="5910531"/>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
        <p:nvSpPr>
          <p:cNvPr id="27" name="Rectangle 26">
            <a:extLst>
              <a:ext uri="{FF2B5EF4-FFF2-40B4-BE49-F238E27FC236}">
                <a16:creationId xmlns:a16="http://schemas.microsoft.com/office/drawing/2014/main" xmlns="" id="{A69733D8-3001-4EB7-A973-245F38CCCD5E}"/>
              </a:ext>
            </a:extLst>
          </p:cNvPr>
          <p:cNvSpPr/>
          <p:nvPr/>
        </p:nvSpPr>
        <p:spPr>
          <a:xfrm>
            <a:off x="7714714" y="5915155"/>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
        <p:nvSpPr>
          <p:cNvPr id="28" name="Rectangle 27">
            <a:extLst>
              <a:ext uri="{FF2B5EF4-FFF2-40B4-BE49-F238E27FC236}">
                <a16:creationId xmlns:a16="http://schemas.microsoft.com/office/drawing/2014/main" xmlns="" id="{8ED36A72-DAD5-41A1-9892-2931A19CD946}"/>
              </a:ext>
            </a:extLst>
          </p:cNvPr>
          <p:cNvSpPr/>
          <p:nvPr/>
        </p:nvSpPr>
        <p:spPr>
          <a:xfrm>
            <a:off x="2819432" y="6238421"/>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
        <p:nvSpPr>
          <p:cNvPr id="29" name="Rectangle 28">
            <a:extLst>
              <a:ext uri="{FF2B5EF4-FFF2-40B4-BE49-F238E27FC236}">
                <a16:creationId xmlns:a16="http://schemas.microsoft.com/office/drawing/2014/main" xmlns="" id="{79F2A327-46C4-4EB8-89BB-D484DB8A6325}"/>
              </a:ext>
            </a:extLst>
          </p:cNvPr>
          <p:cNvSpPr/>
          <p:nvPr/>
        </p:nvSpPr>
        <p:spPr>
          <a:xfrm>
            <a:off x="228632" y="4986899"/>
            <a:ext cx="1463862" cy="523220"/>
          </a:xfrm>
          <a:prstGeom prst="rect">
            <a:avLst/>
          </a:prstGeom>
          <a:noFill/>
        </p:spPr>
        <p:txBody>
          <a:bodyPr wrap="none" lIns="91440" tIns="45720" rIns="91440" bIns="45720">
            <a:spAutoFit/>
          </a:bodyPr>
          <a:lstStyle/>
          <a:p>
            <a:pPr algn="ctr"/>
            <a:r>
              <a:rPr lang="en-US" sz="2800" b="1" i="1" cap="none" spc="0" dirty="0">
                <a:ln w="9525">
                  <a:solidFill>
                    <a:schemeClr val="bg1"/>
                  </a:solidFill>
                  <a:prstDash val="solid"/>
                </a:ln>
                <a:solidFill>
                  <a:schemeClr val="tx2">
                    <a:lumMod val="75000"/>
                  </a:schemeClr>
                </a:solidFill>
                <a:effectLst>
                  <a:outerShdw blurRad="12700" dist="38100" dir="2700000" algn="tl" rotWithShape="0">
                    <a:schemeClr val="accent5">
                      <a:lumMod val="60000"/>
                      <a:lumOff val="40000"/>
                    </a:schemeClr>
                  </a:outerShdw>
                </a:effectLst>
              </a:rPr>
              <a:t>Service</a:t>
            </a:r>
          </a:p>
        </p:txBody>
      </p:sp>
    </p:spTree>
    <p:extLst>
      <p:ext uri="{BB962C8B-B14F-4D97-AF65-F5344CB8AC3E}">
        <p14:creationId xmlns:p14="http://schemas.microsoft.com/office/powerpoint/2010/main" val="361822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A3D231F-8166-4562-A4CC-DE79B30D2B2A}"/>
              </a:ext>
            </a:extLst>
          </p:cNvPr>
          <p:cNvSpPr>
            <a:spLocks noGrp="1"/>
          </p:cNvSpPr>
          <p:nvPr>
            <p:ph type="title"/>
          </p:nvPr>
        </p:nvSpPr>
        <p:spPr/>
        <p:txBody>
          <a:bodyPr/>
          <a:lstStyle/>
          <a:p>
            <a:r>
              <a:rPr lang="en-US" dirty="0"/>
              <a:t>What have we done so far?</a:t>
            </a:r>
          </a:p>
        </p:txBody>
      </p:sp>
      <p:sp>
        <p:nvSpPr>
          <p:cNvPr id="5" name="Text Placeholder 4">
            <a:extLst>
              <a:ext uri="{FF2B5EF4-FFF2-40B4-BE49-F238E27FC236}">
                <a16:creationId xmlns:a16="http://schemas.microsoft.com/office/drawing/2014/main" xmlns="" id="{4E10A8F1-6C41-48E8-A7FA-D2784F541828}"/>
              </a:ext>
            </a:extLst>
          </p:cNvPr>
          <p:cNvSpPr>
            <a:spLocks noGrp="1"/>
          </p:cNvSpPr>
          <p:nvPr>
            <p:ph type="body" sz="quarter" idx="10"/>
          </p:nvPr>
        </p:nvSpPr>
        <p:spPr/>
        <p:txBody>
          <a:bodyPr/>
          <a:lstStyle/>
          <a:p>
            <a:r>
              <a:rPr lang="en-US" dirty="0"/>
              <a:t>What does the future look like?</a:t>
            </a:r>
          </a:p>
        </p:txBody>
      </p:sp>
    </p:spTree>
    <p:extLst>
      <p:ext uri="{BB962C8B-B14F-4D97-AF65-F5344CB8AC3E}">
        <p14:creationId xmlns:p14="http://schemas.microsoft.com/office/powerpoint/2010/main" val="3507123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4168C8-B293-4C07-9CDA-645F2A763F70}"/>
              </a:ext>
            </a:extLst>
          </p:cNvPr>
          <p:cNvSpPr>
            <a:spLocks noGrp="1"/>
          </p:cNvSpPr>
          <p:nvPr>
            <p:ph type="title"/>
          </p:nvPr>
        </p:nvSpPr>
        <p:spPr>
          <a:xfrm>
            <a:off x="487680" y="181496"/>
            <a:ext cx="10972800" cy="520468"/>
          </a:xfrm>
        </p:spPr>
        <p:txBody>
          <a:bodyPr>
            <a:normAutofit fontScale="90000"/>
          </a:bodyPr>
          <a:lstStyle/>
          <a:p>
            <a:r>
              <a:rPr lang="en-US" dirty="0"/>
              <a:t>SAC to GCC Resolution</a:t>
            </a:r>
          </a:p>
        </p:txBody>
      </p:sp>
      <p:pic>
        <p:nvPicPr>
          <p:cNvPr id="2050" name="Picture 4" descr="image006">
            <a:extLst>
              <a:ext uri="{FF2B5EF4-FFF2-40B4-BE49-F238E27FC236}">
                <a16:creationId xmlns:a16="http://schemas.microsoft.com/office/drawing/2014/main" xmlns="" id="{1612E257-7188-4240-A45D-66D7BE010C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891" y="729182"/>
            <a:ext cx="7250545" cy="555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34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77C041-6FE8-4011-9E7E-E509D5DC6527}"/>
              </a:ext>
            </a:extLst>
          </p:cNvPr>
          <p:cNvSpPr>
            <a:spLocks noGrp="1"/>
          </p:cNvSpPr>
          <p:nvPr>
            <p:ph type="title"/>
          </p:nvPr>
        </p:nvSpPr>
        <p:spPr/>
        <p:txBody>
          <a:bodyPr/>
          <a:lstStyle/>
          <a:p>
            <a:r>
              <a:rPr lang="en-US" dirty="0"/>
              <a:t>Transformation Update		</a:t>
            </a:r>
          </a:p>
        </p:txBody>
      </p:sp>
      <p:sp>
        <p:nvSpPr>
          <p:cNvPr id="5" name="Text Placeholder 4">
            <a:extLst>
              <a:ext uri="{FF2B5EF4-FFF2-40B4-BE49-F238E27FC236}">
                <a16:creationId xmlns:a16="http://schemas.microsoft.com/office/drawing/2014/main" xmlns="" id="{05B6CFD1-5FBD-4302-9B8B-DC9242D2BAF8}"/>
              </a:ext>
            </a:extLst>
          </p:cNvPr>
          <p:cNvSpPr>
            <a:spLocks noGrp="1"/>
          </p:cNvSpPr>
          <p:nvPr>
            <p:ph type="body" sz="quarter" idx="10"/>
          </p:nvPr>
        </p:nvSpPr>
        <p:spPr/>
        <p:txBody>
          <a:bodyPr/>
          <a:lstStyle/>
          <a:p>
            <a:r>
              <a:rPr lang="en-US" dirty="0"/>
              <a:t>Brief Recap of the ‘WHY’ Transform</a:t>
            </a:r>
          </a:p>
        </p:txBody>
      </p:sp>
    </p:spTree>
    <p:extLst>
      <p:ext uri="{BB962C8B-B14F-4D97-AF65-F5344CB8AC3E}">
        <p14:creationId xmlns:p14="http://schemas.microsoft.com/office/powerpoint/2010/main" val="4033597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D9EC96-7202-4872-B317-FAC36F32E87F}"/>
              </a:ext>
            </a:extLst>
          </p:cNvPr>
          <p:cNvSpPr>
            <a:spLocks noGrp="1"/>
          </p:cNvSpPr>
          <p:nvPr>
            <p:ph type="title"/>
          </p:nvPr>
        </p:nvSpPr>
        <p:spPr>
          <a:xfrm>
            <a:off x="561568" y="227679"/>
            <a:ext cx="10972800" cy="551903"/>
          </a:xfrm>
        </p:spPr>
        <p:txBody>
          <a:bodyPr/>
          <a:lstStyle/>
          <a:p>
            <a:r>
              <a:rPr lang="en-US" dirty="0"/>
              <a:t>Region Centers and Geographical Community Council (GCC)</a:t>
            </a:r>
          </a:p>
        </p:txBody>
      </p:sp>
      <p:pic>
        <p:nvPicPr>
          <p:cNvPr id="4" name="Picture 3">
            <a:extLst>
              <a:ext uri="{FF2B5EF4-FFF2-40B4-BE49-F238E27FC236}">
                <a16:creationId xmlns:a16="http://schemas.microsoft.com/office/drawing/2014/main" xmlns="" id="{BF7C85AE-933A-44EA-A809-33AF92CC73F8}"/>
              </a:ext>
            </a:extLst>
          </p:cNvPr>
          <p:cNvPicPr>
            <a:picLocks noChangeAspect="1"/>
          </p:cNvPicPr>
          <p:nvPr/>
        </p:nvPicPr>
        <p:blipFill>
          <a:blip r:embed="rId3"/>
          <a:stretch>
            <a:fillRect/>
          </a:stretch>
        </p:blipFill>
        <p:spPr>
          <a:xfrm>
            <a:off x="2214878" y="5260770"/>
            <a:ext cx="1403013" cy="775851"/>
          </a:xfrm>
          <a:prstGeom prst="rect">
            <a:avLst/>
          </a:prstGeom>
        </p:spPr>
      </p:pic>
      <p:pic>
        <p:nvPicPr>
          <p:cNvPr id="6" name="Picture 5">
            <a:extLst>
              <a:ext uri="{FF2B5EF4-FFF2-40B4-BE49-F238E27FC236}">
                <a16:creationId xmlns:a16="http://schemas.microsoft.com/office/drawing/2014/main" xmlns="" id="{71D0CAE8-B774-4C52-98DB-5C4CEE101B48}"/>
              </a:ext>
            </a:extLst>
          </p:cNvPr>
          <p:cNvPicPr>
            <a:picLocks noChangeAspect="1"/>
          </p:cNvPicPr>
          <p:nvPr/>
        </p:nvPicPr>
        <p:blipFill>
          <a:blip r:embed="rId3"/>
          <a:stretch>
            <a:fillRect/>
          </a:stretch>
        </p:blipFill>
        <p:spPr>
          <a:xfrm>
            <a:off x="6900475" y="5648695"/>
            <a:ext cx="1403013" cy="775851"/>
          </a:xfrm>
          <a:prstGeom prst="rect">
            <a:avLst/>
          </a:prstGeom>
        </p:spPr>
      </p:pic>
      <p:pic>
        <p:nvPicPr>
          <p:cNvPr id="7" name="Picture 6">
            <a:extLst>
              <a:ext uri="{FF2B5EF4-FFF2-40B4-BE49-F238E27FC236}">
                <a16:creationId xmlns:a16="http://schemas.microsoft.com/office/drawing/2014/main" xmlns="" id="{772C8388-3AFA-41E5-9096-CB148EDC9895}"/>
              </a:ext>
            </a:extLst>
          </p:cNvPr>
          <p:cNvPicPr>
            <a:picLocks noChangeAspect="1"/>
          </p:cNvPicPr>
          <p:nvPr/>
        </p:nvPicPr>
        <p:blipFill>
          <a:blip r:embed="rId3"/>
          <a:stretch>
            <a:fillRect/>
          </a:stretch>
        </p:blipFill>
        <p:spPr>
          <a:xfrm>
            <a:off x="5357146" y="5347853"/>
            <a:ext cx="1403013" cy="775851"/>
          </a:xfrm>
          <a:prstGeom prst="rect">
            <a:avLst/>
          </a:prstGeom>
        </p:spPr>
      </p:pic>
      <p:pic>
        <p:nvPicPr>
          <p:cNvPr id="8" name="Picture 7">
            <a:extLst>
              <a:ext uri="{FF2B5EF4-FFF2-40B4-BE49-F238E27FC236}">
                <a16:creationId xmlns:a16="http://schemas.microsoft.com/office/drawing/2014/main" xmlns="" id="{E4BE9982-136C-4DB8-AED8-F495E4D88154}"/>
              </a:ext>
            </a:extLst>
          </p:cNvPr>
          <p:cNvPicPr>
            <a:picLocks noChangeAspect="1"/>
          </p:cNvPicPr>
          <p:nvPr/>
        </p:nvPicPr>
        <p:blipFill>
          <a:blip r:embed="rId3"/>
          <a:stretch>
            <a:fillRect/>
          </a:stretch>
        </p:blipFill>
        <p:spPr>
          <a:xfrm>
            <a:off x="3699174" y="5477832"/>
            <a:ext cx="1403013" cy="775851"/>
          </a:xfrm>
          <a:prstGeom prst="rect">
            <a:avLst/>
          </a:prstGeom>
        </p:spPr>
      </p:pic>
      <p:pic>
        <p:nvPicPr>
          <p:cNvPr id="9" name="Picture 8">
            <a:extLst>
              <a:ext uri="{FF2B5EF4-FFF2-40B4-BE49-F238E27FC236}">
                <a16:creationId xmlns:a16="http://schemas.microsoft.com/office/drawing/2014/main" xmlns="" id="{32DC0B80-CBC6-4E9F-915C-D81A4A262F5C}"/>
              </a:ext>
            </a:extLst>
          </p:cNvPr>
          <p:cNvPicPr>
            <a:picLocks noChangeAspect="1"/>
          </p:cNvPicPr>
          <p:nvPr/>
        </p:nvPicPr>
        <p:blipFill>
          <a:blip r:embed="rId3"/>
          <a:stretch>
            <a:fillRect/>
          </a:stretch>
        </p:blipFill>
        <p:spPr>
          <a:xfrm>
            <a:off x="8276245" y="5450122"/>
            <a:ext cx="1403013" cy="775851"/>
          </a:xfrm>
          <a:prstGeom prst="rect">
            <a:avLst/>
          </a:prstGeom>
        </p:spPr>
      </p:pic>
      <p:pic>
        <p:nvPicPr>
          <p:cNvPr id="10" name="Picture 9">
            <a:extLst>
              <a:ext uri="{FF2B5EF4-FFF2-40B4-BE49-F238E27FC236}">
                <a16:creationId xmlns:a16="http://schemas.microsoft.com/office/drawing/2014/main" xmlns="" id="{DF254F79-E514-41F1-B236-BD7D4929D388}"/>
              </a:ext>
            </a:extLst>
          </p:cNvPr>
          <p:cNvPicPr>
            <a:picLocks noChangeAspect="1"/>
          </p:cNvPicPr>
          <p:nvPr/>
        </p:nvPicPr>
        <p:blipFill>
          <a:blip r:embed="rId3"/>
          <a:stretch>
            <a:fillRect/>
          </a:stretch>
        </p:blipFill>
        <p:spPr>
          <a:xfrm>
            <a:off x="257731" y="2837135"/>
            <a:ext cx="1403013" cy="775851"/>
          </a:xfrm>
          <a:prstGeom prst="rect">
            <a:avLst/>
          </a:prstGeom>
        </p:spPr>
      </p:pic>
      <p:cxnSp>
        <p:nvCxnSpPr>
          <p:cNvPr id="12" name="Straight Arrow Connector 11">
            <a:extLst>
              <a:ext uri="{FF2B5EF4-FFF2-40B4-BE49-F238E27FC236}">
                <a16:creationId xmlns:a16="http://schemas.microsoft.com/office/drawing/2014/main" xmlns="" id="{B10540A1-ACAD-45B2-B7CA-EF98040B81E2}"/>
              </a:ext>
            </a:extLst>
          </p:cNvPr>
          <p:cNvCxnSpPr>
            <a:cxnSpLocks/>
          </p:cNvCxnSpPr>
          <p:nvPr/>
        </p:nvCxnSpPr>
        <p:spPr>
          <a:xfrm flipV="1">
            <a:off x="1717893" y="3001847"/>
            <a:ext cx="2958135" cy="22324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xmlns="" id="{80E4F3D4-67BC-49BB-BE1A-D83B49427AF3}"/>
              </a:ext>
            </a:extLst>
          </p:cNvPr>
          <p:cNvCxnSpPr>
            <a:cxnSpLocks/>
          </p:cNvCxnSpPr>
          <p:nvPr/>
        </p:nvCxnSpPr>
        <p:spPr>
          <a:xfrm flipV="1">
            <a:off x="3011055" y="3726872"/>
            <a:ext cx="2036616" cy="140459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xmlns="" id="{9BE29E2B-EC6B-4C37-9B7B-115AD8B9E9CC}"/>
              </a:ext>
            </a:extLst>
          </p:cNvPr>
          <p:cNvCxnSpPr>
            <a:cxnSpLocks/>
          </p:cNvCxnSpPr>
          <p:nvPr/>
        </p:nvCxnSpPr>
        <p:spPr>
          <a:xfrm flipV="1">
            <a:off x="4553527" y="3842329"/>
            <a:ext cx="895924" cy="150552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xmlns="" id="{6C66F7D6-E774-4E91-B433-554D211138B7}"/>
              </a:ext>
            </a:extLst>
          </p:cNvPr>
          <p:cNvCxnSpPr>
            <a:cxnSpLocks/>
          </p:cNvCxnSpPr>
          <p:nvPr/>
        </p:nvCxnSpPr>
        <p:spPr>
          <a:xfrm flipH="1" flipV="1">
            <a:off x="6013785" y="3842330"/>
            <a:ext cx="96521" cy="141844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xmlns="" id="{889911CA-2FA1-4D09-BD46-C4195E0A49EC}"/>
              </a:ext>
            </a:extLst>
          </p:cNvPr>
          <p:cNvCxnSpPr>
            <a:cxnSpLocks/>
            <a:stCxn id="6" idx="0"/>
          </p:cNvCxnSpPr>
          <p:nvPr/>
        </p:nvCxnSpPr>
        <p:spPr>
          <a:xfrm flipH="1" flipV="1">
            <a:off x="6470988" y="3745351"/>
            <a:ext cx="1130994" cy="190334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xmlns="" id="{E24D0B98-4886-444D-9AD6-B30EDFE68C53}"/>
              </a:ext>
            </a:extLst>
          </p:cNvPr>
          <p:cNvCxnSpPr>
            <a:cxnSpLocks/>
            <a:stCxn id="9" idx="0"/>
          </p:cNvCxnSpPr>
          <p:nvPr/>
        </p:nvCxnSpPr>
        <p:spPr>
          <a:xfrm flipH="1" flipV="1">
            <a:off x="6825221" y="3430257"/>
            <a:ext cx="2152531" cy="201986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23" name="Rectangle: Rounded Corners 22">
            <a:extLst>
              <a:ext uri="{FF2B5EF4-FFF2-40B4-BE49-F238E27FC236}">
                <a16:creationId xmlns:a16="http://schemas.microsoft.com/office/drawing/2014/main" xmlns="" id="{0C101ADB-721D-45F8-B034-EA53EA9AB200}"/>
              </a:ext>
            </a:extLst>
          </p:cNvPr>
          <p:cNvSpPr/>
          <p:nvPr/>
        </p:nvSpPr>
        <p:spPr>
          <a:xfrm>
            <a:off x="3429462" y="1088329"/>
            <a:ext cx="4941455" cy="9898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ASQ (Members, </a:t>
            </a:r>
            <a:r>
              <a:rPr lang="en-US" dirty="0" err="1"/>
              <a:t>BoD</a:t>
            </a:r>
            <a:r>
              <a:rPr lang="en-US" dirty="0"/>
              <a:t>)</a:t>
            </a:r>
          </a:p>
        </p:txBody>
      </p:sp>
      <p:cxnSp>
        <p:nvCxnSpPr>
          <p:cNvPr id="25" name="Straight Arrow Connector 24">
            <a:extLst>
              <a:ext uri="{FF2B5EF4-FFF2-40B4-BE49-F238E27FC236}">
                <a16:creationId xmlns:a16="http://schemas.microsoft.com/office/drawing/2014/main" xmlns="" id="{0F306248-83E0-41EC-B9A9-63122E8DD70E}"/>
              </a:ext>
            </a:extLst>
          </p:cNvPr>
          <p:cNvCxnSpPr>
            <a:cxnSpLocks/>
          </p:cNvCxnSpPr>
          <p:nvPr/>
        </p:nvCxnSpPr>
        <p:spPr>
          <a:xfrm flipV="1">
            <a:off x="5781964" y="2244436"/>
            <a:ext cx="0" cy="28632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xmlns="" id="{15AFF293-C678-4D81-ADB3-E31D1F50A298}"/>
              </a:ext>
            </a:extLst>
          </p:cNvPr>
          <p:cNvSpPr/>
          <p:nvPr/>
        </p:nvSpPr>
        <p:spPr>
          <a:xfrm>
            <a:off x="4867564" y="2604657"/>
            <a:ext cx="1880511" cy="5357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GCC</a:t>
            </a:r>
          </a:p>
        </p:txBody>
      </p:sp>
      <p:cxnSp>
        <p:nvCxnSpPr>
          <p:cNvPr id="24" name="Straight Arrow Connector 23">
            <a:extLst>
              <a:ext uri="{FF2B5EF4-FFF2-40B4-BE49-F238E27FC236}">
                <a16:creationId xmlns:a16="http://schemas.microsoft.com/office/drawing/2014/main" xmlns="" id="{37A2D1BF-765F-4EFC-B175-2BAB19FE522B}"/>
              </a:ext>
            </a:extLst>
          </p:cNvPr>
          <p:cNvCxnSpPr>
            <a:cxnSpLocks/>
            <a:stCxn id="26" idx="3"/>
          </p:cNvCxnSpPr>
          <p:nvPr/>
        </p:nvCxnSpPr>
        <p:spPr>
          <a:xfrm flipV="1">
            <a:off x="1775044" y="3243449"/>
            <a:ext cx="2843835" cy="91347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xmlns="" id="{1855676E-894A-43BE-BE67-C92F0C5133B2}"/>
              </a:ext>
            </a:extLst>
          </p:cNvPr>
          <p:cNvPicPr>
            <a:picLocks noChangeAspect="1"/>
          </p:cNvPicPr>
          <p:nvPr/>
        </p:nvPicPr>
        <p:blipFill>
          <a:blip r:embed="rId3"/>
          <a:stretch>
            <a:fillRect/>
          </a:stretch>
        </p:blipFill>
        <p:spPr>
          <a:xfrm>
            <a:off x="372031" y="3768997"/>
            <a:ext cx="1403013" cy="775851"/>
          </a:xfrm>
          <a:prstGeom prst="rect">
            <a:avLst/>
          </a:prstGeom>
        </p:spPr>
      </p:pic>
      <p:pic>
        <p:nvPicPr>
          <p:cNvPr id="28" name="Picture 27">
            <a:extLst>
              <a:ext uri="{FF2B5EF4-FFF2-40B4-BE49-F238E27FC236}">
                <a16:creationId xmlns:a16="http://schemas.microsoft.com/office/drawing/2014/main" xmlns="" id="{24C7E67B-C75B-4542-A7FA-BAA0820CAA0D}"/>
              </a:ext>
            </a:extLst>
          </p:cNvPr>
          <p:cNvPicPr>
            <a:picLocks noChangeAspect="1"/>
          </p:cNvPicPr>
          <p:nvPr/>
        </p:nvPicPr>
        <p:blipFill>
          <a:blip r:embed="rId3"/>
          <a:stretch>
            <a:fillRect/>
          </a:stretch>
        </p:blipFill>
        <p:spPr>
          <a:xfrm>
            <a:off x="937954" y="4674271"/>
            <a:ext cx="1403013" cy="775851"/>
          </a:xfrm>
          <a:prstGeom prst="rect">
            <a:avLst/>
          </a:prstGeom>
        </p:spPr>
      </p:pic>
      <p:cxnSp>
        <p:nvCxnSpPr>
          <p:cNvPr id="29" name="Straight Arrow Connector 28">
            <a:extLst>
              <a:ext uri="{FF2B5EF4-FFF2-40B4-BE49-F238E27FC236}">
                <a16:creationId xmlns:a16="http://schemas.microsoft.com/office/drawing/2014/main" xmlns="" id="{D7C294E7-8EDF-43CB-B706-DFE56DCE99FA}"/>
              </a:ext>
            </a:extLst>
          </p:cNvPr>
          <p:cNvCxnSpPr>
            <a:cxnSpLocks/>
          </p:cNvCxnSpPr>
          <p:nvPr/>
        </p:nvCxnSpPr>
        <p:spPr>
          <a:xfrm flipV="1">
            <a:off x="1990438" y="3389741"/>
            <a:ext cx="2767218" cy="128453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1" name="Picture 30">
            <a:extLst>
              <a:ext uri="{FF2B5EF4-FFF2-40B4-BE49-F238E27FC236}">
                <a16:creationId xmlns:a16="http://schemas.microsoft.com/office/drawing/2014/main" xmlns="" id="{86AB28F2-501C-40F8-9981-92DC668D2D9A}"/>
              </a:ext>
            </a:extLst>
          </p:cNvPr>
          <p:cNvPicPr>
            <a:picLocks noChangeAspect="1"/>
          </p:cNvPicPr>
          <p:nvPr/>
        </p:nvPicPr>
        <p:blipFill>
          <a:blip r:embed="rId3"/>
          <a:stretch>
            <a:fillRect/>
          </a:stretch>
        </p:blipFill>
        <p:spPr>
          <a:xfrm>
            <a:off x="10336421" y="2006154"/>
            <a:ext cx="1403013" cy="775851"/>
          </a:xfrm>
          <a:prstGeom prst="rect">
            <a:avLst/>
          </a:prstGeom>
        </p:spPr>
      </p:pic>
      <p:pic>
        <p:nvPicPr>
          <p:cNvPr id="32" name="Picture 31">
            <a:extLst>
              <a:ext uri="{FF2B5EF4-FFF2-40B4-BE49-F238E27FC236}">
                <a16:creationId xmlns:a16="http://schemas.microsoft.com/office/drawing/2014/main" xmlns="" id="{31DF3E84-DAD0-47EE-B126-248A439BDFFF}"/>
              </a:ext>
            </a:extLst>
          </p:cNvPr>
          <p:cNvPicPr>
            <a:picLocks noChangeAspect="1"/>
          </p:cNvPicPr>
          <p:nvPr/>
        </p:nvPicPr>
        <p:blipFill>
          <a:blip r:embed="rId3"/>
          <a:stretch>
            <a:fillRect/>
          </a:stretch>
        </p:blipFill>
        <p:spPr>
          <a:xfrm>
            <a:off x="10170133" y="3016344"/>
            <a:ext cx="1403013" cy="775851"/>
          </a:xfrm>
          <a:prstGeom prst="rect">
            <a:avLst/>
          </a:prstGeom>
        </p:spPr>
      </p:pic>
      <p:cxnSp>
        <p:nvCxnSpPr>
          <p:cNvPr id="33" name="Straight Arrow Connector 32">
            <a:extLst>
              <a:ext uri="{FF2B5EF4-FFF2-40B4-BE49-F238E27FC236}">
                <a16:creationId xmlns:a16="http://schemas.microsoft.com/office/drawing/2014/main" xmlns="" id="{76163366-C025-4D6C-93AA-2871BAA6ADD1}"/>
              </a:ext>
            </a:extLst>
          </p:cNvPr>
          <p:cNvCxnSpPr>
            <a:cxnSpLocks/>
          </p:cNvCxnSpPr>
          <p:nvPr/>
        </p:nvCxnSpPr>
        <p:spPr>
          <a:xfrm flipH="1">
            <a:off x="6865365" y="2421915"/>
            <a:ext cx="3304768" cy="373084"/>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xmlns="" id="{E8EAD991-7E1A-4EE4-99C9-25F8B44D36BD}"/>
              </a:ext>
            </a:extLst>
          </p:cNvPr>
          <p:cNvCxnSpPr>
            <a:cxnSpLocks/>
          </p:cNvCxnSpPr>
          <p:nvPr/>
        </p:nvCxnSpPr>
        <p:spPr>
          <a:xfrm flipH="1" flipV="1">
            <a:off x="7017765" y="2947399"/>
            <a:ext cx="3269658" cy="18175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8" name="Picture 37">
            <a:extLst>
              <a:ext uri="{FF2B5EF4-FFF2-40B4-BE49-F238E27FC236}">
                <a16:creationId xmlns:a16="http://schemas.microsoft.com/office/drawing/2014/main" xmlns="" id="{6EB92CB9-53A3-46C7-913E-24AB942E570F}"/>
              </a:ext>
            </a:extLst>
          </p:cNvPr>
          <p:cNvPicPr>
            <a:picLocks noChangeAspect="1"/>
          </p:cNvPicPr>
          <p:nvPr/>
        </p:nvPicPr>
        <p:blipFill>
          <a:blip r:embed="rId3"/>
          <a:stretch>
            <a:fillRect/>
          </a:stretch>
        </p:blipFill>
        <p:spPr>
          <a:xfrm>
            <a:off x="9468626" y="4872844"/>
            <a:ext cx="1403013" cy="775851"/>
          </a:xfrm>
          <a:prstGeom prst="rect">
            <a:avLst/>
          </a:prstGeom>
        </p:spPr>
      </p:pic>
      <p:cxnSp>
        <p:nvCxnSpPr>
          <p:cNvPr id="47" name="Straight Arrow Connector 46">
            <a:extLst>
              <a:ext uri="{FF2B5EF4-FFF2-40B4-BE49-F238E27FC236}">
                <a16:creationId xmlns:a16="http://schemas.microsoft.com/office/drawing/2014/main" xmlns="" id="{6CA3E87E-AB83-46AC-BFEB-0D01141DA02F}"/>
              </a:ext>
            </a:extLst>
          </p:cNvPr>
          <p:cNvCxnSpPr>
            <a:cxnSpLocks/>
            <a:stCxn id="38" idx="0"/>
          </p:cNvCxnSpPr>
          <p:nvPr/>
        </p:nvCxnSpPr>
        <p:spPr>
          <a:xfrm flipH="1" flipV="1">
            <a:off x="7102308" y="3327728"/>
            <a:ext cx="3067825" cy="154511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50" name="Picture 49">
            <a:extLst>
              <a:ext uri="{FF2B5EF4-FFF2-40B4-BE49-F238E27FC236}">
                <a16:creationId xmlns:a16="http://schemas.microsoft.com/office/drawing/2014/main" xmlns="" id="{987DFD81-24EC-4195-B9BA-8012EDD1464C}"/>
              </a:ext>
            </a:extLst>
          </p:cNvPr>
          <p:cNvPicPr>
            <a:picLocks noChangeAspect="1"/>
          </p:cNvPicPr>
          <p:nvPr/>
        </p:nvPicPr>
        <p:blipFill>
          <a:blip r:embed="rId3"/>
          <a:stretch>
            <a:fillRect/>
          </a:stretch>
        </p:blipFill>
        <p:spPr>
          <a:xfrm>
            <a:off x="10008952" y="4027720"/>
            <a:ext cx="1403013" cy="775851"/>
          </a:xfrm>
          <a:prstGeom prst="rect">
            <a:avLst/>
          </a:prstGeom>
        </p:spPr>
      </p:pic>
      <p:cxnSp>
        <p:nvCxnSpPr>
          <p:cNvPr id="51" name="Straight Arrow Connector 50">
            <a:extLst>
              <a:ext uri="{FF2B5EF4-FFF2-40B4-BE49-F238E27FC236}">
                <a16:creationId xmlns:a16="http://schemas.microsoft.com/office/drawing/2014/main" xmlns="" id="{A26C7D26-9896-4A98-ACCD-EC83B94E160B}"/>
              </a:ext>
            </a:extLst>
          </p:cNvPr>
          <p:cNvCxnSpPr>
            <a:cxnSpLocks/>
          </p:cNvCxnSpPr>
          <p:nvPr/>
        </p:nvCxnSpPr>
        <p:spPr>
          <a:xfrm flipH="1" flipV="1">
            <a:off x="7158182" y="3121891"/>
            <a:ext cx="3011951" cy="108989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pic>
        <p:nvPicPr>
          <p:cNvPr id="54" name="Picture 53">
            <a:extLst>
              <a:ext uri="{FF2B5EF4-FFF2-40B4-BE49-F238E27FC236}">
                <a16:creationId xmlns:a16="http://schemas.microsoft.com/office/drawing/2014/main" xmlns="" id="{D7386F67-32C4-4F4D-A6F2-2B8559AD7E1C}"/>
              </a:ext>
            </a:extLst>
          </p:cNvPr>
          <p:cNvPicPr>
            <a:picLocks noChangeAspect="1"/>
          </p:cNvPicPr>
          <p:nvPr/>
        </p:nvPicPr>
        <p:blipFill>
          <a:blip r:embed="rId3"/>
          <a:stretch>
            <a:fillRect/>
          </a:stretch>
        </p:blipFill>
        <p:spPr>
          <a:xfrm>
            <a:off x="526001" y="1995399"/>
            <a:ext cx="1403013" cy="775851"/>
          </a:xfrm>
          <a:prstGeom prst="rect">
            <a:avLst/>
          </a:prstGeom>
        </p:spPr>
      </p:pic>
      <p:cxnSp>
        <p:nvCxnSpPr>
          <p:cNvPr id="57" name="Straight Arrow Connector 56">
            <a:extLst>
              <a:ext uri="{FF2B5EF4-FFF2-40B4-BE49-F238E27FC236}">
                <a16:creationId xmlns:a16="http://schemas.microsoft.com/office/drawing/2014/main" xmlns="" id="{68FC2C8B-B69D-4015-B3EA-883B535F7538}"/>
              </a:ext>
            </a:extLst>
          </p:cNvPr>
          <p:cNvCxnSpPr>
            <a:cxnSpLocks/>
            <a:stCxn id="54" idx="3"/>
          </p:cNvCxnSpPr>
          <p:nvPr/>
        </p:nvCxnSpPr>
        <p:spPr>
          <a:xfrm>
            <a:off x="1929014" y="2383325"/>
            <a:ext cx="2689865" cy="38792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0363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68D3138-E10A-4C1A-B83D-76EAEC61CF38}"/>
              </a:ext>
            </a:extLst>
          </p:cNvPr>
          <p:cNvSpPr>
            <a:spLocks noGrp="1"/>
          </p:cNvSpPr>
          <p:nvPr>
            <p:ph type="title"/>
          </p:nvPr>
        </p:nvSpPr>
        <p:spPr/>
        <p:txBody>
          <a:bodyPr/>
          <a:lstStyle/>
          <a:p>
            <a:r>
              <a:rPr lang="en-US" dirty="0"/>
              <a:t>The Structure</a:t>
            </a:r>
          </a:p>
        </p:txBody>
      </p:sp>
      <p:sp>
        <p:nvSpPr>
          <p:cNvPr id="5" name="Text Placeholder 4">
            <a:extLst>
              <a:ext uri="{FF2B5EF4-FFF2-40B4-BE49-F238E27FC236}">
                <a16:creationId xmlns:a16="http://schemas.microsoft.com/office/drawing/2014/main" xmlns="" id="{193AC3F5-9CB9-42B0-ADD5-94578A2D715D}"/>
              </a:ext>
            </a:extLst>
          </p:cNvPr>
          <p:cNvSpPr>
            <a:spLocks noGrp="1"/>
          </p:cNvSpPr>
          <p:nvPr>
            <p:ph type="body" sz="quarter" idx="10"/>
          </p:nvPr>
        </p:nvSpPr>
        <p:spPr/>
        <p:txBody>
          <a:bodyPr/>
          <a:lstStyle/>
          <a:p>
            <a:r>
              <a:rPr lang="en-US" dirty="0"/>
              <a:t>Geographic Community Council</a:t>
            </a:r>
          </a:p>
          <a:p>
            <a:endParaRPr lang="en-US" dirty="0"/>
          </a:p>
          <a:p>
            <a:r>
              <a:rPr lang="en-US" dirty="0"/>
              <a:t>Region Centers</a:t>
            </a:r>
          </a:p>
          <a:p>
            <a:endParaRPr lang="en-US" dirty="0"/>
          </a:p>
          <a:p>
            <a:r>
              <a:rPr lang="en-US" dirty="0"/>
              <a:t>Geographic Communities</a:t>
            </a:r>
          </a:p>
        </p:txBody>
      </p:sp>
    </p:spTree>
    <p:extLst>
      <p:ext uri="{BB962C8B-B14F-4D97-AF65-F5344CB8AC3E}">
        <p14:creationId xmlns:p14="http://schemas.microsoft.com/office/powerpoint/2010/main" val="539795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A680D-0893-43F8-AF31-02AB35D99BED}"/>
              </a:ext>
            </a:extLst>
          </p:cNvPr>
          <p:cNvSpPr>
            <a:spLocks noGrp="1"/>
          </p:cNvSpPr>
          <p:nvPr>
            <p:ph type="title"/>
          </p:nvPr>
        </p:nvSpPr>
        <p:spPr>
          <a:xfrm>
            <a:off x="487680" y="320040"/>
            <a:ext cx="10972800" cy="749808"/>
          </a:xfrm>
        </p:spPr>
        <p:txBody>
          <a:bodyPr/>
          <a:lstStyle/>
          <a:p>
            <a:r>
              <a:rPr lang="en-US" dirty="0"/>
              <a:t>Geographic Community Council</a:t>
            </a:r>
          </a:p>
        </p:txBody>
      </p:sp>
      <p:sp>
        <p:nvSpPr>
          <p:cNvPr id="4" name="Rectangle: Rounded Corners 3">
            <a:extLst>
              <a:ext uri="{FF2B5EF4-FFF2-40B4-BE49-F238E27FC236}">
                <a16:creationId xmlns:a16="http://schemas.microsoft.com/office/drawing/2014/main" xmlns="" id="{F3699B1D-E975-4ABF-A684-2633F00672E0}"/>
              </a:ext>
            </a:extLst>
          </p:cNvPr>
          <p:cNvSpPr/>
          <p:nvPr/>
        </p:nvSpPr>
        <p:spPr>
          <a:xfrm>
            <a:off x="4235406" y="1711703"/>
            <a:ext cx="7185891" cy="36021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xmlns="" id="{1594C758-03F7-4FB8-A1F8-3CC09B081318}"/>
              </a:ext>
            </a:extLst>
          </p:cNvPr>
          <p:cNvGrpSpPr/>
          <p:nvPr/>
        </p:nvGrpSpPr>
        <p:grpSpPr>
          <a:xfrm>
            <a:off x="6037936" y="2923478"/>
            <a:ext cx="973994" cy="1246909"/>
            <a:chOff x="2204444" y="1727201"/>
            <a:chExt cx="1065951" cy="1283854"/>
          </a:xfrm>
        </p:grpSpPr>
        <p:pic>
          <p:nvPicPr>
            <p:cNvPr id="6" name="Picture 5">
              <a:extLst>
                <a:ext uri="{FF2B5EF4-FFF2-40B4-BE49-F238E27FC236}">
                  <a16:creationId xmlns:a16="http://schemas.microsoft.com/office/drawing/2014/main" xmlns="" id="{C7013C65-84C3-44F0-A66C-060AF93C0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8" name="TextBox 7">
              <a:extLst>
                <a:ext uri="{FF2B5EF4-FFF2-40B4-BE49-F238E27FC236}">
                  <a16:creationId xmlns:a16="http://schemas.microsoft.com/office/drawing/2014/main" xmlns="" id="{49E153F3-6C30-41F1-A9FB-5597C6464953}"/>
                </a:ext>
              </a:extLst>
            </p:cNvPr>
            <p:cNvSpPr txBox="1"/>
            <p:nvPr/>
          </p:nvSpPr>
          <p:spPr>
            <a:xfrm>
              <a:off x="2204444" y="2225975"/>
              <a:ext cx="1065951" cy="4753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GCC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Chair</a:t>
              </a:r>
            </a:p>
          </p:txBody>
        </p:sp>
      </p:grpSp>
      <p:grpSp>
        <p:nvGrpSpPr>
          <p:cNvPr id="32" name="Group 31">
            <a:extLst>
              <a:ext uri="{FF2B5EF4-FFF2-40B4-BE49-F238E27FC236}">
                <a16:creationId xmlns:a16="http://schemas.microsoft.com/office/drawing/2014/main" xmlns="" id="{4555AAF7-F266-4972-8660-2D7C255B6172}"/>
              </a:ext>
            </a:extLst>
          </p:cNvPr>
          <p:cNvGrpSpPr/>
          <p:nvPr/>
        </p:nvGrpSpPr>
        <p:grpSpPr>
          <a:xfrm>
            <a:off x="10616210" y="3867130"/>
            <a:ext cx="1075188" cy="1271802"/>
            <a:chOff x="10952442" y="3509818"/>
            <a:chExt cx="1075188" cy="1271802"/>
          </a:xfrm>
        </p:grpSpPr>
        <p:pic>
          <p:nvPicPr>
            <p:cNvPr id="12" name="Picture 11">
              <a:extLst>
                <a:ext uri="{FF2B5EF4-FFF2-40B4-BE49-F238E27FC236}">
                  <a16:creationId xmlns:a16="http://schemas.microsoft.com/office/drawing/2014/main" xmlns="" id="{1DCF3E76-8751-4D2A-9BFB-5ADD874D49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52442" y="3509818"/>
              <a:ext cx="1065951" cy="1271802"/>
            </a:xfrm>
            <a:prstGeom prst="rect">
              <a:avLst/>
            </a:prstGeom>
          </p:spPr>
        </p:pic>
        <p:sp>
          <p:nvSpPr>
            <p:cNvPr id="13" name="TextBox 12">
              <a:extLst>
                <a:ext uri="{FF2B5EF4-FFF2-40B4-BE49-F238E27FC236}">
                  <a16:creationId xmlns:a16="http://schemas.microsoft.com/office/drawing/2014/main" xmlns="" id="{A653C022-FC65-42CD-A7C7-9DE4D83E37D4}"/>
                </a:ext>
              </a:extLst>
            </p:cNvPr>
            <p:cNvSpPr txBox="1"/>
            <p:nvPr/>
          </p:nvSpPr>
          <p:spPr>
            <a:xfrm>
              <a:off x="10961679" y="3931289"/>
              <a:ext cx="1065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C. O. Cord.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Arial"/>
                </a:rPr>
                <a:t>(Shared)</a:t>
              </a:r>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grpSp>
      <p:sp>
        <p:nvSpPr>
          <p:cNvPr id="27" name="Rectangle: Rounded Corners 26">
            <a:extLst>
              <a:ext uri="{FF2B5EF4-FFF2-40B4-BE49-F238E27FC236}">
                <a16:creationId xmlns:a16="http://schemas.microsoft.com/office/drawing/2014/main" xmlns="" id="{061A3893-38EE-41AF-8200-5A1376870C8C}"/>
              </a:ext>
            </a:extLst>
          </p:cNvPr>
          <p:cNvSpPr/>
          <p:nvPr/>
        </p:nvSpPr>
        <p:spPr>
          <a:xfrm>
            <a:off x="598055" y="1320799"/>
            <a:ext cx="3327400" cy="42487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Geographic Community Council: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Surveys Membership, Regions, Communities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Supports Global RC Strategies and Business Plans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Financial Oversight of RCs and GCs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Monitors Performance and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Reports Status and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Governance of RCs and GCs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Elects </a:t>
            </a:r>
            <a:r>
              <a:rPr kumimoji="0" lang="en-US" sz="1400" b="0" i="0" u="none" strike="noStrike" kern="1200" cap="none" spc="0" normalizeH="0" baseline="0" noProof="0" dirty="0" err="1">
                <a:ln>
                  <a:noFill/>
                </a:ln>
                <a:solidFill>
                  <a:prstClr val="white"/>
                </a:solidFill>
                <a:effectLst/>
                <a:uLnTx/>
                <a:uFillTx/>
                <a:latin typeface="Arial"/>
                <a:ea typeface="+mn-ea"/>
                <a:cs typeface="+mn-cs"/>
              </a:rPr>
              <a:t>BoD</a:t>
            </a:r>
            <a:r>
              <a:rPr kumimoji="0" lang="en-US" sz="1400" b="0" i="0" u="none" strike="noStrike" kern="1200" cap="none" spc="0" normalizeH="0" baseline="0" noProof="0" dirty="0">
                <a:ln>
                  <a:noFill/>
                </a:ln>
                <a:solidFill>
                  <a:prstClr val="white"/>
                </a:solidFill>
                <a:effectLst/>
                <a:uLnTx/>
                <a:uFillTx/>
                <a:latin typeface="Arial"/>
                <a:ea typeface="+mn-ea"/>
                <a:cs typeface="+mn-cs"/>
              </a:rPr>
              <a:t> Representatives (6)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RDs are voting member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DRDs are not voting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Resource Manager and Coordinator are not voting members</a:t>
            </a:r>
          </a:p>
        </p:txBody>
      </p:sp>
      <p:grpSp>
        <p:nvGrpSpPr>
          <p:cNvPr id="34" name="Group 33">
            <a:extLst>
              <a:ext uri="{FF2B5EF4-FFF2-40B4-BE49-F238E27FC236}">
                <a16:creationId xmlns:a16="http://schemas.microsoft.com/office/drawing/2014/main" xmlns="" id="{B376F96D-3D5D-4203-91DC-649362C13921}"/>
              </a:ext>
            </a:extLst>
          </p:cNvPr>
          <p:cNvGrpSpPr/>
          <p:nvPr/>
        </p:nvGrpSpPr>
        <p:grpSpPr>
          <a:xfrm>
            <a:off x="6703691" y="4340901"/>
            <a:ext cx="770428" cy="855356"/>
            <a:chOff x="2204444" y="1747846"/>
            <a:chExt cx="1065951" cy="1263209"/>
          </a:xfrm>
        </p:grpSpPr>
        <p:pic>
          <p:nvPicPr>
            <p:cNvPr id="35" name="Picture 34">
              <a:extLst>
                <a:ext uri="{FF2B5EF4-FFF2-40B4-BE49-F238E27FC236}">
                  <a16:creationId xmlns:a16="http://schemas.microsoft.com/office/drawing/2014/main" xmlns="" id="{2B099C3F-8118-4599-91B7-093CAF1480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444" y="1747846"/>
              <a:ext cx="1065951" cy="1263209"/>
            </a:xfrm>
            <a:prstGeom prst="rect">
              <a:avLst/>
            </a:prstGeom>
          </p:spPr>
        </p:pic>
        <p:sp>
          <p:nvSpPr>
            <p:cNvPr id="36" name="TextBox 35">
              <a:extLst>
                <a:ext uri="{FF2B5EF4-FFF2-40B4-BE49-F238E27FC236}">
                  <a16:creationId xmlns:a16="http://schemas.microsoft.com/office/drawing/2014/main" xmlns="" id="{159E366C-259E-40F6-9FA7-8448EF7B0E10}"/>
                </a:ext>
              </a:extLst>
            </p:cNvPr>
            <p:cNvSpPr txBox="1"/>
            <p:nvPr/>
          </p:nvSpPr>
          <p:spPr>
            <a:xfrm>
              <a:off x="2204444" y="2225975"/>
              <a:ext cx="1065951" cy="3708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Director</a:t>
              </a:r>
            </a:p>
          </p:txBody>
        </p:sp>
      </p:grpSp>
      <p:grpSp>
        <p:nvGrpSpPr>
          <p:cNvPr id="37" name="Group 36">
            <a:extLst>
              <a:ext uri="{FF2B5EF4-FFF2-40B4-BE49-F238E27FC236}">
                <a16:creationId xmlns:a16="http://schemas.microsoft.com/office/drawing/2014/main" xmlns="" id="{33127481-B556-4D37-9007-F8ED0EC159ED}"/>
              </a:ext>
            </a:extLst>
          </p:cNvPr>
          <p:cNvGrpSpPr/>
          <p:nvPr/>
        </p:nvGrpSpPr>
        <p:grpSpPr>
          <a:xfrm>
            <a:off x="8502933" y="4084188"/>
            <a:ext cx="770428" cy="855356"/>
            <a:chOff x="2204444" y="1747846"/>
            <a:chExt cx="1065951" cy="1263209"/>
          </a:xfrm>
        </p:grpSpPr>
        <p:pic>
          <p:nvPicPr>
            <p:cNvPr id="38" name="Picture 37">
              <a:extLst>
                <a:ext uri="{FF2B5EF4-FFF2-40B4-BE49-F238E27FC236}">
                  <a16:creationId xmlns:a16="http://schemas.microsoft.com/office/drawing/2014/main" xmlns="" id="{3024051D-3B24-4768-BA10-88C9BED370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444" y="1747846"/>
              <a:ext cx="1065951" cy="1263209"/>
            </a:xfrm>
            <a:prstGeom prst="rect">
              <a:avLst/>
            </a:prstGeom>
          </p:spPr>
        </p:pic>
        <p:sp>
          <p:nvSpPr>
            <p:cNvPr id="39" name="TextBox 38">
              <a:extLst>
                <a:ext uri="{FF2B5EF4-FFF2-40B4-BE49-F238E27FC236}">
                  <a16:creationId xmlns:a16="http://schemas.microsoft.com/office/drawing/2014/main" xmlns="" id="{9B29A337-158C-4D39-9CB2-76C821CBAFC0}"/>
                </a:ext>
              </a:extLst>
            </p:cNvPr>
            <p:cNvSpPr txBox="1"/>
            <p:nvPr/>
          </p:nvSpPr>
          <p:spPr>
            <a:xfrm>
              <a:off x="2204444" y="2225975"/>
              <a:ext cx="1065951" cy="3708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Director</a:t>
              </a:r>
            </a:p>
          </p:txBody>
        </p:sp>
      </p:grpSp>
      <p:grpSp>
        <p:nvGrpSpPr>
          <p:cNvPr id="29" name="Group 28">
            <a:extLst>
              <a:ext uri="{FF2B5EF4-FFF2-40B4-BE49-F238E27FC236}">
                <a16:creationId xmlns:a16="http://schemas.microsoft.com/office/drawing/2014/main" xmlns="" id="{06EE2C44-B0C6-4B8A-8E01-FBA13CA5796F}"/>
              </a:ext>
            </a:extLst>
          </p:cNvPr>
          <p:cNvGrpSpPr/>
          <p:nvPr/>
        </p:nvGrpSpPr>
        <p:grpSpPr>
          <a:xfrm>
            <a:off x="10566592" y="1251455"/>
            <a:ext cx="1065951" cy="1283854"/>
            <a:chOff x="2204444" y="1727201"/>
            <a:chExt cx="1065951" cy="1283854"/>
          </a:xfrm>
        </p:grpSpPr>
        <p:pic>
          <p:nvPicPr>
            <p:cNvPr id="30" name="Picture 29">
              <a:extLst>
                <a:ext uri="{FF2B5EF4-FFF2-40B4-BE49-F238E27FC236}">
                  <a16:creationId xmlns:a16="http://schemas.microsoft.com/office/drawing/2014/main" xmlns="" id="{7E3F009B-5EE1-42EC-AC97-A488B021CC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31" name="TextBox 30">
              <a:extLst>
                <a:ext uri="{FF2B5EF4-FFF2-40B4-BE49-F238E27FC236}">
                  <a16:creationId xmlns:a16="http://schemas.microsoft.com/office/drawing/2014/main" xmlns="" id="{DFCBC580-6160-4E3D-9D09-0541F34AD4F6}"/>
                </a:ext>
              </a:extLst>
            </p:cNvPr>
            <p:cNvSpPr txBox="1"/>
            <p:nvPr/>
          </p:nvSpPr>
          <p:spPr>
            <a:xfrm>
              <a:off x="2204444" y="2225975"/>
              <a:ext cx="1065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Arial"/>
                </a:rPr>
                <a:t>C. O. </a:t>
              </a:r>
              <a:r>
                <a:rPr kumimoji="0" lang="en-US" sz="1000" b="0" i="0" u="none" strike="noStrike" kern="1200" cap="none" spc="0" normalizeH="0" baseline="0" noProof="0" dirty="0">
                  <a:ln>
                    <a:noFill/>
                  </a:ln>
                  <a:solidFill>
                    <a:prstClr val="white"/>
                  </a:solidFill>
                  <a:effectLst/>
                  <a:uLnTx/>
                  <a:uFillTx/>
                  <a:latin typeface="Arial"/>
                  <a:ea typeface="+mn-ea"/>
                  <a:cs typeface="+mn-cs"/>
                </a:rPr>
                <a:t>Mgr.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Arial"/>
                </a:rPr>
                <a:t>(shared)</a:t>
              </a:r>
              <a:endParaRPr kumimoji="0" lang="en-US" sz="1000" b="0" i="0" u="none" strike="noStrike" kern="1200" cap="none" spc="0" normalizeH="0" baseline="0" noProof="0" dirty="0">
                <a:ln>
                  <a:noFill/>
                </a:ln>
                <a:solidFill>
                  <a:prstClr val="white"/>
                </a:solidFill>
                <a:effectLst/>
                <a:uLnTx/>
                <a:uFillTx/>
                <a:latin typeface="Arial"/>
                <a:ea typeface="+mn-ea"/>
                <a:cs typeface="+mn-cs"/>
              </a:endParaRPr>
            </a:p>
          </p:txBody>
        </p:sp>
      </p:grpSp>
      <p:grpSp>
        <p:nvGrpSpPr>
          <p:cNvPr id="44" name="Group 43">
            <a:extLst>
              <a:ext uri="{FF2B5EF4-FFF2-40B4-BE49-F238E27FC236}">
                <a16:creationId xmlns:a16="http://schemas.microsoft.com/office/drawing/2014/main" xmlns="" id="{B328CFAB-AF20-41DB-8B90-625E800C233E}"/>
              </a:ext>
            </a:extLst>
          </p:cNvPr>
          <p:cNvGrpSpPr/>
          <p:nvPr/>
        </p:nvGrpSpPr>
        <p:grpSpPr>
          <a:xfrm>
            <a:off x="5081011" y="3612946"/>
            <a:ext cx="770428" cy="855356"/>
            <a:chOff x="2204444" y="1747846"/>
            <a:chExt cx="1065951" cy="1263209"/>
          </a:xfrm>
        </p:grpSpPr>
        <p:pic>
          <p:nvPicPr>
            <p:cNvPr id="45" name="Picture 44">
              <a:extLst>
                <a:ext uri="{FF2B5EF4-FFF2-40B4-BE49-F238E27FC236}">
                  <a16:creationId xmlns:a16="http://schemas.microsoft.com/office/drawing/2014/main" xmlns="" id="{443A1CDC-C67E-4BF4-B13D-2AC3A0ED2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444" y="1747846"/>
              <a:ext cx="1065951" cy="1263209"/>
            </a:xfrm>
            <a:prstGeom prst="rect">
              <a:avLst/>
            </a:prstGeom>
          </p:spPr>
        </p:pic>
        <p:sp>
          <p:nvSpPr>
            <p:cNvPr id="46" name="TextBox 45">
              <a:extLst>
                <a:ext uri="{FF2B5EF4-FFF2-40B4-BE49-F238E27FC236}">
                  <a16:creationId xmlns:a16="http://schemas.microsoft.com/office/drawing/2014/main" xmlns="" id="{D3DED45E-484D-47A7-A900-A9FCB6A79DD5}"/>
                </a:ext>
              </a:extLst>
            </p:cNvPr>
            <p:cNvSpPr txBox="1"/>
            <p:nvPr/>
          </p:nvSpPr>
          <p:spPr>
            <a:xfrm>
              <a:off x="2204444" y="2225975"/>
              <a:ext cx="1065951" cy="3708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Director</a:t>
              </a:r>
            </a:p>
          </p:txBody>
        </p:sp>
      </p:grpSp>
      <p:grpSp>
        <p:nvGrpSpPr>
          <p:cNvPr id="47" name="Group 46">
            <a:extLst>
              <a:ext uri="{FF2B5EF4-FFF2-40B4-BE49-F238E27FC236}">
                <a16:creationId xmlns:a16="http://schemas.microsoft.com/office/drawing/2014/main" xmlns="" id="{B6DB88EF-40BA-4370-8DF7-A1DB34B5CB5D}"/>
              </a:ext>
            </a:extLst>
          </p:cNvPr>
          <p:cNvGrpSpPr/>
          <p:nvPr/>
        </p:nvGrpSpPr>
        <p:grpSpPr>
          <a:xfrm>
            <a:off x="7341083" y="2837279"/>
            <a:ext cx="973994" cy="1246909"/>
            <a:chOff x="2204444" y="1727201"/>
            <a:chExt cx="1065951" cy="1283854"/>
          </a:xfrm>
        </p:grpSpPr>
        <p:pic>
          <p:nvPicPr>
            <p:cNvPr id="48" name="Picture 47">
              <a:extLst>
                <a:ext uri="{FF2B5EF4-FFF2-40B4-BE49-F238E27FC236}">
                  <a16:creationId xmlns:a16="http://schemas.microsoft.com/office/drawing/2014/main" xmlns="" id="{23B805D5-BDDD-45C8-9BEE-F9A1032A3E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49" name="TextBox 48">
              <a:extLst>
                <a:ext uri="{FF2B5EF4-FFF2-40B4-BE49-F238E27FC236}">
                  <a16:creationId xmlns:a16="http://schemas.microsoft.com/office/drawing/2014/main" xmlns="" id="{5765973E-6B1E-492B-A005-8071196DAF39}"/>
                </a:ext>
              </a:extLst>
            </p:cNvPr>
            <p:cNvSpPr txBox="1"/>
            <p:nvPr/>
          </p:nvSpPr>
          <p:spPr>
            <a:xfrm>
              <a:off x="2204444" y="2225975"/>
              <a:ext cx="1065951" cy="4753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GCC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Vice - Chair</a:t>
              </a:r>
            </a:p>
          </p:txBody>
        </p:sp>
      </p:grpSp>
      <p:grpSp>
        <p:nvGrpSpPr>
          <p:cNvPr id="50" name="Group 49">
            <a:extLst>
              <a:ext uri="{FF2B5EF4-FFF2-40B4-BE49-F238E27FC236}">
                <a16:creationId xmlns:a16="http://schemas.microsoft.com/office/drawing/2014/main" xmlns="" id="{A29E76E0-9551-478D-AC34-B65ADEBF2A40}"/>
              </a:ext>
            </a:extLst>
          </p:cNvPr>
          <p:cNvGrpSpPr/>
          <p:nvPr/>
        </p:nvGrpSpPr>
        <p:grpSpPr>
          <a:xfrm>
            <a:off x="6626716" y="1899332"/>
            <a:ext cx="770428" cy="855356"/>
            <a:chOff x="2204444" y="1747846"/>
            <a:chExt cx="1065951" cy="1263209"/>
          </a:xfrm>
        </p:grpSpPr>
        <p:pic>
          <p:nvPicPr>
            <p:cNvPr id="51" name="Picture 50">
              <a:extLst>
                <a:ext uri="{FF2B5EF4-FFF2-40B4-BE49-F238E27FC236}">
                  <a16:creationId xmlns:a16="http://schemas.microsoft.com/office/drawing/2014/main" xmlns="" id="{AB94D4D6-C555-4664-AF70-0504134AF2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444" y="1747846"/>
              <a:ext cx="1065951" cy="1263209"/>
            </a:xfrm>
            <a:prstGeom prst="rect">
              <a:avLst/>
            </a:prstGeom>
          </p:spPr>
        </p:pic>
        <p:sp>
          <p:nvSpPr>
            <p:cNvPr id="52" name="TextBox 51">
              <a:extLst>
                <a:ext uri="{FF2B5EF4-FFF2-40B4-BE49-F238E27FC236}">
                  <a16:creationId xmlns:a16="http://schemas.microsoft.com/office/drawing/2014/main" xmlns="" id="{16A5854E-835A-4CDC-A739-56EA7DCF2C6A}"/>
                </a:ext>
              </a:extLst>
            </p:cNvPr>
            <p:cNvSpPr txBox="1"/>
            <p:nvPr/>
          </p:nvSpPr>
          <p:spPr>
            <a:xfrm>
              <a:off x="2204444" y="2225975"/>
              <a:ext cx="1065951" cy="3708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Director</a:t>
              </a:r>
            </a:p>
          </p:txBody>
        </p:sp>
      </p:grpSp>
      <p:grpSp>
        <p:nvGrpSpPr>
          <p:cNvPr id="53" name="Group 52">
            <a:extLst>
              <a:ext uri="{FF2B5EF4-FFF2-40B4-BE49-F238E27FC236}">
                <a16:creationId xmlns:a16="http://schemas.microsoft.com/office/drawing/2014/main" xmlns="" id="{E442353B-3ABC-4CFC-A50D-C0AE925F0F3B}"/>
              </a:ext>
            </a:extLst>
          </p:cNvPr>
          <p:cNvGrpSpPr/>
          <p:nvPr/>
        </p:nvGrpSpPr>
        <p:grpSpPr>
          <a:xfrm>
            <a:off x="8532811" y="2275454"/>
            <a:ext cx="770428" cy="855356"/>
            <a:chOff x="2204444" y="1747846"/>
            <a:chExt cx="1065951" cy="1263209"/>
          </a:xfrm>
        </p:grpSpPr>
        <p:pic>
          <p:nvPicPr>
            <p:cNvPr id="54" name="Picture 53">
              <a:extLst>
                <a:ext uri="{FF2B5EF4-FFF2-40B4-BE49-F238E27FC236}">
                  <a16:creationId xmlns:a16="http://schemas.microsoft.com/office/drawing/2014/main" xmlns="" id="{0DFBB40B-0DCD-4FB7-B8BA-A846340166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444" y="1747846"/>
              <a:ext cx="1065951" cy="1263209"/>
            </a:xfrm>
            <a:prstGeom prst="rect">
              <a:avLst/>
            </a:prstGeom>
          </p:spPr>
        </p:pic>
        <p:sp>
          <p:nvSpPr>
            <p:cNvPr id="55" name="TextBox 54">
              <a:extLst>
                <a:ext uri="{FF2B5EF4-FFF2-40B4-BE49-F238E27FC236}">
                  <a16:creationId xmlns:a16="http://schemas.microsoft.com/office/drawing/2014/main" xmlns="" id="{6CB8AFAC-2F23-41F2-91C5-7588924A9DBB}"/>
                </a:ext>
              </a:extLst>
            </p:cNvPr>
            <p:cNvSpPr txBox="1"/>
            <p:nvPr/>
          </p:nvSpPr>
          <p:spPr>
            <a:xfrm>
              <a:off x="2204444" y="2225975"/>
              <a:ext cx="1065951" cy="3708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Director</a:t>
              </a:r>
            </a:p>
          </p:txBody>
        </p:sp>
      </p:grpSp>
      <p:grpSp>
        <p:nvGrpSpPr>
          <p:cNvPr id="56" name="Group 55">
            <a:extLst>
              <a:ext uri="{FF2B5EF4-FFF2-40B4-BE49-F238E27FC236}">
                <a16:creationId xmlns:a16="http://schemas.microsoft.com/office/drawing/2014/main" xmlns="" id="{39EC9520-1BB5-41D7-A2F9-5B5B233EE17C}"/>
              </a:ext>
            </a:extLst>
          </p:cNvPr>
          <p:cNvGrpSpPr/>
          <p:nvPr/>
        </p:nvGrpSpPr>
        <p:grpSpPr>
          <a:xfrm>
            <a:off x="4845016" y="2223087"/>
            <a:ext cx="770428" cy="855356"/>
            <a:chOff x="2204444" y="1747846"/>
            <a:chExt cx="1065951" cy="1263209"/>
          </a:xfrm>
        </p:grpSpPr>
        <p:pic>
          <p:nvPicPr>
            <p:cNvPr id="57" name="Picture 56">
              <a:extLst>
                <a:ext uri="{FF2B5EF4-FFF2-40B4-BE49-F238E27FC236}">
                  <a16:creationId xmlns:a16="http://schemas.microsoft.com/office/drawing/2014/main" xmlns="" id="{A076F9D6-157F-4B98-BB44-4D8693E86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444" y="1747846"/>
              <a:ext cx="1065951" cy="1263209"/>
            </a:xfrm>
            <a:prstGeom prst="rect">
              <a:avLst/>
            </a:prstGeom>
          </p:spPr>
        </p:pic>
        <p:sp>
          <p:nvSpPr>
            <p:cNvPr id="58" name="TextBox 57">
              <a:extLst>
                <a:ext uri="{FF2B5EF4-FFF2-40B4-BE49-F238E27FC236}">
                  <a16:creationId xmlns:a16="http://schemas.microsoft.com/office/drawing/2014/main" xmlns="" id="{7E96136B-FD28-4669-89A9-A97DA9386FB8}"/>
                </a:ext>
              </a:extLst>
            </p:cNvPr>
            <p:cNvSpPr txBox="1"/>
            <p:nvPr/>
          </p:nvSpPr>
          <p:spPr>
            <a:xfrm>
              <a:off x="2204444" y="2225975"/>
              <a:ext cx="1065951" cy="3708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Director</a:t>
              </a:r>
            </a:p>
          </p:txBody>
        </p:sp>
      </p:grpSp>
      <p:pic>
        <p:nvPicPr>
          <p:cNvPr id="3" name="Picture 2">
            <a:extLst>
              <a:ext uri="{FF2B5EF4-FFF2-40B4-BE49-F238E27FC236}">
                <a16:creationId xmlns:a16="http://schemas.microsoft.com/office/drawing/2014/main" xmlns="" id="{41E7C763-C658-4E6F-B83B-822B60D210B0}"/>
              </a:ext>
            </a:extLst>
          </p:cNvPr>
          <p:cNvPicPr>
            <a:picLocks noChangeAspect="1"/>
          </p:cNvPicPr>
          <p:nvPr/>
        </p:nvPicPr>
        <p:blipFill>
          <a:blip r:embed="rId7"/>
          <a:stretch>
            <a:fillRect/>
          </a:stretch>
        </p:blipFill>
        <p:spPr>
          <a:xfrm flipH="1">
            <a:off x="4371993" y="4348788"/>
            <a:ext cx="334908" cy="371828"/>
          </a:xfrm>
          <a:prstGeom prst="rect">
            <a:avLst/>
          </a:prstGeom>
        </p:spPr>
      </p:pic>
      <p:pic>
        <p:nvPicPr>
          <p:cNvPr id="59" name="Picture 58">
            <a:extLst>
              <a:ext uri="{FF2B5EF4-FFF2-40B4-BE49-F238E27FC236}">
                <a16:creationId xmlns:a16="http://schemas.microsoft.com/office/drawing/2014/main" xmlns="" id="{0657BD5E-9EA8-4F67-B282-FB16B6E49C61}"/>
              </a:ext>
            </a:extLst>
          </p:cNvPr>
          <p:cNvPicPr>
            <a:picLocks noChangeAspect="1"/>
          </p:cNvPicPr>
          <p:nvPr/>
        </p:nvPicPr>
        <p:blipFill>
          <a:blip r:embed="rId7"/>
          <a:stretch>
            <a:fillRect/>
          </a:stretch>
        </p:blipFill>
        <p:spPr>
          <a:xfrm flipH="1">
            <a:off x="4524393" y="4501188"/>
            <a:ext cx="334908" cy="371828"/>
          </a:xfrm>
          <a:prstGeom prst="rect">
            <a:avLst/>
          </a:prstGeom>
        </p:spPr>
      </p:pic>
      <p:pic>
        <p:nvPicPr>
          <p:cNvPr id="60" name="Picture 59">
            <a:extLst>
              <a:ext uri="{FF2B5EF4-FFF2-40B4-BE49-F238E27FC236}">
                <a16:creationId xmlns:a16="http://schemas.microsoft.com/office/drawing/2014/main" xmlns="" id="{4DB88C9A-97BF-4A98-A6E0-CBB9C6095E3B}"/>
              </a:ext>
            </a:extLst>
          </p:cNvPr>
          <p:cNvPicPr>
            <a:picLocks noChangeAspect="1"/>
          </p:cNvPicPr>
          <p:nvPr/>
        </p:nvPicPr>
        <p:blipFill>
          <a:blip r:embed="rId7"/>
          <a:stretch>
            <a:fillRect/>
          </a:stretch>
        </p:blipFill>
        <p:spPr>
          <a:xfrm flipH="1">
            <a:off x="4676793" y="4653588"/>
            <a:ext cx="334908" cy="371828"/>
          </a:xfrm>
          <a:prstGeom prst="rect">
            <a:avLst/>
          </a:prstGeom>
        </p:spPr>
      </p:pic>
      <p:pic>
        <p:nvPicPr>
          <p:cNvPr id="61" name="Picture 60">
            <a:extLst>
              <a:ext uri="{FF2B5EF4-FFF2-40B4-BE49-F238E27FC236}">
                <a16:creationId xmlns:a16="http://schemas.microsoft.com/office/drawing/2014/main" xmlns="" id="{0F44CFDF-9673-4A5A-89EB-09623AD17E78}"/>
              </a:ext>
            </a:extLst>
          </p:cNvPr>
          <p:cNvPicPr>
            <a:picLocks noChangeAspect="1"/>
          </p:cNvPicPr>
          <p:nvPr/>
        </p:nvPicPr>
        <p:blipFill>
          <a:blip r:embed="rId7"/>
          <a:stretch>
            <a:fillRect/>
          </a:stretch>
        </p:blipFill>
        <p:spPr>
          <a:xfrm flipH="1">
            <a:off x="4829193" y="4805988"/>
            <a:ext cx="334908" cy="371828"/>
          </a:xfrm>
          <a:prstGeom prst="rect">
            <a:avLst/>
          </a:prstGeom>
        </p:spPr>
      </p:pic>
      <p:pic>
        <p:nvPicPr>
          <p:cNvPr id="62" name="Picture 61">
            <a:extLst>
              <a:ext uri="{FF2B5EF4-FFF2-40B4-BE49-F238E27FC236}">
                <a16:creationId xmlns:a16="http://schemas.microsoft.com/office/drawing/2014/main" xmlns="" id="{736DB106-33D4-4678-A479-D8D7F8714985}"/>
              </a:ext>
            </a:extLst>
          </p:cNvPr>
          <p:cNvPicPr>
            <a:picLocks noChangeAspect="1"/>
          </p:cNvPicPr>
          <p:nvPr/>
        </p:nvPicPr>
        <p:blipFill>
          <a:blip r:embed="rId7"/>
          <a:stretch>
            <a:fillRect/>
          </a:stretch>
        </p:blipFill>
        <p:spPr>
          <a:xfrm flipH="1">
            <a:off x="5715889" y="1933476"/>
            <a:ext cx="334908" cy="371828"/>
          </a:xfrm>
          <a:prstGeom prst="rect">
            <a:avLst/>
          </a:prstGeom>
        </p:spPr>
      </p:pic>
      <p:pic>
        <p:nvPicPr>
          <p:cNvPr id="63" name="Picture 62">
            <a:extLst>
              <a:ext uri="{FF2B5EF4-FFF2-40B4-BE49-F238E27FC236}">
                <a16:creationId xmlns:a16="http://schemas.microsoft.com/office/drawing/2014/main" xmlns="" id="{58CA0965-B23B-4130-B7A1-39304923C85C}"/>
              </a:ext>
            </a:extLst>
          </p:cNvPr>
          <p:cNvPicPr>
            <a:picLocks noChangeAspect="1"/>
          </p:cNvPicPr>
          <p:nvPr/>
        </p:nvPicPr>
        <p:blipFill>
          <a:blip r:embed="rId7"/>
          <a:stretch>
            <a:fillRect/>
          </a:stretch>
        </p:blipFill>
        <p:spPr>
          <a:xfrm flipH="1">
            <a:off x="5868289" y="2085876"/>
            <a:ext cx="334908" cy="371828"/>
          </a:xfrm>
          <a:prstGeom prst="rect">
            <a:avLst/>
          </a:prstGeom>
        </p:spPr>
      </p:pic>
      <p:pic>
        <p:nvPicPr>
          <p:cNvPr id="64" name="Picture 63">
            <a:extLst>
              <a:ext uri="{FF2B5EF4-FFF2-40B4-BE49-F238E27FC236}">
                <a16:creationId xmlns:a16="http://schemas.microsoft.com/office/drawing/2014/main" xmlns="" id="{1A4F0F5E-B24B-4FA6-AF26-3BA5BB5A8C49}"/>
              </a:ext>
            </a:extLst>
          </p:cNvPr>
          <p:cNvPicPr>
            <a:picLocks noChangeAspect="1"/>
          </p:cNvPicPr>
          <p:nvPr/>
        </p:nvPicPr>
        <p:blipFill>
          <a:blip r:embed="rId7"/>
          <a:stretch>
            <a:fillRect/>
          </a:stretch>
        </p:blipFill>
        <p:spPr>
          <a:xfrm flipH="1">
            <a:off x="6020689" y="2238276"/>
            <a:ext cx="334908" cy="371828"/>
          </a:xfrm>
          <a:prstGeom prst="rect">
            <a:avLst/>
          </a:prstGeom>
        </p:spPr>
      </p:pic>
      <p:pic>
        <p:nvPicPr>
          <p:cNvPr id="65" name="Picture 64">
            <a:extLst>
              <a:ext uri="{FF2B5EF4-FFF2-40B4-BE49-F238E27FC236}">
                <a16:creationId xmlns:a16="http://schemas.microsoft.com/office/drawing/2014/main" xmlns="" id="{0C1E4892-D7BA-401E-AE5C-538DCB287251}"/>
              </a:ext>
            </a:extLst>
          </p:cNvPr>
          <p:cNvPicPr>
            <a:picLocks noChangeAspect="1"/>
          </p:cNvPicPr>
          <p:nvPr/>
        </p:nvPicPr>
        <p:blipFill>
          <a:blip r:embed="rId7"/>
          <a:stretch>
            <a:fillRect/>
          </a:stretch>
        </p:blipFill>
        <p:spPr>
          <a:xfrm flipH="1">
            <a:off x="6173089" y="2390676"/>
            <a:ext cx="334908" cy="371828"/>
          </a:xfrm>
          <a:prstGeom prst="rect">
            <a:avLst/>
          </a:prstGeom>
        </p:spPr>
      </p:pic>
      <p:pic>
        <p:nvPicPr>
          <p:cNvPr id="66" name="Picture 65">
            <a:extLst>
              <a:ext uri="{FF2B5EF4-FFF2-40B4-BE49-F238E27FC236}">
                <a16:creationId xmlns:a16="http://schemas.microsoft.com/office/drawing/2014/main" xmlns="" id="{B0CA9CD0-31BD-4520-9AA4-D7B1A08F0806}"/>
              </a:ext>
            </a:extLst>
          </p:cNvPr>
          <p:cNvPicPr>
            <a:picLocks noChangeAspect="1"/>
          </p:cNvPicPr>
          <p:nvPr/>
        </p:nvPicPr>
        <p:blipFill>
          <a:blip r:embed="rId7"/>
          <a:stretch>
            <a:fillRect/>
          </a:stretch>
        </p:blipFill>
        <p:spPr>
          <a:xfrm flipH="1">
            <a:off x="7577019" y="1864201"/>
            <a:ext cx="334908" cy="371828"/>
          </a:xfrm>
          <a:prstGeom prst="rect">
            <a:avLst/>
          </a:prstGeom>
        </p:spPr>
      </p:pic>
      <p:pic>
        <p:nvPicPr>
          <p:cNvPr id="67" name="Picture 66">
            <a:extLst>
              <a:ext uri="{FF2B5EF4-FFF2-40B4-BE49-F238E27FC236}">
                <a16:creationId xmlns:a16="http://schemas.microsoft.com/office/drawing/2014/main" xmlns="" id="{90C16BE4-6C3B-4161-9CB4-7346D560E3B8}"/>
              </a:ext>
            </a:extLst>
          </p:cNvPr>
          <p:cNvPicPr>
            <a:picLocks noChangeAspect="1"/>
          </p:cNvPicPr>
          <p:nvPr/>
        </p:nvPicPr>
        <p:blipFill>
          <a:blip r:embed="rId7"/>
          <a:stretch>
            <a:fillRect/>
          </a:stretch>
        </p:blipFill>
        <p:spPr>
          <a:xfrm flipH="1">
            <a:off x="7729419" y="2016601"/>
            <a:ext cx="334908" cy="371828"/>
          </a:xfrm>
          <a:prstGeom prst="rect">
            <a:avLst/>
          </a:prstGeom>
        </p:spPr>
      </p:pic>
      <p:pic>
        <p:nvPicPr>
          <p:cNvPr id="68" name="Picture 67">
            <a:extLst>
              <a:ext uri="{FF2B5EF4-FFF2-40B4-BE49-F238E27FC236}">
                <a16:creationId xmlns:a16="http://schemas.microsoft.com/office/drawing/2014/main" xmlns="" id="{9E7597ED-D94D-425B-B7A2-89304AC13EC6}"/>
              </a:ext>
            </a:extLst>
          </p:cNvPr>
          <p:cNvPicPr>
            <a:picLocks noChangeAspect="1"/>
          </p:cNvPicPr>
          <p:nvPr/>
        </p:nvPicPr>
        <p:blipFill>
          <a:blip r:embed="rId7"/>
          <a:stretch>
            <a:fillRect/>
          </a:stretch>
        </p:blipFill>
        <p:spPr>
          <a:xfrm flipH="1">
            <a:off x="7881819" y="2169001"/>
            <a:ext cx="334908" cy="371828"/>
          </a:xfrm>
          <a:prstGeom prst="rect">
            <a:avLst/>
          </a:prstGeom>
        </p:spPr>
      </p:pic>
      <p:pic>
        <p:nvPicPr>
          <p:cNvPr id="69" name="Picture 68">
            <a:extLst>
              <a:ext uri="{FF2B5EF4-FFF2-40B4-BE49-F238E27FC236}">
                <a16:creationId xmlns:a16="http://schemas.microsoft.com/office/drawing/2014/main" xmlns="" id="{767F2451-6723-4A49-ABE8-824417DD5A3A}"/>
              </a:ext>
            </a:extLst>
          </p:cNvPr>
          <p:cNvPicPr>
            <a:picLocks noChangeAspect="1"/>
          </p:cNvPicPr>
          <p:nvPr/>
        </p:nvPicPr>
        <p:blipFill>
          <a:blip r:embed="rId7"/>
          <a:stretch>
            <a:fillRect/>
          </a:stretch>
        </p:blipFill>
        <p:spPr>
          <a:xfrm flipH="1">
            <a:off x="8034219" y="2321401"/>
            <a:ext cx="334908" cy="371828"/>
          </a:xfrm>
          <a:prstGeom prst="rect">
            <a:avLst/>
          </a:prstGeom>
        </p:spPr>
      </p:pic>
      <p:pic>
        <p:nvPicPr>
          <p:cNvPr id="70" name="Picture 69">
            <a:extLst>
              <a:ext uri="{FF2B5EF4-FFF2-40B4-BE49-F238E27FC236}">
                <a16:creationId xmlns:a16="http://schemas.microsoft.com/office/drawing/2014/main" xmlns="" id="{5E7F185F-4B69-4312-93DC-7283B736CD2F}"/>
              </a:ext>
            </a:extLst>
          </p:cNvPr>
          <p:cNvPicPr>
            <a:picLocks noChangeAspect="1"/>
          </p:cNvPicPr>
          <p:nvPr/>
        </p:nvPicPr>
        <p:blipFill>
          <a:blip r:embed="rId7"/>
          <a:stretch>
            <a:fillRect/>
          </a:stretch>
        </p:blipFill>
        <p:spPr>
          <a:xfrm flipH="1">
            <a:off x="9170291" y="3420524"/>
            <a:ext cx="334908" cy="371828"/>
          </a:xfrm>
          <a:prstGeom prst="rect">
            <a:avLst/>
          </a:prstGeom>
        </p:spPr>
      </p:pic>
      <p:pic>
        <p:nvPicPr>
          <p:cNvPr id="71" name="Picture 70">
            <a:extLst>
              <a:ext uri="{FF2B5EF4-FFF2-40B4-BE49-F238E27FC236}">
                <a16:creationId xmlns:a16="http://schemas.microsoft.com/office/drawing/2014/main" xmlns="" id="{2419579F-249C-4E99-ABF4-F31397737B82}"/>
              </a:ext>
            </a:extLst>
          </p:cNvPr>
          <p:cNvPicPr>
            <a:picLocks noChangeAspect="1"/>
          </p:cNvPicPr>
          <p:nvPr/>
        </p:nvPicPr>
        <p:blipFill>
          <a:blip r:embed="rId7"/>
          <a:stretch>
            <a:fillRect/>
          </a:stretch>
        </p:blipFill>
        <p:spPr>
          <a:xfrm flipH="1">
            <a:off x="9322691" y="3572924"/>
            <a:ext cx="334908" cy="371828"/>
          </a:xfrm>
          <a:prstGeom prst="rect">
            <a:avLst/>
          </a:prstGeom>
        </p:spPr>
      </p:pic>
      <p:pic>
        <p:nvPicPr>
          <p:cNvPr id="72" name="Picture 71">
            <a:extLst>
              <a:ext uri="{FF2B5EF4-FFF2-40B4-BE49-F238E27FC236}">
                <a16:creationId xmlns:a16="http://schemas.microsoft.com/office/drawing/2014/main" xmlns="" id="{6A64508C-2031-4678-8B0A-9414B7D54591}"/>
              </a:ext>
            </a:extLst>
          </p:cNvPr>
          <p:cNvPicPr>
            <a:picLocks noChangeAspect="1"/>
          </p:cNvPicPr>
          <p:nvPr/>
        </p:nvPicPr>
        <p:blipFill>
          <a:blip r:embed="rId7"/>
          <a:stretch>
            <a:fillRect/>
          </a:stretch>
        </p:blipFill>
        <p:spPr>
          <a:xfrm flipH="1">
            <a:off x="9475091" y="3725324"/>
            <a:ext cx="334908" cy="371828"/>
          </a:xfrm>
          <a:prstGeom prst="rect">
            <a:avLst/>
          </a:prstGeom>
        </p:spPr>
      </p:pic>
      <p:pic>
        <p:nvPicPr>
          <p:cNvPr id="73" name="Picture 72">
            <a:extLst>
              <a:ext uri="{FF2B5EF4-FFF2-40B4-BE49-F238E27FC236}">
                <a16:creationId xmlns:a16="http://schemas.microsoft.com/office/drawing/2014/main" xmlns="" id="{704A6E85-58F0-4341-AD03-D0FAA7CD7592}"/>
              </a:ext>
            </a:extLst>
          </p:cNvPr>
          <p:cNvPicPr>
            <a:picLocks noChangeAspect="1"/>
          </p:cNvPicPr>
          <p:nvPr/>
        </p:nvPicPr>
        <p:blipFill>
          <a:blip r:embed="rId7"/>
          <a:stretch>
            <a:fillRect/>
          </a:stretch>
        </p:blipFill>
        <p:spPr>
          <a:xfrm flipH="1">
            <a:off x="9627491" y="3877724"/>
            <a:ext cx="334908" cy="371828"/>
          </a:xfrm>
          <a:prstGeom prst="rect">
            <a:avLst/>
          </a:prstGeom>
        </p:spPr>
      </p:pic>
      <p:pic>
        <p:nvPicPr>
          <p:cNvPr id="74" name="Picture 73">
            <a:extLst>
              <a:ext uri="{FF2B5EF4-FFF2-40B4-BE49-F238E27FC236}">
                <a16:creationId xmlns:a16="http://schemas.microsoft.com/office/drawing/2014/main" xmlns="" id="{16A9B15B-61E6-4705-9541-24F41EFB5F34}"/>
              </a:ext>
            </a:extLst>
          </p:cNvPr>
          <p:cNvPicPr>
            <a:picLocks noChangeAspect="1"/>
          </p:cNvPicPr>
          <p:nvPr/>
        </p:nvPicPr>
        <p:blipFill>
          <a:blip r:embed="rId7"/>
          <a:stretch>
            <a:fillRect/>
          </a:stretch>
        </p:blipFill>
        <p:spPr>
          <a:xfrm flipH="1">
            <a:off x="7613969" y="4422666"/>
            <a:ext cx="334908" cy="371828"/>
          </a:xfrm>
          <a:prstGeom prst="rect">
            <a:avLst/>
          </a:prstGeom>
        </p:spPr>
      </p:pic>
      <p:pic>
        <p:nvPicPr>
          <p:cNvPr id="75" name="Picture 74">
            <a:extLst>
              <a:ext uri="{FF2B5EF4-FFF2-40B4-BE49-F238E27FC236}">
                <a16:creationId xmlns:a16="http://schemas.microsoft.com/office/drawing/2014/main" xmlns="" id="{592D64A3-2619-4962-9208-0DC4BCCB1551}"/>
              </a:ext>
            </a:extLst>
          </p:cNvPr>
          <p:cNvPicPr>
            <a:picLocks noChangeAspect="1"/>
          </p:cNvPicPr>
          <p:nvPr/>
        </p:nvPicPr>
        <p:blipFill>
          <a:blip r:embed="rId7"/>
          <a:stretch>
            <a:fillRect/>
          </a:stretch>
        </p:blipFill>
        <p:spPr>
          <a:xfrm flipH="1">
            <a:off x="7766369" y="4575066"/>
            <a:ext cx="334908" cy="371828"/>
          </a:xfrm>
          <a:prstGeom prst="rect">
            <a:avLst/>
          </a:prstGeom>
        </p:spPr>
      </p:pic>
      <p:pic>
        <p:nvPicPr>
          <p:cNvPr id="76" name="Picture 75">
            <a:extLst>
              <a:ext uri="{FF2B5EF4-FFF2-40B4-BE49-F238E27FC236}">
                <a16:creationId xmlns:a16="http://schemas.microsoft.com/office/drawing/2014/main" xmlns="" id="{9F145790-E468-45A0-A0CC-FB091E30A0A8}"/>
              </a:ext>
            </a:extLst>
          </p:cNvPr>
          <p:cNvPicPr>
            <a:picLocks noChangeAspect="1"/>
          </p:cNvPicPr>
          <p:nvPr/>
        </p:nvPicPr>
        <p:blipFill>
          <a:blip r:embed="rId7"/>
          <a:stretch>
            <a:fillRect/>
          </a:stretch>
        </p:blipFill>
        <p:spPr>
          <a:xfrm flipH="1">
            <a:off x="7918769" y="4727466"/>
            <a:ext cx="334908" cy="371828"/>
          </a:xfrm>
          <a:prstGeom prst="rect">
            <a:avLst/>
          </a:prstGeom>
        </p:spPr>
      </p:pic>
      <p:pic>
        <p:nvPicPr>
          <p:cNvPr id="77" name="Picture 76">
            <a:extLst>
              <a:ext uri="{FF2B5EF4-FFF2-40B4-BE49-F238E27FC236}">
                <a16:creationId xmlns:a16="http://schemas.microsoft.com/office/drawing/2014/main" xmlns="" id="{3120D5ED-84D9-4E98-90CA-CDB788CA6A01}"/>
              </a:ext>
            </a:extLst>
          </p:cNvPr>
          <p:cNvPicPr>
            <a:picLocks noChangeAspect="1"/>
          </p:cNvPicPr>
          <p:nvPr/>
        </p:nvPicPr>
        <p:blipFill>
          <a:blip r:embed="rId7"/>
          <a:stretch>
            <a:fillRect/>
          </a:stretch>
        </p:blipFill>
        <p:spPr>
          <a:xfrm flipH="1">
            <a:off x="8071169" y="4879866"/>
            <a:ext cx="334908" cy="371828"/>
          </a:xfrm>
          <a:prstGeom prst="rect">
            <a:avLst/>
          </a:prstGeom>
        </p:spPr>
      </p:pic>
    </p:spTree>
    <p:extLst>
      <p:ext uri="{BB962C8B-B14F-4D97-AF65-F5344CB8AC3E}">
        <p14:creationId xmlns:p14="http://schemas.microsoft.com/office/powerpoint/2010/main" val="367748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1482F-845B-4219-8BF5-751051B25E91}"/>
              </a:ext>
            </a:extLst>
          </p:cNvPr>
          <p:cNvSpPr>
            <a:spLocks noGrp="1"/>
          </p:cNvSpPr>
          <p:nvPr>
            <p:ph type="title"/>
          </p:nvPr>
        </p:nvSpPr>
        <p:spPr/>
        <p:txBody>
          <a:bodyPr/>
          <a:lstStyle/>
          <a:p>
            <a:r>
              <a:rPr lang="en-US" dirty="0"/>
              <a:t>Regional Centers and Geographical Communities (GCs)</a:t>
            </a:r>
          </a:p>
        </p:txBody>
      </p:sp>
      <p:pic>
        <p:nvPicPr>
          <p:cNvPr id="4" name="Picture 3">
            <a:extLst>
              <a:ext uri="{FF2B5EF4-FFF2-40B4-BE49-F238E27FC236}">
                <a16:creationId xmlns:a16="http://schemas.microsoft.com/office/drawing/2014/main" xmlns="" id="{4DD1F6ED-C393-4556-9038-A1BD8C2691FC}"/>
              </a:ext>
            </a:extLst>
          </p:cNvPr>
          <p:cNvPicPr>
            <a:picLocks noChangeAspect="1"/>
          </p:cNvPicPr>
          <p:nvPr/>
        </p:nvPicPr>
        <p:blipFill>
          <a:blip r:embed="rId3"/>
          <a:stretch>
            <a:fillRect/>
          </a:stretch>
        </p:blipFill>
        <p:spPr>
          <a:xfrm>
            <a:off x="1271638" y="1059748"/>
            <a:ext cx="2893958" cy="1600327"/>
          </a:xfrm>
          <a:prstGeom prst="rect">
            <a:avLst/>
          </a:prstGeom>
        </p:spPr>
      </p:pic>
      <p:sp>
        <p:nvSpPr>
          <p:cNvPr id="5" name="Rectangle: Rounded Corners 4">
            <a:extLst>
              <a:ext uri="{FF2B5EF4-FFF2-40B4-BE49-F238E27FC236}">
                <a16:creationId xmlns:a16="http://schemas.microsoft.com/office/drawing/2014/main" xmlns="" id="{72958A27-0229-438E-9366-65F35C3F7BBF}"/>
              </a:ext>
            </a:extLst>
          </p:cNvPr>
          <p:cNvSpPr/>
          <p:nvPr/>
        </p:nvSpPr>
        <p:spPr>
          <a:xfrm>
            <a:off x="5661889" y="2890976"/>
            <a:ext cx="6068291" cy="1939633"/>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dirty="0"/>
              <a:t>Regional Center (RC) Lead Team:</a:t>
            </a:r>
          </a:p>
          <a:p>
            <a:r>
              <a:rPr lang="en-US" sz="1600" dirty="0"/>
              <a:t>Surveys Membership, Communities, GCs</a:t>
            </a:r>
          </a:p>
          <a:p>
            <a:r>
              <a:rPr lang="en-US" sz="1600" dirty="0"/>
              <a:t>Develops Region Business Plan </a:t>
            </a:r>
          </a:p>
          <a:p>
            <a:r>
              <a:rPr lang="en-US" sz="1600" dirty="0"/>
              <a:t>Manages Finances</a:t>
            </a:r>
          </a:p>
          <a:p>
            <a:r>
              <a:rPr lang="en-US" sz="1600" dirty="0"/>
              <a:t>Monitors Performance and Progress</a:t>
            </a:r>
          </a:p>
          <a:p>
            <a:r>
              <a:rPr lang="en-US" sz="1600" dirty="0"/>
              <a:t>Reports Status and Results</a:t>
            </a:r>
          </a:p>
          <a:p>
            <a:r>
              <a:rPr lang="en-US" sz="1600" dirty="0"/>
              <a:t>Governance of GCs</a:t>
            </a:r>
          </a:p>
          <a:p>
            <a:r>
              <a:rPr lang="en-US" sz="1600" dirty="0"/>
              <a:t> </a:t>
            </a:r>
          </a:p>
        </p:txBody>
      </p:sp>
      <p:sp>
        <p:nvSpPr>
          <p:cNvPr id="7" name="Rectangle: Rounded Corners 6">
            <a:extLst>
              <a:ext uri="{FF2B5EF4-FFF2-40B4-BE49-F238E27FC236}">
                <a16:creationId xmlns:a16="http://schemas.microsoft.com/office/drawing/2014/main" xmlns="" id="{074FDD8F-90F4-41BD-BED4-BED19C75D09D}"/>
              </a:ext>
            </a:extLst>
          </p:cNvPr>
          <p:cNvSpPr/>
          <p:nvPr/>
        </p:nvSpPr>
        <p:spPr>
          <a:xfrm>
            <a:off x="5671125" y="4904509"/>
            <a:ext cx="6068291" cy="1676397"/>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dirty="0"/>
              <a:t>Geographic Community (GC) Lead Team:</a:t>
            </a:r>
          </a:p>
          <a:p>
            <a:r>
              <a:rPr lang="en-US" sz="1600" dirty="0"/>
              <a:t>Survey Membership and Community</a:t>
            </a:r>
          </a:p>
          <a:p>
            <a:r>
              <a:rPr lang="en-US" sz="1600" dirty="0"/>
              <a:t>Develop GC Strategy and Tactical Plans</a:t>
            </a:r>
          </a:p>
          <a:p>
            <a:r>
              <a:rPr lang="en-US" sz="1600" dirty="0"/>
              <a:t>Submit plans and needs to Regional Center for approval</a:t>
            </a:r>
          </a:p>
          <a:p>
            <a:r>
              <a:rPr lang="en-US" sz="1600" dirty="0"/>
              <a:t>Execute plans</a:t>
            </a:r>
          </a:p>
          <a:p>
            <a:r>
              <a:rPr lang="en-US" sz="1600" dirty="0"/>
              <a:t>Report Status and Results</a:t>
            </a:r>
          </a:p>
          <a:p>
            <a:r>
              <a:rPr lang="en-US" sz="1600" dirty="0"/>
              <a:t> </a:t>
            </a:r>
          </a:p>
        </p:txBody>
      </p:sp>
      <p:sp>
        <p:nvSpPr>
          <p:cNvPr id="8" name="Rectangle: Rounded Corners 7">
            <a:extLst>
              <a:ext uri="{FF2B5EF4-FFF2-40B4-BE49-F238E27FC236}">
                <a16:creationId xmlns:a16="http://schemas.microsoft.com/office/drawing/2014/main" xmlns="" id="{7C782A6D-A73F-42F9-B2E7-28AC92CD7B1D}"/>
              </a:ext>
            </a:extLst>
          </p:cNvPr>
          <p:cNvSpPr/>
          <p:nvPr/>
        </p:nvSpPr>
        <p:spPr>
          <a:xfrm>
            <a:off x="341745" y="2821716"/>
            <a:ext cx="4784437" cy="946727"/>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dirty="0"/>
              <a:t>GC Type 1 (Section, Chapter, Student Branch)</a:t>
            </a:r>
          </a:p>
          <a:p>
            <a:r>
              <a:rPr lang="en-US" dirty="0"/>
              <a:t>Lead Team</a:t>
            </a:r>
          </a:p>
        </p:txBody>
      </p:sp>
      <p:sp>
        <p:nvSpPr>
          <p:cNvPr id="9" name="Rectangle: Rounded Corners 8">
            <a:extLst>
              <a:ext uri="{FF2B5EF4-FFF2-40B4-BE49-F238E27FC236}">
                <a16:creationId xmlns:a16="http://schemas.microsoft.com/office/drawing/2014/main" xmlns="" id="{D2AF66CC-75BC-40BC-B7E9-419EC6AE2821}"/>
              </a:ext>
            </a:extLst>
          </p:cNvPr>
          <p:cNvSpPr/>
          <p:nvPr/>
        </p:nvSpPr>
        <p:spPr>
          <a:xfrm>
            <a:off x="337131" y="3888513"/>
            <a:ext cx="4784437" cy="7296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dirty="0"/>
              <a:t>GC Type 2 (Project Team/Group)</a:t>
            </a:r>
          </a:p>
          <a:p>
            <a:r>
              <a:rPr lang="en-US" dirty="0"/>
              <a:t>Project Team Leader</a:t>
            </a:r>
          </a:p>
        </p:txBody>
      </p:sp>
      <p:sp>
        <p:nvSpPr>
          <p:cNvPr id="10" name="Rectangle: Rounded Corners 9">
            <a:extLst>
              <a:ext uri="{FF2B5EF4-FFF2-40B4-BE49-F238E27FC236}">
                <a16:creationId xmlns:a16="http://schemas.microsoft.com/office/drawing/2014/main" xmlns="" id="{76F3B5A2-EED5-470F-948B-F6C61F3EA4A9}"/>
              </a:ext>
            </a:extLst>
          </p:cNvPr>
          <p:cNvSpPr/>
          <p:nvPr/>
        </p:nvSpPr>
        <p:spPr>
          <a:xfrm>
            <a:off x="341745" y="4779825"/>
            <a:ext cx="4784437" cy="6973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dirty="0"/>
              <a:t>GC Type 3 (Focus Team/Group)</a:t>
            </a:r>
          </a:p>
          <a:p>
            <a:r>
              <a:rPr lang="en-US" dirty="0"/>
              <a:t>Focus Team Leader</a:t>
            </a:r>
          </a:p>
        </p:txBody>
      </p:sp>
      <p:sp>
        <p:nvSpPr>
          <p:cNvPr id="11" name="Rectangle: Rounded Corners 10">
            <a:extLst>
              <a:ext uri="{FF2B5EF4-FFF2-40B4-BE49-F238E27FC236}">
                <a16:creationId xmlns:a16="http://schemas.microsoft.com/office/drawing/2014/main" xmlns="" id="{E3D32F19-CDEE-4A02-A63A-7552AF9AAC33}"/>
              </a:ext>
            </a:extLst>
          </p:cNvPr>
          <p:cNvSpPr/>
          <p:nvPr/>
        </p:nvSpPr>
        <p:spPr>
          <a:xfrm>
            <a:off x="5657274" y="1122215"/>
            <a:ext cx="6068291" cy="16856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600" dirty="0"/>
              <a:t>Geographic Community Council (GCC) Lead Team:</a:t>
            </a:r>
          </a:p>
          <a:p>
            <a:r>
              <a:rPr lang="en-US" sz="1600" dirty="0"/>
              <a:t>Surveys Membership, Communities, RCs, GCs</a:t>
            </a:r>
          </a:p>
          <a:p>
            <a:r>
              <a:rPr lang="en-US" sz="1600" dirty="0"/>
              <a:t>World Picture Strategic Planning – Continuous Improvement</a:t>
            </a:r>
          </a:p>
          <a:p>
            <a:r>
              <a:rPr lang="en-US" sz="1600" dirty="0"/>
              <a:t>Governance of RCs</a:t>
            </a:r>
          </a:p>
          <a:p>
            <a:r>
              <a:rPr lang="en-US" sz="1600" dirty="0"/>
              <a:t>Monitors Performance and Progress of RCs</a:t>
            </a:r>
          </a:p>
          <a:p>
            <a:r>
              <a:rPr lang="en-US" sz="1600" dirty="0"/>
              <a:t>Report to Board of Directors</a:t>
            </a:r>
          </a:p>
          <a:p>
            <a:r>
              <a:rPr lang="en-US" sz="1600" dirty="0"/>
              <a:t> </a:t>
            </a:r>
          </a:p>
        </p:txBody>
      </p:sp>
    </p:spTree>
    <p:extLst>
      <p:ext uri="{BB962C8B-B14F-4D97-AF65-F5344CB8AC3E}">
        <p14:creationId xmlns:p14="http://schemas.microsoft.com/office/powerpoint/2010/main" val="2655646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A680D-0893-43F8-AF31-02AB35D99BED}"/>
              </a:ext>
            </a:extLst>
          </p:cNvPr>
          <p:cNvSpPr>
            <a:spLocks noGrp="1"/>
          </p:cNvSpPr>
          <p:nvPr>
            <p:ph type="title"/>
          </p:nvPr>
        </p:nvSpPr>
        <p:spPr>
          <a:xfrm>
            <a:off x="487680" y="320040"/>
            <a:ext cx="10972800" cy="749808"/>
          </a:xfrm>
        </p:spPr>
        <p:txBody>
          <a:bodyPr/>
          <a:lstStyle/>
          <a:p>
            <a:r>
              <a:rPr lang="en-US" dirty="0"/>
              <a:t>Region Center Management and Function…</a:t>
            </a:r>
          </a:p>
        </p:txBody>
      </p:sp>
      <p:sp>
        <p:nvSpPr>
          <p:cNvPr id="4" name="Rectangle: Rounded Corners 3">
            <a:extLst>
              <a:ext uri="{FF2B5EF4-FFF2-40B4-BE49-F238E27FC236}">
                <a16:creationId xmlns:a16="http://schemas.microsoft.com/office/drawing/2014/main" xmlns="" id="{F3699B1D-E975-4ABF-A684-2633F00672E0}"/>
              </a:ext>
            </a:extLst>
          </p:cNvPr>
          <p:cNvSpPr/>
          <p:nvPr/>
        </p:nvSpPr>
        <p:spPr>
          <a:xfrm>
            <a:off x="4274589" y="2265715"/>
            <a:ext cx="7185891" cy="36021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14" name="Group 13">
            <a:extLst>
              <a:ext uri="{FF2B5EF4-FFF2-40B4-BE49-F238E27FC236}">
                <a16:creationId xmlns:a16="http://schemas.microsoft.com/office/drawing/2014/main" xmlns="" id="{1594C758-03F7-4FB8-A1F8-3CC09B081318}"/>
              </a:ext>
            </a:extLst>
          </p:cNvPr>
          <p:cNvGrpSpPr/>
          <p:nvPr/>
        </p:nvGrpSpPr>
        <p:grpSpPr>
          <a:xfrm>
            <a:off x="6415098" y="2407072"/>
            <a:ext cx="1065951" cy="1283854"/>
            <a:chOff x="2204444" y="1727201"/>
            <a:chExt cx="1065951" cy="1283854"/>
          </a:xfrm>
        </p:grpSpPr>
        <p:pic>
          <p:nvPicPr>
            <p:cNvPr id="6" name="Picture 5">
              <a:extLst>
                <a:ext uri="{FF2B5EF4-FFF2-40B4-BE49-F238E27FC236}">
                  <a16:creationId xmlns:a16="http://schemas.microsoft.com/office/drawing/2014/main" xmlns="" id="{C7013C65-84C3-44F0-A66C-060AF93C0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8" name="TextBox 7">
              <a:extLst>
                <a:ext uri="{FF2B5EF4-FFF2-40B4-BE49-F238E27FC236}">
                  <a16:creationId xmlns:a16="http://schemas.microsoft.com/office/drawing/2014/main" xmlns="" id="{49E153F3-6C30-41F1-A9FB-5597C6464953}"/>
                </a:ext>
              </a:extLst>
            </p:cNvPr>
            <p:cNvSpPr txBox="1"/>
            <p:nvPr/>
          </p:nvSpPr>
          <p:spPr>
            <a:xfrm>
              <a:off x="2204444" y="2225975"/>
              <a:ext cx="1065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Director</a:t>
              </a:r>
            </a:p>
          </p:txBody>
        </p:sp>
      </p:grpSp>
      <p:grpSp>
        <p:nvGrpSpPr>
          <p:cNvPr id="10" name="Group 9">
            <a:extLst>
              <a:ext uri="{FF2B5EF4-FFF2-40B4-BE49-F238E27FC236}">
                <a16:creationId xmlns:a16="http://schemas.microsoft.com/office/drawing/2014/main" xmlns="" id="{7C7A5472-51DD-437C-BD41-4FADAD124AEA}"/>
              </a:ext>
            </a:extLst>
          </p:cNvPr>
          <p:cNvGrpSpPr/>
          <p:nvPr/>
        </p:nvGrpSpPr>
        <p:grpSpPr>
          <a:xfrm>
            <a:off x="10775114" y="2612086"/>
            <a:ext cx="1075188" cy="1268989"/>
            <a:chOff x="7584647" y="1445496"/>
            <a:chExt cx="1075188" cy="1268989"/>
          </a:xfrm>
        </p:grpSpPr>
        <p:pic>
          <p:nvPicPr>
            <p:cNvPr id="7" name="Picture 6">
              <a:extLst>
                <a:ext uri="{FF2B5EF4-FFF2-40B4-BE49-F238E27FC236}">
                  <a16:creationId xmlns:a16="http://schemas.microsoft.com/office/drawing/2014/main" xmlns="" id="{F080FD6D-6F88-40B5-894B-F6AED6954F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4647" y="1445496"/>
              <a:ext cx="1065951" cy="1268989"/>
            </a:xfrm>
            <a:prstGeom prst="rect">
              <a:avLst/>
            </a:prstGeom>
          </p:spPr>
        </p:pic>
        <p:sp>
          <p:nvSpPr>
            <p:cNvPr id="9" name="TextBox 8">
              <a:extLst>
                <a:ext uri="{FF2B5EF4-FFF2-40B4-BE49-F238E27FC236}">
                  <a16:creationId xmlns:a16="http://schemas.microsoft.com/office/drawing/2014/main" xmlns="" id="{4D2EFD6A-CA8F-4EB2-AAA9-0FB8289F5FD0}"/>
                </a:ext>
              </a:extLst>
            </p:cNvPr>
            <p:cNvSpPr txBox="1"/>
            <p:nvPr/>
          </p:nvSpPr>
          <p:spPr>
            <a:xfrm>
              <a:off x="7593884" y="1888856"/>
              <a:ext cx="1065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prstClr val="white"/>
                  </a:solidFill>
                  <a:latin typeface="Arial"/>
                </a:rPr>
                <a:t>C. O. Mgr.</a:t>
              </a:r>
              <a:endParaRPr kumimoji="0" lang="en-US" sz="10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(shared)</a:t>
              </a:r>
            </a:p>
          </p:txBody>
        </p:sp>
      </p:grpSp>
      <p:grpSp>
        <p:nvGrpSpPr>
          <p:cNvPr id="11" name="Group 10">
            <a:extLst>
              <a:ext uri="{FF2B5EF4-FFF2-40B4-BE49-F238E27FC236}">
                <a16:creationId xmlns:a16="http://schemas.microsoft.com/office/drawing/2014/main" xmlns="" id="{46C4CD5F-0077-46D1-951E-AAF4F8A7FD16}"/>
              </a:ext>
            </a:extLst>
          </p:cNvPr>
          <p:cNvGrpSpPr/>
          <p:nvPr/>
        </p:nvGrpSpPr>
        <p:grpSpPr>
          <a:xfrm>
            <a:off x="10765877" y="4147126"/>
            <a:ext cx="1075188" cy="1268989"/>
            <a:chOff x="7584647" y="1445496"/>
            <a:chExt cx="1075188" cy="1268989"/>
          </a:xfrm>
        </p:grpSpPr>
        <p:pic>
          <p:nvPicPr>
            <p:cNvPr id="12" name="Picture 11">
              <a:extLst>
                <a:ext uri="{FF2B5EF4-FFF2-40B4-BE49-F238E27FC236}">
                  <a16:creationId xmlns:a16="http://schemas.microsoft.com/office/drawing/2014/main" xmlns="" id="{1DCF3E76-8751-4D2A-9BFB-5ADD874D49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4647" y="1445496"/>
              <a:ext cx="1065951" cy="1268989"/>
            </a:xfrm>
            <a:prstGeom prst="rect">
              <a:avLst/>
            </a:prstGeom>
          </p:spPr>
        </p:pic>
        <p:sp>
          <p:nvSpPr>
            <p:cNvPr id="13" name="TextBox 12">
              <a:extLst>
                <a:ext uri="{FF2B5EF4-FFF2-40B4-BE49-F238E27FC236}">
                  <a16:creationId xmlns:a16="http://schemas.microsoft.com/office/drawing/2014/main" xmlns="" id="{A653C022-FC65-42CD-A7C7-9DE4D83E37D4}"/>
                </a:ext>
              </a:extLst>
            </p:cNvPr>
            <p:cNvSpPr txBox="1"/>
            <p:nvPr/>
          </p:nvSpPr>
          <p:spPr>
            <a:xfrm>
              <a:off x="7593884" y="1888856"/>
              <a:ext cx="106595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C. O. Cord.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(shared)</a:t>
              </a:r>
            </a:p>
          </p:txBody>
        </p:sp>
      </p:grpSp>
      <p:grpSp>
        <p:nvGrpSpPr>
          <p:cNvPr id="15" name="Group 14">
            <a:extLst>
              <a:ext uri="{FF2B5EF4-FFF2-40B4-BE49-F238E27FC236}">
                <a16:creationId xmlns:a16="http://schemas.microsoft.com/office/drawing/2014/main" xmlns="" id="{F1978E46-33A8-4D80-A24B-20C5568ACC52}"/>
              </a:ext>
            </a:extLst>
          </p:cNvPr>
          <p:cNvGrpSpPr/>
          <p:nvPr/>
        </p:nvGrpSpPr>
        <p:grpSpPr>
          <a:xfrm>
            <a:off x="4618631" y="4037292"/>
            <a:ext cx="1065951" cy="1283854"/>
            <a:chOff x="2204444" y="1727201"/>
            <a:chExt cx="1065951" cy="1283854"/>
          </a:xfrm>
        </p:grpSpPr>
        <p:pic>
          <p:nvPicPr>
            <p:cNvPr id="16" name="Picture 15">
              <a:extLst>
                <a:ext uri="{FF2B5EF4-FFF2-40B4-BE49-F238E27FC236}">
                  <a16:creationId xmlns:a16="http://schemas.microsoft.com/office/drawing/2014/main" xmlns="" id="{A086C438-283D-41A7-9D25-1CF9D5F5CA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17" name="TextBox 16">
              <a:extLst>
                <a:ext uri="{FF2B5EF4-FFF2-40B4-BE49-F238E27FC236}">
                  <a16:creationId xmlns:a16="http://schemas.microsoft.com/office/drawing/2014/main" xmlns="" id="{973481A3-F355-41B9-93DF-CB682D877469}"/>
                </a:ext>
              </a:extLst>
            </p:cNvPr>
            <p:cNvSpPr txBox="1"/>
            <p:nvPr/>
          </p:nvSpPr>
          <p:spPr>
            <a:xfrm>
              <a:off x="2204444" y="2225975"/>
              <a:ext cx="106595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Deputy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Director</a:t>
              </a:r>
            </a:p>
          </p:txBody>
        </p:sp>
      </p:grpSp>
      <p:grpSp>
        <p:nvGrpSpPr>
          <p:cNvPr id="18" name="Group 17">
            <a:extLst>
              <a:ext uri="{FF2B5EF4-FFF2-40B4-BE49-F238E27FC236}">
                <a16:creationId xmlns:a16="http://schemas.microsoft.com/office/drawing/2014/main" xmlns="" id="{DF3D3C48-BA70-4E29-946C-01CD4C306D03}"/>
              </a:ext>
            </a:extLst>
          </p:cNvPr>
          <p:cNvGrpSpPr/>
          <p:nvPr/>
        </p:nvGrpSpPr>
        <p:grpSpPr>
          <a:xfrm>
            <a:off x="5777794" y="4189692"/>
            <a:ext cx="1065951" cy="1283854"/>
            <a:chOff x="2204444" y="1727201"/>
            <a:chExt cx="1065951" cy="1283854"/>
          </a:xfrm>
        </p:grpSpPr>
        <p:pic>
          <p:nvPicPr>
            <p:cNvPr id="19" name="Picture 18">
              <a:extLst>
                <a:ext uri="{FF2B5EF4-FFF2-40B4-BE49-F238E27FC236}">
                  <a16:creationId xmlns:a16="http://schemas.microsoft.com/office/drawing/2014/main" xmlns="" id="{32900C35-866C-4134-AFB2-2066752B4D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20" name="TextBox 19">
              <a:extLst>
                <a:ext uri="{FF2B5EF4-FFF2-40B4-BE49-F238E27FC236}">
                  <a16:creationId xmlns:a16="http://schemas.microsoft.com/office/drawing/2014/main" xmlns="" id="{646B1BE9-278E-4392-8389-AF0568F6F097}"/>
                </a:ext>
              </a:extLst>
            </p:cNvPr>
            <p:cNvSpPr txBox="1"/>
            <p:nvPr/>
          </p:nvSpPr>
          <p:spPr>
            <a:xfrm>
              <a:off x="2204444" y="2225975"/>
              <a:ext cx="106595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Deputy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Director</a:t>
              </a:r>
            </a:p>
          </p:txBody>
        </p:sp>
      </p:grpSp>
      <p:grpSp>
        <p:nvGrpSpPr>
          <p:cNvPr id="21" name="Group 20">
            <a:extLst>
              <a:ext uri="{FF2B5EF4-FFF2-40B4-BE49-F238E27FC236}">
                <a16:creationId xmlns:a16="http://schemas.microsoft.com/office/drawing/2014/main" xmlns="" id="{237284E8-EAE3-42C8-97EB-CB970BA01177}"/>
              </a:ext>
            </a:extLst>
          </p:cNvPr>
          <p:cNvGrpSpPr/>
          <p:nvPr/>
        </p:nvGrpSpPr>
        <p:grpSpPr>
          <a:xfrm>
            <a:off x="6950812" y="4041911"/>
            <a:ext cx="1065951" cy="1283854"/>
            <a:chOff x="2204444" y="1727201"/>
            <a:chExt cx="1065951" cy="1283854"/>
          </a:xfrm>
        </p:grpSpPr>
        <p:pic>
          <p:nvPicPr>
            <p:cNvPr id="22" name="Picture 21">
              <a:extLst>
                <a:ext uri="{FF2B5EF4-FFF2-40B4-BE49-F238E27FC236}">
                  <a16:creationId xmlns:a16="http://schemas.microsoft.com/office/drawing/2014/main" xmlns="" id="{39B7EA33-6E34-4D00-9CBD-17BA727C7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23" name="TextBox 22">
              <a:extLst>
                <a:ext uri="{FF2B5EF4-FFF2-40B4-BE49-F238E27FC236}">
                  <a16:creationId xmlns:a16="http://schemas.microsoft.com/office/drawing/2014/main" xmlns="" id="{5F281164-486D-4634-B8F5-878FB52974A7}"/>
                </a:ext>
              </a:extLst>
            </p:cNvPr>
            <p:cNvSpPr txBox="1"/>
            <p:nvPr/>
          </p:nvSpPr>
          <p:spPr>
            <a:xfrm>
              <a:off x="2204444" y="2225975"/>
              <a:ext cx="106595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Deputy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Director</a:t>
              </a:r>
            </a:p>
          </p:txBody>
        </p:sp>
      </p:grpSp>
      <p:grpSp>
        <p:nvGrpSpPr>
          <p:cNvPr id="24" name="Group 23">
            <a:extLst>
              <a:ext uri="{FF2B5EF4-FFF2-40B4-BE49-F238E27FC236}">
                <a16:creationId xmlns:a16="http://schemas.microsoft.com/office/drawing/2014/main" xmlns="" id="{F8AFAD4F-CEAF-4D00-A6B1-262A83E29E56}"/>
              </a:ext>
            </a:extLst>
          </p:cNvPr>
          <p:cNvGrpSpPr/>
          <p:nvPr/>
        </p:nvGrpSpPr>
        <p:grpSpPr>
          <a:xfrm>
            <a:off x="8128447" y="4194309"/>
            <a:ext cx="1065951" cy="1283854"/>
            <a:chOff x="2204444" y="1727201"/>
            <a:chExt cx="1065951" cy="1283854"/>
          </a:xfrm>
        </p:grpSpPr>
        <p:pic>
          <p:nvPicPr>
            <p:cNvPr id="25" name="Picture 24">
              <a:extLst>
                <a:ext uri="{FF2B5EF4-FFF2-40B4-BE49-F238E27FC236}">
                  <a16:creationId xmlns:a16="http://schemas.microsoft.com/office/drawing/2014/main" xmlns="" id="{10A11284-E204-43EE-8FC2-123D9B21B4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26" name="TextBox 25">
              <a:extLst>
                <a:ext uri="{FF2B5EF4-FFF2-40B4-BE49-F238E27FC236}">
                  <a16:creationId xmlns:a16="http://schemas.microsoft.com/office/drawing/2014/main" xmlns="" id="{E9F0AE76-8798-478D-8282-80ECC08E44D9}"/>
                </a:ext>
              </a:extLst>
            </p:cNvPr>
            <p:cNvSpPr txBox="1"/>
            <p:nvPr/>
          </p:nvSpPr>
          <p:spPr>
            <a:xfrm>
              <a:off x="2204444" y="2225975"/>
              <a:ext cx="106595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Deputy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Region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Director</a:t>
              </a:r>
            </a:p>
          </p:txBody>
        </p:sp>
      </p:grpSp>
      <p:sp>
        <p:nvSpPr>
          <p:cNvPr id="27" name="Rectangle: Rounded Corners 26">
            <a:extLst>
              <a:ext uri="{FF2B5EF4-FFF2-40B4-BE49-F238E27FC236}">
                <a16:creationId xmlns:a16="http://schemas.microsoft.com/office/drawing/2014/main" xmlns="" id="{061A3893-38EE-41AF-8200-5A1376870C8C}"/>
              </a:ext>
            </a:extLst>
          </p:cNvPr>
          <p:cNvSpPr/>
          <p:nvPr/>
        </p:nvSpPr>
        <p:spPr>
          <a:xfrm>
            <a:off x="598055" y="1320800"/>
            <a:ext cx="3020315" cy="38423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a:ea typeface="+mn-ea"/>
                <a:cs typeface="+mn-cs"/>
              </a:rPr>
              <a:t>Regional Center Lead Team: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Surveys Membership, Communities, GCs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Marketing/Advertising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Develops Region Strategy and Business Plan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Manages Finances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Monitors Performance and Progress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Reports Status and Results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Governance of GCs within Region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Audit RC and GCs</a:t>
            </a:r>
          </a:p>
        </p:txBody>
      </p:sp>
      <p:sp>
        <p:nvSpPr>
          <p:cNvPr id="3" name="TextBox 2">
            <a:extLst>
              <a:ext uri="{FF2B5EF4-FFF2-40B4-BE49-F238E27FC236}">
                <a16:creationId xmlns:a16="http://schemas.microsoft.com/office/drawing/2014/main" xmlns="" id="{05504400-0198-40AF-9161-E2B85B76E813}"/>
              </a:ext>
            </a:extLst>
          </p:cNvPr>
          <p:cNvSpPr txBox="1"/>
          <p:nvPr/>
        </p:nvSpPr>
        <p:spPr>
          <a:xfrm>
            <a:off x="9214160" y="4849096"/>
            <a:ext cx="798059" cy="769441"/>
          </a:xfrm>
          <a:prstGeom prst="rect">
            <a:avLst/>
          </a:prstGeom>
          <a:noFill/>
        </p:spPr>
        <p:txBody>
          <a:bodyPr wrap="square" rtlCol="0">
            <a:spAutoFit/>
          </a:bodyPr>
          <a:lstStyle/>
          <a:p>
            <a:r>
              <a:rPr lang="en-US" sz="4400" dirty="0">
                <a:solidFill>
                  <a:schemeClr val="bg1"/>
                </a:solidFill>
              </a:rPr>
              <a:t>…</a:t>
            </a:r>
          </a:p>
        </p:txBody>
      </p:sp>
      <p:sp>
        <p:nvSpPr>
          <p:cNvPr id="5" name="TextBox 4">
            <a:extLst>
              <a:ext uri="{FF2B5EF4-FFF2-40B4-BE49-F238E27FC236}">
                <a16:creationId xmlns:a16="http://schemas.microsoft.com/office/drawing/2014/main" xmlns="" id="{9012910C-E971-4AE9-AFB1-0ABD6235D91C}"/>
              </a:ext>
            </a:extLst>
          </p:cNvPr>
          <p:cNvSpPr txBox="1"/>
          <p:nvPr/>
        </p:nvSpPr>
        <p:spPr>
          <a:xfrm>
            <a:off x="5116945" y="1320800"/>
            <a:ext cx="5560291" cy="461665"/>
          </a:xfrm>
          <a:prstGeom prst="rect">
            <a:avLst/>
          </a:prstGeom>
          <a:noFill/>
        </p:spPr>
        <p:txBody>
          <a:bodyPr wrap="square" rtlCol="0">
            <a:spAutoFit/>
          </a:bodyPr>
          <a:lstStyle/>
          <a:p>
            <a:r>
              <a:rPr lang="en-US" sz="2400" dirty="0">
                <a:solidFill>
                  <a:srgbClr val="026CB6"/>
                </a:solidFill>
              </a:rPr>
              <a:t>Region Center Space  (Virtual)</a:t>
            </a:r>
          </a:p>
        </p:txBody>
      </p:sp>
    </p:spTree>
    <p:extLst>
      <p:ext uri="{BB962C8B-B14F-4D97-AF65-F5344CB8AC3E}">
        <p14:creationId xmlns:p14="http://schemas.microsoft.com/office/powerpoint/2010/main" val="1488721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99A46F77-F063-49A2-B823-1FD4B3BA55F4}"/>
              </a:ext>
            </a:extLst>
          </p:cNvPr>
          <p:cNvSpPr/>
          <p:nvPr/>
        </p:nvSpPr>
        <p:spPr>
          <a:xfrm>
            <a:off x="2503057" y="2724726"/>
            <a:ext cx="7204363" cy="21058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xmlns="" id="{BF5692C0-E404-413B-BD0A-F332E102F7E9}"/>
              </a:ext>
            </a:extLst>
          </p:cNvPr>
          <p:cNvSpPr>
            <a:spLocks noGrp="1"/>
          </p:cNvSpPr>
          <p:nvPr>
            <p:ph type="title"/>
          </p:nvPr>
        </p:nvSpPr>
        <p:spPr/>
        <p:txBody>
          <a:bodyPr/>
          <a:lstStyle/>
          <a:p>
            <a:r>
              <a:rPr lang="en-US" dirty="0"/>
              <a:t>Geographic Community Structure Model</a:t>
            </a:r>
          </a:p>
        </p:txBody>
      </p:sp>
      <p:sp>
        <p:nvSpPr>
          <p:cNvPr id="4" name="Rectangle: Rounded Corners 3">
            <a:hlinkClick r:id="rId3" action="ppaction://hlinksldjump"/>
            <a:extLst>
              <a:ext uri="{FF2B5EF4-FFF2-40B4-BE49-F238E27FC236}">
                <a16:creationId xmlns:a16="http://schemas.microsoft.com/office/drawing/2014/main" xmlns="" id="{EFD092F5-21DB-4655-9BCB-A39D45427EFA}"/>
              </a:ext>
            </a:extLst>
          </p:cNvPr>
          <p:cNvSpPr/>
          <p:nvPr/>
        </p:nvSpPr>
        <p:spPr>
          <a:xfrm>
            <a:off x="5561211" y="1967347"/>
            <a:ext cx="1113219" cy="75738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Regional Centers</a:t>
            </a:r>
          </a:p>
        </p:txBody>
      </p:sp>
      <p:sp>
        <p:nvSpPr>
          <p:cNvPr id="5" name="Rectangle: Rounded Corners 4">
            <a:hlinkClick r:id="rId4" action="ppaction://hlinksldjump"/>
            <a:extLst>
              <a:ext uri="{FF2B5EF4-FFF2-40B4-BE49-F238E27FC236}">
                <a16:creationId xmlns:a16="http://schemas.microsoft.com/office/drawing/2014/main" xmlns="" id="{D526119C-502F-41EF-8B9F-F82DA34F2E46}"/>
              </a:ext>
            </a:extLst>
          </p:cNvPr>
          <p:cNvSpPr/>
          <p:nvPr/>
        </p:nvSpPr>
        <p:spPr>
          <a:xfrm>
            <a:off x="3820037" y="3375889"/>
            <a:ext cx="957354" cy="57265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Sections</a:t>
            </a:r>
          </a:p>
        </p:txBody>
      </p:sp>
      <p:sp>
        <p:nvSpPr>
          <p:cNvPr id="6" name="Rectangle: Rounded Corners 5">
            <a:hlinkClick r:id="" action="ppaction://noaction"/>
            <a:extLst>
              <a:ext uri="{FF2B5EF4-FFF2-40B4-BE49-F238E27FC236}">
                <a16:creationId xmlns:a16="http://schemas.microsoft.com/office/drawing/2014/main" xmlns="" id="{BAB36702-424F-4C90-86F4-B9E2AF175CFF}"/>
              </a:ext>
            </a:extLst>
          </p:cNvPr>
          <p:cNvSpPr/>
          <p:nvPr/>
        </p:nvSpPr>
        <p:spPr>
          <a:xfrm>
            <a:off x="5120291" y="3411261"/>
            <a:ext cx="1336968" cy="9575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Chapters Student Branches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(SBs)</a:t>
            </a:r>
          </a:p>
        </p:txBody>
      </p:sp>
      <p:sp>
        <p:nvSpPr>
          <p:cNvPr id="7" name="Rectangle: Rounded Corners 6">
            <a:hlinkClick r:id="" action="ppaction://noaction"/>
            <a:extLst>
              <a:ext uri="{FF2B5EF4-FFF2-40B4-BE49-F238E27FC236}">
                <a16:creationId xmlns:a16="http://schemas.microsoft.com/office/drawing/2014/main" xmlns="" id="{BF7DB8AB-3188-46CC-8D26-B4530D08A111}"/>
              </a:ext>
            </a:extLst>
          </p:cNvPr>
          <p:cNvSpPr/>
          <p:nvPr/>
        </p:nvSpPr>
        <p:spPr>
          <a:xfrm>
            <a:off x="6838875" y="3382407"/>
            <a:ext cx="981972" cy="56613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Projects</a:t>
            </a:r>
          </a:p>
        </p:txBody>
      </p:sp>
      <p:sp>
        <p:nvSpPr>
          <p:cNvPr id="8" name="Rectangle: Rounded Corners 7">
            <a:hlinkClick r:id="" action="ppaction://noaction"/>
            <a:extLst>
              <a:ext uri="{FF2B5EF4-FFF2-40B4-BE49-F238E27FC236}">
                <a16:creationId xmlns:a16="http://schemas.microsoft.com/office/drawing/2014/main" xmlns="" id="{75BA3F93-9B23-4335-9418-91FC4D93860D}"/>
              </a:ext>
            </a:extLst>
          </p:cNvPr>
          <p:cNvSpPr/>
          <p:nvPr/>
        </p:nvSpPr>
        <p:spPr>
          <a:xfrm>
            <a:off x="8000098" y="3333048"/>
            <a:ext cx="741207" cy="6758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a:ea typeface="+mn-ea"/>
                <a:cs typeface="+mn-cs"/>
              </a:rPr>
              <a:t>Focus</a:t>
            </a:r>
          </a:p>
        </p:txBody>
      </p:sp>
      <p:cxnSp>
        <p:nvCxnSpPr>
          <p:cNvPr id="10" name="Straight Connector 9">
            <a:extLst>
              <a:ext uri="{FF2B5EF4-FFF2-40B4-BE49-F238E27FC236}">
                <a16:creationId xmlns:a16="http://schemas.microsoft.com/office/drawing/2014/main" xmlns="" id="{39B8A91F-F1A5-45F4-91E9-C293A1AE74D3}"/>
              </a:ext>
            </a:extLst>
          </p:cNvPr>
          <p:cNvCxnSpPr>
            <a:cxnSpLocks/>
            <a:stCxn id="4" idx="2"/>
          </p:cNvCxnSpPr>
          <p:nvPr/>
        </p:nvCxnSpPr>
        <p:spPr>
          <a:xfrm>
            <a:off x="6117820" y="2724726"/>
            <a:ext cx="0" cy="341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C95E8C60-9227-4CAE-9C2B-5A7265CF0504}"/>
              </a:ext>
            </a:extLst>
          </p:cNvPr>
          <p:cNvCxnSpPr>
            <a:cxnSpLocks/>
          </p:cNvCxnSpPr>
          <p:nvPr/>
        </p:nvCxnSpPr>
        <p:spPr>
          <a:xfrm>
            <a:off x="4251958" y="3038914"/>
            <a:ext cx="4160672" cy="259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A8BB3FD0-AA9F-45E9-A7C9-F73780746F43}"/>
              </a:ext>
            </a:extLst>
          </p:cNvPr>
          <p:cNvCxnSpPr>
            <a:cxnSpLocks/>
          </p:cNvCxnSpPr>
          <p:nvPr/>
        </p:nvCxnSpPr>
        <p:spPr>
          <a:xfrm>
            <a:off x="4251958" y="3066474"/>
            <a:ext cx="0" cy="3094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4AC58EAB-0424-4941-B191-6C6E5363EA38}"/>
              </a:ext>
            </a:extLst>
          </p:cNvPr>
          <p:cNvCxnSpPr>
            <a:cxnSpLocks/>
          </p:cNvCxnSpPr>
          <p:nvPr/>
        </p:nvCxnSpPr>
        <p:spPr>
          <a:xfrm>
            <a:off x="5788429" y="3080331"/>
            <a:ext cx="0" cy="3094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C61D7438-7B12-4B74-91FB-956BB4400D2B}"/>
              </a:ext>
            </a:extLst>
          </p:cNvPr>
          <p:cNvCxnSpPr>
            <a:cxnSpLocks/>
          </p:cNvCxnSpPr>
          <p:nvPr/>
        </p:nvCxnSpPr>
        <p:spPr>
          <a:xfrm>
            <a:off x="7465606" y="3052715"/>
            <a:ext cx="0" cy="30941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xmlns="" id="{697E62CD-16D9-4C77-8B16-2AB9014F2804}"/>
              </a:ext>
            </a:extLst>
          </p:cNvPr>
          <p:cNvCxnSpPr>
            <a:cxnSpLocks/>
          </p:cNvCxnSpPr>
          <p:nvPr/>
        </p:nvCxnSpPr>
        <p:spPr>
          <a:xfrm>
            <a:off x="8386587" y="3038914"/>
            <a:ext cx="0" cy="309415"/>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125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A680D-0893-43F8-AF31-02AB35D99BED}"/>
              </a:ext>
            </a:extLst>
          </p:cNvPr>
          <p:cNvSpPr>
            <a:spLocks noGrp="1"/>
          </p:cNvSpPr>
          <p:nvPr>
            <p:ph type="title"/>
          </p:nvPr>
        </p:nvSpPr>
        <p:spPr>
          <a:xfrm>
            <a:off x="1889760" y="320040"/>
            <a:ext cx="8229600" cy="749808"/>
          </a:xfrm>
        </p:spPr>
        <p:txBody>
          <a:bodyPr>
            <a:normAutofit/>
          </a:bodyPr>
          <a:lstStyle/>
          <a:p>
            <a:r>
              <a:rPr lang="en-US" dirty="0"/>
              <a:t>Geographic Community (Section)</a:t>
            </a:r>
          </a:p>
        </p:txBody>
      </p:sp>
      <p:sp>
        <p:nvSpPr>
          <p:cNvPr id="4" name="Rectangle: Rounded Corners 3">
            <a:extLst>
              <a:ext uri="{FF2B5EF4-FFF2-40B4-BE49-F238E27FC236}">
                <a16:creationId xmlns:a16="http://schemas.microsoft.com/office/drawing/2014/main" xmlns="" id="{F3699B1D-E975-4ABF-A684-2633F00672E0}"/>
              </a:ext>
            </a:extLst>
          </p:cNvPr>
          <p:cNvSpPr/>
          <p:nvPr/>
        </p:nvSpPr>
        <p:spPr>
          <a:xfrm>
            <a:off x="4752109" y="1625599"/>
            <a:ext cx="5389418" cy="36021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4" name="Group 13">
            <a:extLst>
              <a:ext uri="{FF2B5EF4-FFF2-40B4-BE49-F238E27FC236}">
                <a16:creationId xmlns:a16="http://schemas.microsoft.com/office/drawing/2014/main" xmlns="" id="{1594C758-03F7-4FB8-A1F8-3CC09B081318}"/>
              </a:ext>
            </a:extLst>
          </p:cNvPr>
          <p:cNvGrpSpPr/>
          <p:nvPr/>
        </p:nvGrpSpPr>
        <p:grpSpPr>
          <a:xfrm>
            <a:off x="6694912" y="1771684"/>
            <a:ext cx="799463" cy="1283854"/>
            <a:chOff x="2204444" y="1727201"/>
            <a:chExt cx="1065951" cy="1283854"/>
          </a:xfrm>
        </p:grpSpPr>
        <p:pic>
          <p:nvPicPr>
            <p:cNvPr id="6" name="Picture 5">
              <a:hlinkClick r:id="rId3" action="ppaction://hlinksldjump"/>
              <a:extLst>
                <a:ext uri="{FF2B5EF4-FFF2-40B4-BE49-F238E27FC236}">
                  <a16:creationId xmlns:a16="http://schemas.microsoft.com/office/drawing/2014/main" xmlns="" id="{C7013C65-84C3-44F0-A66C-060AF93C0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8" name="TextBox 7">
              <a:hlinkClick r:id="rId3" action="ppaction://hlinksldjump"/>
              <a:extLst>
                <a:ext uri="{FF2B5EF4-FFF2-40B4-BE49-F238E27FC236}">
                  <a16:creationId xmlns:a16="http://schemas.microsoft.com/office/drawing/2014/main" xmlns="" id="{49E153F3-6C30-41F1-A9FB-5597C6464953}"/>
                </a:ext>
              </a:extLst>
            </p:cNvPr>
            <p:cNvSpPr txBox="1"/>
            <p:nvPr/>
          </p:nvSpPr>
          <p:spPr>
            <a:xfrm>
              <a:off x="2204444" y="2225975"/>
              <a:ext cx="1065951" cy="246221"/>
            </a:xfrm>
            <a:prstGeom prst="rect">
              <a:avLst/>
            </a:prstGeom>
            <a:noFill/>
          </p:spPr>
          <p:txBody>
            <a:bodyPr wrap="square" rtlCol="0">
              <a:spAutoFit/>
            </a:bodyPr>
            <a:lstStyle/>
            <a:p>
              <a:pPr algn="ctr">
                <a:defRPr/>
              </a:pPr>
              <a:r>
                <a:rPr lang="en-US" sz="1000" dirty="0">
                  <a:solidFill>
                    <a:prstClr val="white"/>
                  </a:solidFill>
                  <a:latin typeface="Calibri" panose="020F0502020204030204"/>
                </a:rPr>
                <a:t>Chair</a:t>
              </a:r>
            </a:p>
          </p:txBody>
        </p:sp>
      </p:grpSp>
      <p:grpSp>
        <p:nvGrpSpPr>
          <p:cNvPr id="15" name="Group 14">
            <a:extLst>
              <a:ext uri="{FF2B5EF4-FFF2-40B4-BE49-F238E27FC236}">
                <a16:creationId xmlns:a16="http://schemas.microsoft.com/office/drawing/2014/main" xmlns="" id="{F1978E46-33A8-4D80-A24B-20C5568ACC52}"/>
              </a:ext>
            </a:extLst>
          </p:cNvPr>
          <p:cNvGrpSpPr/>
          <p:nvPr/>
        </p:nvGrpSpPr>
        <p:grpSpPr>
          <a:xfrm>
            <a:off x="6304159" y="3359149"/>
            <a:ext cx="834115" cy="1362714"/>
            <a:chOff x="2204444" y="1714075"/>
            <a:chExt cx="1112153" cy="1263209"/>
          </a:xfrm>
        </p:grpSpPr>
        <p:pic>
          <p:nvPicPr>
            <p:cNvPr id="16" name="Picture 15">
              <a:hlinkClick r:id="rId3" action="ppaction://hlinksldjump"/>
              <a:extLst>
                <a:ext uri="{FF2B5EF4-FFF2-40B4-BE49-F238E27FC236}">
                  <a16:creationId xmlns:a16="http://schemas.microsoft.com/office/drawing/2014/main" xmlns="" id="{A086C438-283D-41A7-9D25-1CF9D5F5CA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0646" y="1714075"/>
              <a:ext cx="1065951" cy="1263209"/>
            </a:xfrm>
            <a:prstGeom prst="rect">
              <a:avLst/>
            </a:prstGeom>
          </p:spPr>
        </p:pic>
        <p:sp>
          <p:nvSpPr>
            <p:cNvPr id="17" name="TextBox 16">
              <a:hlinkClick r:id="rId3" action="ppaction://hlinksldjump"/>
              <a:extLst>
                <a:ext uri="{FF2B5EF4-FFF2-40B4-BE49-F238E27FC236}">
                  <a16:creationId xmlns:a16="http://schemas.microsoft.com/office/drawing/2014/main" xmlns="" id="{973481A3-F355-41B9-93DF-CB682D877469}"/>
                </a:ext>
              </a:extLst>
            </p:cNvPr>
            <p:cNvSpPr txBox="1"/>
            <p:nvPr/>
          </p:nvSpPr>
          <p:spPr>
            <a:xfrm>
              <a:off x="2204444" y="2225975"/>
              <a:ext cx="1065951" cy="370894"/>
            </a:xfrm>
            <a:prstGeom prst="rect">
              <a:avLst/>
            </a:prstGeom>
            <a:noFill/>
          </p:spPr>
          <p:txBody>
            <a:bodyPr wrap="square" rtlCol="0">
              <a:spAutoFit/>
            </a:bodyPr>
            <a:lstStyle/>
            <a:p>
              <a:pPr algn="ctr">
                <a:defRPr/>
              </a:pPr>
              <a:r>
                <a:rPr lang="en-US" sz="1000" dirty="0">
                  <a:solidFill>
                    <a:prstClr val="white"/>
                  </a:solidFill>
                  <a:latin typeface="Calibri" panose="020F0502020204030204"/>
                </a:rPr>
                <a:t>Position</a:t>
              </a:r>
            </a:p>
            <a:p>
              <a:pPr algn="ctr">
                <a:defRPr/>
              </a:pPr>
              <a:r>
                <a:rPr lang="en-US" sz="1000" dirty="0">
                  <a:solidFill>
                    <a:prstClr val="white"/>
                  </a:solidFill>
                  <a:latin typeface="Calibri" panose="020F0502020204030204"/>
                </a:rPr>
                <a:t>Chair</a:t>
              </a:r>
            </a:p>
          </p:txBody>
        </p:sp>
      </p:grpSp>
      <p:grpSp>
        <p:nvGrpSpPr>
          <p:cNvPr id="34" name="Group 33">
            <a:extLst>
              <a:ext uri="{FF2B5EF4-FFF2-40B4-BE49-F238E27FC236}">
                <a16:creationId xmlns:a16="http://schemas.microsoft.com/office/drawing/2014/main" xmlns="" id="{B376F96D-3D5D-4203-91DC-649362C13921}"/>
              </a:ext>
            </a:extLst>
          </p:cNvPr>
          <p:cNvGrpSpPr/>
          <p:nvPr/>
        </p:nvGrpSpPr>
        <p:grpSpPr>
          <a:xfrm>
            <a:off x="5613956" y="1771684"/>
            <a:ext cx="799463" cy="1362714"/>
            <a:chOff x="2204444" y="1747846"/>
            <a:chExt cx="1065951" cy="1263209"/>
          </a:xfrm>
        </p:grpSpPr>
        <p:pic>
          <p:nvPicPr>
            <p:cNvPr id="35" name="Picture 34">
              <a:hlinkClick r:id="rId3" action="ppaction://hlinksldjump"/>
              <a:extLst>
                <a:ext uri="{FF2B5EF4-FFF2-40B4-BE49-F238E27FC236}">
                  <a16:creationId xmlns:a16="http://schemas.microsoft.com/office/drawing/2014/main" xmlns="" id="{2B099C3F-8118-4599-91B7-093CAF1480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444" y="1747846"/>
              <a:ext cx="1065951" cy="1263209"/>
            </a:xfrm>
            <a:prstGeom prst="rect">
              <a:avLst/>
            </a:prstGeom>
          </p:spPr>
        </p:pic>
        <p:sp>
          <p:nvSpPr>
            <p:cNvPr id="36" name="TextBox 35">
              <a:hlinkClick r:id="rId3" action="ppaction://hlinksldjump"/>
              <a:extLst>
                <a:ext uri="{FF2B5EF4-FFF2-40B4-BE49-F238E27FC236}">
                  <a16:creationId xmlns:a16="http://schemas.microsoft.com/office/drawing/2014/main" xmlns="" id="{159E366C-259E-40F6-9FA7-8448EF7B0E10}"/>
                </a:ext>
              </a:extLst>
            </p:cNvPr>
            <p:cNvSpPr txBox="1"/>
            <p:nvPr/>
          </p:nvSpPr>
          <p:spPr>
            <a:xfrm>
              <a:off x="2204444" y="2225975"/>
              <a:ext cx="1065951" cy="228242"/>
            </a:xfrm>
            <a:prstGeom prst="rect">
              <a:avLst/>
            </a:prstGeom>
            <a:noFill/>
          </p:spPr>
          <p:txBody>
            <a:bodyPr wrap="square" rtlCol="0">
              <a:spAutoFit/>
            </a:bodyPr>
            <a:lstStyle/>
            <a:p>
              <a:pPr algn="ctr">
                <a:defRPr/>
              </a:pPr>
              <a:r>
                <a:rPr lang="en-US" sz="1000" dirty="0">
                  <a:solidFill>
                    <a:prstClr val="white"/>
                  </a:solidFill>
                  <a:latin typeface="Calibri" panose="020F0502020204030204"/>
                </a:rPr>
                <a:t>Secretary</a:t>
              </a:r>
            </a:p>
          </p:txBody>
        </p:sp>
      </p:grpSp>
      <p:grpSp>
        <p:nvGrpSpPr>
          <p:cNvPr id="37" name="Group 36">
            <a:extLst>
              <a:ext uri="{FF2B5EF4-FFF2-40B4-BE49-F238E27FC236}">
                <a16:creationId xmlns:a16="http://schemas.microsoft.com/office/drawing/2014/main" xmlns="" id="{33127481-B556-4D37-9007-F8ED0EC159ED}"/>
              </a:ext>
            </a:extLst>
          </p:cNvPr>
          <p:cNvGrpSpPr/>
          <p:nvPr/>
        </p:nvGrpSpPr>
        <p:grpSpPr>
          <a:xfrm>
            <a:off x="7675760" y="1763956"/>
            <a:ext cx="813316" cy="1362714"/>
            <a:chOff x="3654556" y="415157"/>
            <a:chExt cx="1084421" cy="1263209"/>
          </a:xfrm>
        </p:grpSpPr>
        <p:pic>
          <p:nvPicPr>
            <p:cNvPr id="38" name="Picture 37">
              <a:hlinkClick r:id="rId3" action="ppaction://hlinksldjump"/>
              <a:extLst>
                <a:ext uri="{FF2B5EF4-FFF2-40B4-BE49-F238E27FC236}">
                  <a16:creationId xmlns:a16="http://schemas.microsoft.com/office/drawing/2014/main" xmlns="" id="{3024051D-3B24-4768-BA10-88C9BED370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3026" y="415157"/>
              <a:ext cx="1065951" cy="1263209"/>
            </a:xfrm>
            <a:prstGeom prst="rect">
              <a:avLst/>
            </a:prstGeom>
          </p:spPr>
        </p:pic>
        <p:sp>
          <p:nvSpPr>
            <p:cNvPr id="39" name="TextBox 38">
              <a:hlinkClick r:id="rId3" action="ppaction://hlinksldjump"/>
              <a:extLst>
                <a:ext uri="{FF2B5EF4-FFF2-40B4-BE49-F238E27FC236}">
                  <a16:creationId xmlns:a16="http://schemas.microsoft.com/office/drawing/2014/main" xmlns="" id="{9B29A337-158C-4D39-9CB2-76C821CBAFC0}"/>
                </a:ext>
              </a:extLst>
            </p:cNvPr>
            <p:cNvSpPr txBox="1"/>
            <p:nvPr/>
          </p:nvSpPr>
          <p:spPr>
            <a:xfrm>
              <a:off x="3654556" y="864629"/>
              <a:ext cx="1065951" cy="228242"/>
            </a:xfrm>
            <a:prstGeom prst="rect">
              <a:avLst/>
            </a:prstGeom>
            <a:noFill/>
          </p:spPr>
          <p:txBody>
            <a:bodyPr wrap="square" rtlCol="0">
              <a:spAutoFit/>
            </a:bodyPr>
            <a:lstStyle/>
            <a:p>
              <a:pPr algn="ctr">
                <a:defRPr/>
              </a:pPr>
              <a:r>
                <a:rPr lang="en-US" sz="1000" dirty="0">
                  <a:solidFill>
                    <a:prstClr val="white"/>
                  </a:solidFill>
                  <a:latin typeface="Calibri" panose="020F0502020204030204"/>
                </a:rPr>
                <a:t>Vice-Chair</a:t>
              </a:r>
            </a:p>
          </p:txBody>
        </p:sp>
      </p:grpSp>
      <p:grpSp>
        <p:nvGrpSpPr>
          <p:cNvPr id="40" name="Group 39">
            <a:extLst>
              <a:ext uri="{FF2B5EF4-FFF2-40B4-BE49-F238E27FC236}">
                <a16:creationId xmlns:a16="http://schemas.microsoft.com/office/drawing/2014/main" xmlns="" id="{66F001BB-18C9-4F1D-92D2-46C20EA7DF59}"/>
              </a:ext>
            </a:extLst>
          </p:cNvPr>
          <p:cNvGrpSpPr/>
          <p:nvPr/>
        </p:nvGrpSpPr>
        <p:grpSpPr>
          <a:xfrm>
            <a:off x="7465147" y="3367601"/>
            <a:ext cx="799463" cy="1362714"/>
            <a:chOff x="2204444" y="1747846"/>
            <a:chExt cx="1065951" cy="1263209"/>
          </a:xfrm>
        </p:grpSpPr>
        <p:pic>
          <p:nvPicPr>
            <p:cNvPr id="41" name="Picture 40">
              <a:hlinkClick r:id="rId3" action="ppaction://hlinksldjump"/>
              <a:extLst>
                <a:ext uri="{FF2B5EF4-FFF2-40B4-BE49-F238E27FC236}">
                  <a16:creationId xmlns:a16="http://schemas.microsoft.com/office/drawing/2014/main" xmlns="" id="{BFD4BE0D-3FE3-4607-B4EA-0EC500DEE7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444" y="1747846"/>
              <a:ext cx="1065951" cy="1263209"/>
            </a:xfrm>
            <a:prstGeom prst="rect">
              <a:avLst/>
            </a:prstGeom>
          </p:spPr>
        </p:pic>
        <p:sp>
          <p:nvSpPr>
            <p:cNvPr id="42" name="TextBox 41">
              <a:hlinkClick r:id="rId3" action="ppaction://hlinksldjump"/>
              <a:extLst>
                <a:ext uri="{FF2B5EF4-FFF2-40B4-BE49-F238E27FC236}">
                  <a16:creationId xmlns:a16="http://schemas.microsoft.com/office/drawing/2014/main" xmlns="" id="{A4F7B794-6E31-4071-B2F3-BB0A425E6D11}"/>
                </a:ext>
              </a:extLst>
            </p:cNvPr>
            <p:cNvSpPr txBox="1"/>
            <p:nvPr/>
          </p:nvSpPr>
          <p:spPr>
            <a:xfrm>
              <a:off x="2204444" y="2225975"/>
              <a:ext cx="1065951" cy="370894"/>
            </a:xfrm>
            <a:prstGeom prst="rect">
              <a:avLst/>
            </a:prstGeom>
            <a:noFill/>
          </p:spPr>
          <p:txBody>
            <a:bodyPr wrap="square" rtlCol="0">
              <a:spAutoFit/>
            </a:bodyPr>
            <a:lstStyle/>
            <a:p>
              <a:pPr algn="ctr">
                <a:defRPr/>
              </a:pPr>
              <a:r>
                <a:rPr lang="en-US" sz="1000" dirty="0">
                  <a:solidFill>
                    <a:prstClr val="white"/>
                  </a:solidFill>
                  <a:latin typeface="Calibri" panose="020F0502020204030204"/>
                </a:rPr>
                <a:t>Position</a:t>
              </a:r>
            </a:p>
            <a:p>
              <a:pPr algn="ctr">
                <a:defRPr/>
              </a:pPr>
              <a:r>
                <a:rPr lang="en-US" sz="1000" dirty="0">
                  <a:solidFill>
                    <a:prstClr val="white"/>
                  </a:solidFill>
                  <a:latin typeface="Calibri" panose="020F0502020204030204"/>
                </a:rPr>
                <a:t>Chair</a:t>
              </a:r>
            </a:p>
          </p:txBody>
        </p:sp>
      </p:grpSp>
      <p:sp>
        <p:nvSpPr>
          <p:cNvPr id="43" name="TextBox 42">
            <a:extLst>
              <a:ext uri="{FF2B5EF4-FFF2-40B4-BE49-F238E27FC236}">
                <a16:creationId xmlns:a16="http://schemas.microsoft.com/office/drawing/2014/main" xmlns="" id="{2847789D-E24A-433D-84BF-BB3D9CA491E7}"/>
              </a:ext>
            </a:extLst>
          </p:cNvPr>
          <p:cNvSpPr txBox="1"/>
          <p:nvPr/>
        </p:nvSpPr>
        <p:spPr>
          <a:xfrm>
            <a:off x="8275298" y="3938906"/>
            <a:ext cx="799463" cy="1754326"/>
          </a:xfrm>
          <a:prstGeom prst="rect">
            <a:avLst/>
          </a:prstGeom>
          <a:noFill/>
        </p:spPr>
        <p:txBody>
          <a:bodyPr wrap="square" rtlCol="0">
            <a:spAutoFit/>
          </a:bodyPr>
          <a:lstStyle/>
          <a:p>
            <a:pPr>
              <a:defRPr/>
            </a:pPr>
            <a:r>
              <a:rPr lang="en-US" sz="5400" dirty="0">
                <a:solidFill>
                  <a:prstClr val="white"/>
                </a:solidFill>
                <a:latin typeface="Calibri" panose="020F0502020204030204"/>
              </a:rPr>
              <a:t>….</a:t>
            </a:r>
          </a:p>
        </p:txBody>
      </p:sp>
      <p:sp>
        <p:nvSpPr>
          <p:cNvPr id="33" name="Rectangle: Rounded Corners 32">
            <a:extLst>
              <a:ext uri="{FF2B5EF4-FFF2-40B4-BE49-F238E27FC236}">
                <a16:creationId xmlns:a16="http://schemas.microsoft.com/office/drawing/2014/main" xmlns="" id="{9339DBA5-D6B8-4726-BCF2-12D2F8241AFD}"/>
              </a:ext>
            </a:extLst>
          </p:cNvPr>
          <p:cNvSpPr/>
          <p:nvPr/>
        </p:nvSpPr>
        <p:spPr>
          <a:xfrm>
            <a:off x="886121" y="1914696"/>
            <a:ext cx="3668948" cy="3147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dirty="0"/>
              <a:t>Section Lead Team:</a:t>
            </a:r>
          </a:p>
          <a:p>
            <a:pPr marL="285750" indent="-285750">
              <a:buFont typeface="Arial" panose="020B0604020202020204" pitchFamily="34" charset="0"/>
              <a:buChar char="•"/>
            </a:pPr>
            <a:r>
              <a:rPr lang="en-US" dirty="0"/>
              <a:t>Survey Membership and Community</a:t>
            </a:r>
          </a:p>
          <a:p>
            <a:pPr marL="285750" indent="-285750">
              <a:buFont typeface="Arial" panose="020B0604020202020204" pitchFamily="34" charset="0"/>
              <a:buChar char="•"/>
            </a:pPr>
            <a:r>
              <a:rPr lang="en-US" dirty="0"/>
              <a:t>Develop GC Strategy and Tactical Plans</a:t>
            </a:r>
          </a:p>
          <a:p>
            <a:pPr marL="285750" indent="-285750">
              <a:buFont typeface="Arial" panose="020B0604020202020204" pitchFamily="34" charset="0"/>
              <a:buChar char="•"/>
            </a:pPr>
            <a:r>
              <a:rPr lang="en-US" dirty="0"/>
              <a:t>Submit plans and needs to Regional Center for approval</a:t>
            </a:r>
          </a:p>
          <a:p>
            <a:pPr marL="285750" indent="-285750">
              <a:buFont typeface="Arial" panose="020B0604020202020204" pitchFamily="34" charset="0"/>
              <a:buChar char="•"/>
            </a:pPr>
            <a:r>
              <a:rPr lang="en-US" dirty="0"/>
              <a:t>Execute plans</a:t>
            </a:r>
          </a:p>
          <a:p>
            <a:pPr marL="285750" indent="-285750">
              <a:buFont typeface="Arial" panose="020B0604020202020204" pitchFamily="34" charset="0"/>
              <a:buChar char="•"/>
            </a:pPr>
            <a:r>
              <a:rPr lang="en-US" dirty="0"/>
              <a:t>Report Status and Results</a:t>
            </a:r>
          </a:p>
          <a:p>
            <a:r>
              <a:rPr lang="en-US" dirty="0"/>
              <a:t> </a:t>
            </a:r>
          </a:p>
        </p:txBody>
      </p:sp>
      <p:grpSp>
        <p:nvGrpSpPr>
          <p:cNvPr id="44" name="Group 43">
            <a:extLst>
              <a:ext uri="{FF2B5EF4-FFF2-40B4-BE49-F238E27FC236}">
                <a16:creationId xmlns:a16="http://schemas.microsoft.com/office/drawing/2014/main" xmlns="" id="{FF6C7E54-23EF-4E3E-A740-C27ED5D939F8}"/>
              </a:ext>
            </a:extLst>
          </p:cNvPr>
          <p:cNvGrpSpPr/>
          <p:nvPr/>
        </p:nvGrpSpPr>
        <p:grpSpPr>
          <a:xfrm>
            <a:off x="8614404" y="1768578"/>
            <a:ext cx="813316" cy="1362714"/>
            <a:chOff x="3654556" y="415157"/>
            <a:chExt cx="1084421" cy="1263209"/>
          </a:xfrm>
        </p:grpSpPr>
        <p:pic>
          <p:nvPicPr>
            <p:cNvPr id="45" name="Picture 44">
              <a:hlinkClick r:id="rId3" action="ppaction://hlinksldjump"/>
              <a:extLst>
                <a:ext uri="{FF2B5EF4-FFF2-40B4-BE49-F238E27FC236}">
                  <a16:creationId xmlns:a16="http://schemas.microsoft.com/office/drawing/2014/main" xmlns="" id="{0E38EA13-C260-4D54-BA4A-3363D19DE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3026" y="415157"/>
              <a:ext cx="1065951" cy="1263209"/>
            </a:xfrm>
            <a:prstGeom prst="rect">
              <a:avLst/>
            </a:prstGeom>
          </p:spPr>
        </p:pic>
        <p:sp>
          <p:nvSpPr>
            <p:cNvPr id="46" name="TextBox 45">
              <a:hlinkClick r:id="rId3" action="ppaction://hlinksldjump"/>
              <a:extLst>
                <a:ext uri="{FF2B5EF4-FFF2-40B4-BE49-F238E27FC236}">
                  <a16:creationId xmlns:a16="http://schemas.microsoft.com/office/drawing/2014/main" xmlns="" id="{253A9F9A-C2B4-4279-AD3C-37555C114BFA}"/>
                </a:ext>
              </a:extLst>
            </p:cNvPr>
            <p:cNvSpPr txBox="1"/>
            <p:nvPr/>
          </p:nvSpPr>
          <p:spPr>
            <a:xfrm>
              <a:off x="3654556" y="864629"/>
              <a:ext cx="1065951" cy="228242"/>
            </a:xfrm>
            <a:prstGeom prst="rect">
              <a:avLst/>
            </a:prstGeom>
            <a:noFill/>
          </p:spPr>
          <p:txBody>
            <a:bodyPr wrap="square" rtlCol="0">
              <a:spAutoFit/>
            </a:bodyPr>
            <a:lstStyle/>
            <a:p>
              <a:pPr algn="ctr">
                <a:defRPr/>
              </a:pPr>
              <a:r>
                <a:rPr lang="en-US" sz="1000" dirty="0">
                  <a:solidFill>
                    <a:prstClr val="white"/>
                  </a:solidFill>
                  <a:latin typeface="Calibri" panose="020F0502020204030204"/>
                </a:rPr>
                <a:t>Treasurer</a:t>
              </a:r>
            </a:p>
          </p:txBody>
        </p:sp>
      </p:grpSp>
    </p:spTree>
    <p:extLst>
      <p:ext uri="{BB962C8B-B14F-4D97-AF65-F5344CB8AC3E}">
        <p14:creationId xmlns:p14="http://schemas.microsoft.com/office/powerpoint/2010/main" val="1724119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A680D-0893-43F8-AF31-02AB35D99BED}"/>
              </a:ext>
            </a:extLst>
          </p:cNvPr>
          <p:cNvSpPr>
            <a:spLocks noGrp="1"/>
          </p:cNvSpPr>
          <p:nvPr>
            <p:ph type="title"/>
          </p:nvPr>
        </p:nvSpPr>
        <p:spPr>
          <a:xfrm>
            <a:off x="1889760" y="320041"/>
            <a:ext cx="8229600" cy="1120833"/>
          </a:xfrm>
        </p:spPr>
        <p:txBody>
          <a:bodyPr>
            <a:normAutofit/>
          </a:bodyPr>
          <a:lstStyle/>
          <a:p>
            <a:r>
              <a:rPr lang="en-US" dirty="0"/>
              <a:t>Geographic Community </a:t>
            </a:r>
            <a:br>
              <a:rPr lang="en-US" dirty="0"/>
            </a:br>
            <a:r>
              <a:rPr lang="en-US" dirty="0"/>
              <a:t>(Chapter or Student Branch )</a:t>
            </a:r>
          </a:p>
        </p:txBody>
      </p:sp>
      <p:sp>
        <p:nvSpPr>
          <p:cNvPr id="4" name="Rectangle: Rounded Corners 3">
            <a:extLst>
              <a:ext uri="{FF2B5EF4-FFF2-40B4-BE49-F238E27FC236}">
                <a16:creationId xmlns:a16="http://schemas.microsoft.com/office/drawing/2014/main" xmlns="" id="{F3699B1D-E975-4ABF-A684-2633F00672E0}"/>
              </a:ext>
            </a:extLst>
          </p:cNvPr>
          <p:cNvSpPr/>
          <p:nvPr/>
        </p:nvSpPr>
        <p:spPr>
          <a:xfrm>
            <a:off x="4752109" y="1874979"/>
            <a:ext cx="5389418" cy="36021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4" name="Group 13">
            <a:extLst>
              <a:ext uri="{FF2B5EF4-FFF2-40B4-BE49-F238E27FC236}">
                <a16:creationId xmlns:a16="http://schemas.microsoft.com/office/drawing/2014/main" xmlns="" id="{1594C758-03F7-4FB8-A1F8-3CC09B081318}"/>
              </a:ext>
            </a:extLst>
          </p:cNvPr>
          <p:cNvGrpSpPr/>
          <p:nvPr/>
        </p:nvGrpSpPr>
        <p:grpSpPr>
          <a:xfrm>
            <a:off x="6694912" y="2048775"/>
            <a:ext cx="799463" cy="1283854"/>
            <a:chOff x="2204444" y="1727201"/>
            <a:chExt cx="1065951" cy="1283854"/>
          </a:xfrm>
        </p:grpSpPr>
        <p:pic>
          <p:nvPicPr>
            <p:cNvPr id="6" name="Picture 5">
              <a:hlinkClick r:id="rId3" action="ppaction://hlinksldjump"/>
              <a:extLst>
                <a:ext uri="{FF2B5EF4-FFF2-40B4-BE49-F238E27FC236}">
                  <a16:creationId xmlns:a16="http://schemas.microsoft.com/office/drawing/2014/main" xmlns="" id="{C7013C65-84C3-44F0-A66C-060AF93C0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8" name="TextBox 7">
              <a:hlinkClick r:id="rId3" action="ppaction://hlinksldjump"/>
              <a:extLst>
                <a:ext uri="{FF2B5EF4-FFF2-40B4-BE49-F238E27FC236}">
                  <a16:creationId xmlns:a16="http://schemas.microsoft.com/office/drawing/2014/main" xmlns="" id="{49E153F3-6C30-41F1-A9FB-5597C6464953}"/>
                </a:ext>
              </a:extLst>
            </p:cNvPr>
            <p:cNvSpPr txBox="1"/>
            <p:nvPr/>
          </p:nvSpPr>
          <p:spPr>
            <a:xfrm>
              <a:off x="2204444" y="2225975"/>
              <a:ext cx="1065951" cy="246221"/>
            </a:xfrm>
            <a:prstGeom prst="rect">
              <a:avLst/>
            </a:prstGeom>
            <a:noFill/>
          </p:spPr>
          <p:txBody>
            <a:bodyPr wrap="square" rtlCol="0">
              <a:spAutoFit/>
            </a:bodyPr>
            <a:lstStyle/>
            <a:p>
              <a:pPr algn="ctr">
                <a:defRPr/>
              </a:pPr>
              <a:r>
                <a:rPr lang="en-US" sz="1000" dirty="0">
                  <a:solidFill>
                    <a:prstClr val="white"/>
                  </a:solidFill>
                  <a:latin typeface="Calibri" panose="020F0502020204030204"/>
                </a:rPr>
                <a:t>Chair</a:t>
              </a:r>
            </a:p>
          </p:txBody>
        </p:sp>
      </p:grpSp>
      <p:grpSp>
        <p:nvGrpSpPr>
          <p:cNvPr id="34" name="Group 33">
            <a:extLst>
              <a:ext uri="{FF2B5EF4-FFF2-40B4-BE49-F238E27FC236}">
                <a16:creationId xmlns:a16="http://schemas.microsoft.com/office/drawing/2014/main" xmlns="" id="{B376F96D-3D5D-4203-91DC-649362C13921}"/>
              </a:ext>
            </a:extLst>
          </p:cNvPr>
          <p:cNvGrpSpPr/>
          <p:nvPr/>
        </p:nvGrpSpPr>
        <p:grpSpPr>
          <a:xfrm>
            <a:off x="5613956" y="2048775"/>
            <a:ext cx="799463" cy="1362714"/>
            <a:chOff x="2204444" y="1747846"/>
            <a:chExt cx="1065951" cy="1263209"/>
          </a:xfrm>
        </p:grpSpPr>
        <p:pic>
          <p:nvPicPr>
            <p:cNvPr id="35" name="Picture 34">
              <a:hlinkClick r:id="rId3" action="ppaction://hlinksldjump"/>
              <a:extLst>
                <a:ext uri="{FF2B5EF4-FFF2-40B4-BE49-F238E27FC236}">
                  <a16:creationId xmlns:a16="http://schemas.microsoft.com/office/drawing/2014/main" xmlns="" id="{2B099C3F-8118-4599-91B7-093CAF1480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444" y="1747846"/>
              <a:ext cx="1065951" cy="1263209"/>
            </a:xfrm>
            <a:prstGeom prst="rect">
              <a:avLst/>
            </a:prstGeom>
          </p:spPr>
        </p:pic>
        <p:sp>
          <p:nvSpPr>
            <p:cNvPr id="36" name="TextBox 35">
              <a:hlinkClick r:id="rId3" action="ppaction://hlinksldjump"/>
              <a:extLst>
                <a:ext uri="{FF2B5EF4-FFF2-40B4-BE49-F238E27FC236}">
                  <a16:creationId xmlns:a16="http://schemas.microsoft.com/office/drawing/2014/main" xmlns="" id="{159E366C-259E-40F6-9FA7-8448EF7B0E10}"/>
                </a:ext>
              </a:extLst>
            </p:cNvPr>
            <p:cNvSpPr txBox="1"/>
            <p:nvPr/>
          </p:nvSpPr>
          <p:spPr>
            <a:xfrm>
              <a:off x="2204444" y="2225975"/>
              <a:ext cx="1065951" cy="513545"/>
            </a:xfrm>
            <a:prstGeom prst="rect">
              <a:avLst/>
            </a:prstGeom>
            <a:noFill/>
          </p:spPr>
          <p:txBody>
            <a:bodyPr wrap="square" rtlCol="0">
              <a:spAutoFit/>
            </a:bodyPr>
            <a:lstStyle/>
            <a:p>
              <a:pPr algn="ctr">
                <a:defRPr/>
              </a:pPr>
              <a:r>
                <a:rPr lang="en-US" sz="1000" dirty="0">
                  <a:solidFill>
                    <a:prstClr val="white"/>
                  </a:solidFill>
                  <a:latin typeface="Calibri" panose="020F0502020204030204"/>
                </a:rPr>
                <a:t>Secretary</a:t>
              </a:r>
            </a:p>
            <a:p>
              <a:pPr algn="ctr">
                <a:defRPr/>
              </a:pPr>
              <a:r>
                <a:rPr lang="en-US" sz="1000" dirty="0">
                  <a:solidFill>
                    <a:prstClr val="white"/>
                  </a:solidFill>
                  <a:latin typeface="Calibri" panose="020F0502020204030204"/>
                </a:rPr>
                <a:t>/</a:t>
              </a:r>
            </a:p>
            <a:p>
              <a:pPr algn="ctr">
                <a:defRPr/>
              </a:pPr>
              <a:r>
                <a:rPr lang="en-US" sz="1000" dirty="0">
                  <a:solidFill>
                    <a:prstClr val="white"/>
                  </a:solidFill>
                  <a:latin typeface="Calibri" panose="020F0502020204030204"/>
                </a:rPr>
                <a:t>Treasurer</a:t>
              </a:r>
            </a:p>
          </p:txBody>
        </p:sp>
      </p:grpSp>
      <p:sp>
        <p:nvSpPr>
          <p:cNvPr id="33" name="Rectangle: Rounded Corners 32">
            <a:extLst>
              <a:ext uri="{FF2B5EF4-FFF2-40B4-BE49-F238E27FC236}">
                <a16:creationId xmlns:a16="http://schemas.microsoft.com/office/drawing/2014/main" xmlns="" id="{9339DBA5-D6B8-4726-BCF2-12D2F8241AFD}"/>
              </a:ext>
            </a:extLst>
          </p:cNvPr>
          <p:cNvSpPr/>
          <p:nvPr/>
        </p:nvSpPr>
        <p:spPr>
          <a:xfrm>
            <a:off x="1282045" y="1994583"/>
            <a:ext cx="3323823" cy="3378696"/>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bg1"/>
                </a:solidFill>
              </a:rPr>
              <a:t>Chapter or SB Lead Team:</a:t>
            </a:r>
          </a:p>
          <a:p>
            <a:pPr marL="285750" indent="-285750">
              <a:buFont typeface="Arial" panose="020B0604020202020204" pitchFamily="34" charset="0"/>
              <a:buChar char="•"/>
            </a:pPr>
            <a:r>
              <a:rPr lang="en-US" dirty="0">
                <a:solidFill>
                  <a:schemeClr val="bg1"/>
                </a:solidFill>
              </a:rPr>
              <a:t>Survey Membership and Community</a:t>
            </a:r>
          </a:p>
          <a:p>
            <a:pPr marL="285750" indent="-285750">
              <a:buFont typeface="Arial" panose="020B0604020202020204" pitchFamily="34" charset="0"/>
              <a:buChar char="•"/>
            </a:pPr>
            <a:r>
              <a:rPr lang="en-US" dirty="0">
                <a:solidFill>
                  <a:schemeClr val="bg1"/>
                </a:solidFill>
              </a:rPr>
              <a:t>Develop Strategy and Tactical Plans</a:t>
            </a:r>
          </a:p>
          <a:p>
            <a:pPr marL="285750" indent="-285750">
              <a:buFont typeface="Arial" panose="020B0604020202020204" pitchFamily="34" charset="0"/>
              <a:buChar char="•"/>
            </a:pPr>
            <a:r>
              <a:rPr lang="en-US" dirty="0">
                <a:solidFill>
                  <a:schemeClr val="bg1"/>
                </a:solidFill>
              </a:rPr>
              <a:t>Submit plans and needs to Regional Center for approval</a:t>
            </a:r>
          </a:p>
          <a:p>
            <a:pPr marL="285750" indent="-285750">
              <a:buFont typeface="Arial" panose="020B0604020202020204" pitchFamily="34" charset="0"/>
              <a:buChar char="•"/>
            </a:pPr>
            <a:r>
              <a:rPr lang="en-US" dirty="0">
                <a:solidFill>
                  <a:schemeClr val="bg1"/>
                </a:solidFill>
              </a:rPr>
              <a:t>Execute plans</a:t>
            </a:r>
          </a:p>
          <a:p>
            <a:pPr marL="285750" indent="-285750">
              <a:buFont typeface="Arial" panose="020B0604020202020204" pitchFamily="34" charset="0"/>
              <a:buChar char="•"/>
            </a:pPr>
            <a:r>
              <a:rPr lang="en-US" dirty="0">
                <a:solidFill>
                  <a:schemeClr val="bg1"/>
                </a:solidFill>
              </a:rPr>
              <a:t>Report Status and Results</a:t>
            </a:r>
          </a:p>
        </p:txBody>
      </p:sp>
      <p:grpSp>
        <p:nvGrpSpPr>
          <p:cNvPr id="44" name="Group 43">
            <a:extLst>
              <a:ext uri="{FF2B5EF4-FFF2-40B4-BE49-F238E27FC236}">
                <a16:creationId xmlns:a16="http://schemas.microsoft.com/office/drawing/2014/main" xmlns="" id="{FF6C7E54-23EF-4E3E-A740-C27ED5D939F8}"/>
              </a:ext>
            </a:extLst>
          </p:cNvPr>
          <p:cNvGrpSpPr/>
          <p:nvPr/>
        </p:nvGrpSpPr>
        <p:grpSpPr>
          <a:xfrm>
            <a:off x="8524352" y="2313357"/>
            <a:ext cx="813316" cy="1362714"/>
            <a:chOff x="3654556" y="415157"/>
            <a:chExt cx="1084421" cy="1263209"/>
          </a:xfrm>
        </p:grpSpPr>
        <p:pic>
          <p:nvPicPr>
            <p:cNvPr id="45" name="Picture 44">
              <a:hlinkClick r:id="rId3" action="ppaction://hlinksldjump"/>
              <a:extLst>
                <a:ext uri="{FF2B5EF4-FFF2-40B4-BE49-F238E27FC236}">
                  <a16:creationId xmlns:a16="http://schemas.microsoft.com/office/drawing/2014/main" xmlns="" id="{0E38EA13-C260-4D54-BA4A-3363D19DE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3026" y="415157"/>
              <a:ext cx="1065951" cy="1263209"/>
            </a:xfrm>
            <a:prstGeom prst="rect">
              <a:avLst/>
            </a:prstGeom>
          </p:spPr>
        </p:pic>
        <p:sp>
          <p:nvSpPr>
            <p:cNvPr id="46" name="TextBox 45">
              <a:hlinkClick r:id="rId3" action="ppaction://hlinksldjump"/>
              <a:extLst>
                <a:ext uri="{FF2B5EF4-FFF2-40B4-BE49-F238E27FC236}">
                  <a16:creationId xmlns:a16="http://schemas.microsoft.com/office/drawing/2014/main" xmlns="" id="{253A9F9A-C2B4-4279-AD3C-37555C114BFA}"/>
                </a:ext>
              </a:extLst>
            </p:cNvPr>
            <p:cNvSpPr txBox="1"/>
            <p:nvPr/>
          </p:nvSpPr>
          <p:spPr>
            <a:xfrm>
              <a:off x="3654556" y="864629"/>
              <a:ext cx="1065951" cy="513545"/>
            </a:xfrm>
            <a:prstGeom prst="rect">
              <a:avLst/>
            </a:prstGeom>
            <a:noFill/>
          </p:spPr>
          <p:txBody>
            <a:bodyPr wrap="square" rtlCol="0">
              <a:spAutoFit/>
            </a:bodyPr>
            <a:lstStyle/>
            <a:p>
              <a:pPr algn="ctr">
                <a:defRPr/>
              </a:pPr>
              <a:r>
                <a:rPr lang="en-US" sz="1000" dirty="0">
                  <a:solidFill>
                    <a:prstClr val="white"/>
                  </a:solidFill>
                  <a:latin typeface="Calibri" panose="020F0502020204030204"/>
                </a:rPr>
                <a:t>Student</a:t>
              </a:r>
            </a:p>
            <a:p>
              <a:pPr algn="ctr">
                <a:defRPr/>
              </a:pPr>
              <a:r>
                <a:rPr lang="en-US" sz="1000" dirty="0">
                  <a:solidFill>
                    <a:prstClr val="white"/>
                  </a:solidFill>
                  <a:latin typeface="Calibri" panose="020F0502020204030204"/>
                </a:rPr>
                <a:t>Branch</a:t>
              </a:r>
            </a:p>
            <a:p>
              <a:pPr algn="ctr">
                <a:defRPr/>
              </a:pPr>
              <a:r>
                <a:rPr lang="en-US" sz="1000" dirty="0">
                  <a:solidFill>
                    <a:prstClr val="white"/>
                  </a:solidFill>
                  <a:latin typeface="Calibri" panose="020F0502020204030204"/>
                </a:rPr>
                <a:t>Liaison</a:t>
              </a:r>
            </a:p>
          </p:txBody>
        </p:sp>
      </p:grpSp>
    </p:spTree>
    <p:extLst>
      <p:ext uri="{BB962C8B-B14F-4D97-AF65-F5344CB8AC3E}">
        <p14:creationId xmlns:p14="http://schemas.microsoft.com/office/powerpoint/2010/main" val="1649604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A680D-0893-43F8-AF31-02AB35D99BED}"/>
              </a:ext>
            </a:extLst>
          </p:cNvPr>
          <p:cNvSpPr>
            <a:spLocks noGrp="1"/>
          </p:cNvSpPr>
          <p:nvPr>
            <p:ph type="title"/>
          </p:nvPr>
        </p:nvSpPr>
        <p:spPr>
          <a:xfrm>
            <a:off x="1889760" y="320041"/>
            <a:ext cx="8229600" cy="1120833"/>
          </a:xfrm>
        </p:spPr>
        <p:txBody>
          <a:bodyPr>
            <a:normAutofit/>
          </a:bodyPr>
          <a:lstStyle/>
          <a:p>
            <a:r>
              <a:rPr lang="en-US" dirty="0"/>
              <a:t>Geographic Community (Project Team/Group) </a:t>
            </a:r>
          </a:p>
        </p:txBody>
      </p:sp>
      <p:sp>
        <p:nvSpPr>
          <p:cNvPr id="4" name="Rectangle: Rounded Corners 3">
            <a:extLst>
              <a:ext uri="{FF2B5EF4-FFF2-40B4-BE49-F238E27FC236}">
                <a16:creationId xmlns:a16="http://schemas.microsoft.com/office/drawing/2014/main" xmlns="" id="{F3699B1D-E975-4ABF-A684-2633F00672E0}"/>
              </a:ext>
            </a:extLst>
          </p:cNvPr>
          <p:cNvSpPr/>
          <p:nvPr/>
        </p:nvSpPr>
        <p:spPr>
          <a:xfrm>
            <a:off x="4752109" y="1874979"/>
            <a:ext cx="5389418" cy="36021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4" name="Group 13">
            <a:extLst>
              <a:ext uri="{FF2B5EF4-FFF2-40B4-BE49-F238E27FC236}">
                <a16:creationId xmlns:a16="http://schemas.microsoft.com/office/drawing/2014/main" xmlns="" id="{1594C758-03F7-4FB8-A1F8-3CC09B081318}"/>
              </a:ext>
            </a:extLst>
          </p:cNvPr>
          <p:cNvGrpSpPr/>
          <p:nvPr/>
        </p:nvGrpSpPr>
        <p:grpSpPr>
          <a:xfrm>
            <a:off x="5454928" y="3775972"/>
            <a:ext cx="799463" cy="1283854"/>
            <a:chOff x="2204444" y="1727201"/>
            <a:chExt cx="1065951" cy="1283854"/>
          </a:xfrm>
        </p:grpSpPr>
        <p:pic>
          <p:nvPicPr>
            <p:cNvPr id="6" name="Picture 5">
              <a:hlinkClick r:id="rId3" action="ppaction://hlinksldjump"/>
              <a:extLst>
                <a:ext uri="{FF2B5EF4-FFF2-40B4-BE49-F238E27FC236}">
                  <a16:creationId xmlns:a16="http://schemas.microsoft.com/office/drawing/2014/main" xmlns="" id="{C7013C65-84C3-44F0-A66C-060AF93C0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8" name="TextBox 7">
              <a:hlinkClick r:id="rId3" action="ppaction://hlinksldjump"/>
              <a:extLst>
                <a:ext uri="{FF2B5EF4-FFF2-40B4-BE49-F238E27FC236}">
                  <a16:creationId xmlns:a16="http://schemas.microsoft.com/office/drawing/2014/main" xmlns="" id="{49E153F3-6C30-41F1-A9FB-5597C6464953}"/>
                </a:ext>
              </a:extLst>
            </p:cNvPr>
            <p:cNvSpPr txBox="1"/>
            <p:nvPr/>
          </p:nvSpPr>
          <p:spPr>
            <a:xfrm>
              <a:off x="2204444" y="2225975"/>
              <a:ext cx="1065951" cy="400110"/>
            </a:xfrm>
            <a:prstGeom prst="rect">
              <a:avLst/>
            </a:prstGeom>
            <a:noFill/>
          </p:spPr>
          <p:txBody>
            <a:bodyPr wrap="square" rtlCol="0">
              <a:spAutoFit/>
            </a:bodyPr>
            <a:lstStyle/>
            <a:p>
              <a:pPr algn="ctr">
                <a:defRPr/>
              </a:pPr>
              <a:r>
                <a:rPr lang="en-US" sz="1000" dirty="0">
                  <a:solidFill>
                    <a:prstClr val="white"/>
                  </a:solidFill>
                  <a:latin typeface="Calibri" panose="020F0502020204030204"/>
                </a:rPr>
                <a:t>Team</a:t>
              </a:r>
            </a:p>
            <a:p>
              <a:pPr algn="ctr">
                <a:defRPr/>
              </a:pPr>
              <a:r>
                <a:rPr lang="en-US" sz="1000" dirty="0">
                  <a:solidFill>
                    <a:prstClr val="white"/>
                  </a:solidFill>
                  <a:latin typeface="Calibri" panose="020F0502020204030204"/>
                </a:rPr>
                <a:t>Member</a:t>
              </a:r>
            </a:p>
          </p:txBody>
        </p:sp>
      </p:grpSp>
      <p:grpSp>
        <p:nvGrpSpPr>
          <p:cNvPr id="34" name="Group 33">
            <a:extLst>
              <a:ext uri="{FF2B5EF4-FFF2-40B4-BE49-F238E27FC236}">
                <a16:creationId xmlns:a16="http://schemas.microsoft.com/office/drawing/2014/main" xmlns="" id="{B376F96D-3D5D-4203-91DC-649362C13921}"/>
              </a:ext>
            </a:extLst>
          </p:cNvPr>
          <p:cNvGrpSpPr/>
          <p:nvPr/>
        </p:nvGrpSpPr>
        <p:grpSpPr>
          <a:xfrm>
            <a:off x="5613956" y="2048775"/>
            <a:ext cx="799463" cy="1362714"/>
            <a:chOff x="2204444" y="1747846"/>
            <a:chExt cx="1065951" cy="1263209"/>
          </a:xfrm>
        </p:grpSpPr>
        <p:pic>
          <p:nvPicPr>
            <p:cNvPr id="35" name="Picture 34">
              <a:hlinkClick r:id="rId3" action="ppaction://hlinksldjump"/>
              <a:extLst>
                <a:ext uri="{FF2B5EF4-FFF2-40B4-BE49-F238E27FC236}">
                  <a16:creationId xmlns:a16="http://schemas.microsoft.com/office/drawing/2014/main" xmlns="" id="{2B099C3F-8118-4599-91B7-093CAF1480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444" y="1747846"/>
              <a:ext cx="1065951" cy="1263209"/>
            </a:xfrm>
            <a:prstGeom prst="rect">
              <a:avLst/>
            </a:prstGeom>
          </p:spPr>
        </p:pic>
        <p:sp>
          <p:nvSpPr>
            <p:cNvPr id="36" name="TextBox 35">
              <a:hlinkClick r:id="rId3" action="ppaction://hlinksldjump"/>
              <a:extLst>
                <a:ext uri="{FF2B5EF4-FFF2-40B4-BE49-F238E27FC236}">
                  <a16:creationId xmlns:a16="http://schemas.microsoft.com/office/drawing/2014/main" xmlns="" id="{159E366C-259E-40F6-9FA7-8448EF7B0E10}"/>
                </a:ext>
              </a:extLst>
            </p:cNvPr>
            <p:cNvSpPr txBox="1"/>
            <p:nvPr/>
          </p:nvSpPr>
          <p:spPr>
            <a:xfrm>
              <a:off x="2204444" y="2225975"/>
              <a:ext cx="1065951" cy="370894"/>
            </a:xfrm>
            <a:prstGeom prst="rect">
              <a:avLst/>
            </a:prstGeom>
            <a:noFill/>
          </p:spPr>
          <p:txBody>
            <a:bodyPr wrap="square" rtlCol="0">
              <a:spAutoFit/>
            </a:bodyPr>
            <a:lstStyle/>
            <a:p>
              <a:pPr algn="ctr">
                <a:defRPr/>
              </a:pPr>
              <a:r>
                <a:rPr lang="en-US" sz="1000" dirty="0">
                  <a:solidFill>
                    <a:prstClr val="white"/>
                  </a:solidFill>
                  <a:latin typeface="Calibri" panose="020F0502020204030204"/>
                </a:rPr>
                <a:t>Project</a:t>
              </a:r>
            </a:p>
            <a:p>
              <a:pPr algn="ctr">
                <a:defRPr/>
              </a:pPr>
              <a:r>
                <a:rPr lang="en-US" sz="1000" dirty="0">
                  <a:solidFill>
                    <a:prstClr val="white"/>
                  </a:solidFill>
                  <a:latin typeface="Calibri" panose="020F0502020204030204"/>
                </a:rPr>
                <a:t>Leader</a:t>
              </a:r>
            </a:p>
          </p:txBody>
        </p:sp>
      </p:grpSp>
      <p:sp>
        <p:nvSpPr>
          <p:cNvPr id="33" name="Rectangle: Rounded Corners 32">
            <a:extLst>
              <a:ext uri="{FF2B5EF4-FFF2-40B4-BE49-F238E27FC236}">
                <a16:creationId xmlns:a16="http://schemas.microsoft.com/office/drawing/2014/main" xmlns="" id="{9339DBA5-D6B8-4726-BCF2-12D2F8241AFD}"/>
              </a:ext>
            </a:extLst>
          </p:cNvPr>
          <p:cNvSpPr/>
          <p:nvPr/>
        </p:nvSpPr>
        <p:spPr>
          <a:xfrm>
            <a:off x="1536570" y="2201972"/>
            <a:ext cx="2976180" cy="31139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bg1"/>
                </a:solidFill>
              </a:rPr>
              <a:t>Project Team:</a:t>
            </a:r>
          </a:p>
          <a:p>
            <a:pPr marL="285750" indent="-285750">
              <a:buFont typeface="Arial" panose="020B0604020202020204" pitchFamily="34" charset="0"/>
              <a:buChar char="•"/>
            </a:pPr>
            <a:r>
              <a:rPr lang="en-US" dirty="0">
                <a:solidFill>
                  <a:schemeClr val="bg1"/>
                </a:solidFill>
              </a:rPr>
              <a:t>Determine Project Scope</a:t>
            </a:r>
          </a:p>
          <a:p>
            <a:pPr marL="285750" indent="-285750">
              <a:buFont typeface="Arial" panose="020B0604020202020204" pitchFamily="34" charset="0"/>
              <a:buChar char="•"/>
            </a:pPr>
            <a:r>
              <a:rPr lang="en-US" dirty="0">
                <a:solidFill>
                  <a:schemeClr val="bg1"/>
                </a:solidFill>
              </a:rPr>
              <a:t>Develop Charter</a:t>
            </a:r>
          </a:p>
          <a:p>
            <a:pPr marL="285750" indent="-285750">
              <a:buFont typeface="Arial" panose="020B0604020202020204" pitchFamily="34" charset="0"/>
              <a:buChar char="•"/>
            </a:pPr>
            <a:r>
              <a:rPr lang="en-US" dirty="0">
                <a:solidFill>
                  <a:schemeClr val="bg1"/>
                </a:solidFill>
              </a:rPr>
              <a:t>Submit Charter to Regional Center for approval</a:t>
            </a:r>
          </a:p>
          <a:p>
            <a:pPr marL="285750" indent="-285750">
              <a:buFont typeface="Arial" panose="020B0604020202020204" pitchFamily="34" charset="0"/>
              <a:buChar char="•"/>
            </a:pPr>
            <a:r>
              <a:rPr lang="en-US" dirty="0">
                <a:solidFill>
                  <a:schemeClr val="bg1"/>
                </a:solidFill>
              </a:rPr>
              <a:t>Execute plans</a:t>
            </a:r>
          </a:p>
          <a:p>
            <a:pPr marL="285750" indent="-285750">
              <a:buFont typeface="Arial" panose="020B0604020202020204" pitchFamily="34" charset="0"/>
              <a:buChar char="•"/>
            </a:pPr>
            <a:r>
              <a:rPr lang="en-US" dirty="0">
                <a:solidFill>
                  <a:schemeClr val="bg1"/>
                </a:solidFill>
              </a:rPr>
              <a:t>Report Status and Results</a:t>
            </a:r>
          </a:p>
          <a:p>
            <a:r>
              <a:rPr lang="en-US" dirty="0">
                <a:solidFill>
                  <a:schemeClr val="bg1"/>
                </a:solidFill>
              </a:rPr>
              <a:t> </a:t>
            </a:r>
          </a:p>
        </p:txBody>
      </p:sp>
      <p:grpSp>
        <p:nvGrpSpPr>
          <p:cNvPr id="44" name="Group 43">
            <a:extLst>
              <a:ext uri="{FF2B5EF4-FFF2-40B4-BE49-F238E27FC236}">
                <a16:creationId xmlns:a16="http://schemas.microsoft.com/office/drawing/2014/main" xmlns="" id="{FF6C7E54-23EF-4E3E-A740-C27ED5D939F8}"/>
              </a:ext>
            </a:extLst>
          </p:cNvPr>
          <p:cNvGrpSpPr/>
          <p:nvPr/>
        </p:nvGrpSpPr>
        <p:grpSpPr>
          <a:xfrm>
            <a:off x="6460023" y="3772866"/>
            <a:ext cx="813316" cy="1362714"/>
            <a:chOff x="3654556" y="415157"/>
            <a:chExt cx="1084421" cy="1263209"/>
          </a:xfrm>
        </p:grpSpPr>
        <p:pic>
          <p:nvPicPr>
            <p:cNvPr id="45" name="Picture 44">
              <a:hlinkClick r:id="rId3" action="ppaction://hlinksldjump"/>
              <a:extLst>
                <a:ext uri="{FF2B5EF4-FFF2-40B4-BE49-F238E27FC236}">
                  <a16:creationId xmlns:a16="http://schemas.microsoft.com/office/drawing/2014/main" xmlns="" id="{0E38EA13-C260-4D54-BA4A-3363D19DE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3026" y="415157"/>
              <a:ext cx="1065951" cy="1263209"/>
            </a:xfrm>
            <a:prstGeom prst="rect">
              <a:avLst/>
            </a:prstGeom>
          </p:spPr>
        </p:pic>
        <p:sp>
          <p:nvSpPr>
            <p:cNvPr id="46" name="TextBox 45">
              <a:hlinkClick r:id="rId3" action="ppaction://hlinksldjump"/>
              <a:extLst>
                <a:ext uri="{FF2B5EF4-FFF2-40B4-BE49-F238E27FC236}">
                  <a16:creationId xmlns:a16="http://schemas.microsoft.com/office/drawing/2014/main" xmlns="" id="{253A9F9A-C2B4-4279-AD3C-37555C114BFA}"/>
                </a:ext>
              </a:extLst>
            </p:cNvPr>
            <p:cNvSpPr txBox="1"/>
            <p:nvPr/>
          </p:nvSpPr>
          <p:spPr>
            <a:xfrm>
              <a:off x="3654556" y="864629"/>
              <a:ext cx="1065951" cy="370894"/>
            </a:xfrm>
            <a:prstGeom prst="rect">
              <a:avLst/>
            </a:prstGeom>
            <a:noFill/>
          </p:spPr>
          <p:txBody>
            <a:bodyPr wrap="square" rtlCol="0">
              <a:spAutoFit/>
            </a:bodyPr>
            <a:lstStyle/>
            <a:p>
              <a:pPr algn="ctr">
                <a:defRPr/>
              </a:pPr>
              <a:r>
                <a:rPr lang="en-US" sz="1000" dirty="0">
                  <a:solidFill>
                    <a:prstClr val="white"/>
                  </a:solidFill>
                  <a:latin typeface="Calibri" panose="020F0502020204030204"/>
                </a:rPr>
                <a:t>Team</a:t>
              </a:r>
            </a:p>
            <a:p>
              <a:pPr algn="ctr">
                <a:defRPr/>
              </a:pPr>
              <a:r>
                <a:rPr lang="en-US" sz="1000" dirty="0">
                  <a:solidFill>
                    <a:prstClr val="white"/>
                  </a:solidFill>
                  <a:latin typeface="Calibri" panose="020F0502020204030204"/>
                </a:rPr>
                <a:t>Member</a:t>
              </a:r>
            </a:p>
          </p:txBody>
        </p:sp>
      </p:grpSp>
      <p:sp>
        <p:nvSpPr>
          <p:cNvPr id="15" name="TextBox 14">
            <a:extLst>
              <a:ext uri="{FF2B5EF4-FFF2-40B4-BE49-F238E27FC236}">
                <a16:creationId xmlns:a16="http://schemas.microsoft.com/office/drawing/2014/main" xmlns="" id="{EADA34BC-39FB-40D9-A873-4A28DA81D830}"/>
              </a:ext>
            </a:extLst>
          </p:cNvPr>
          <p:cNvSpPr txBox="1"/>
          <p:nvPr/>
        </p:nvSpPr>
        <p:spPr>
          <a:xfrm>
            <a:off x="7270848" y="4363777"/>
            <a:ext cx="799463" cy="1754326"/>
          </a:xfrm>
          <a:prstGeom prst="rect">
            <a:avLst/>
          </a:prstGeom>
          <a:noFill/>
        </p:spPr>
        <p:txBody>
          <a:bodyPr wrap="square" rtlCol="0">
            <a:spAutoFit/>
          </a:bodyPr>
          <a:lstStyle/>
          <a:p>
            <a:pPr>
              <a:defRPr/>
            </a:pPr>
            <a:r>
              <a:rPr lang="en-US" sz="5400" dirty="0">
                <a:solidFill>
                  <a:prstClr val="white"/>
                </a:solidFill>
                <a:latin typeface="Calibri" panose="020F0502020204030204"/>
              </a:rPr>
              <a:t>….</a:t>
            </a:r>
          </a:p>
        </p:txBody>
      </p:sp>
    </p:spTree>
    <p:extLst>
      <p:ext uri="{BB962C8B-B14F-4D97-AF65-F5344CB8AC3E}">
        <p14:creationId xmlns:p14="http://schemas.microsoft.com/office/powerpoint/2010/main" val="468690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A680D-0893-43F8-AF31-02AB35D99BED}"/>
              </a:ext>
            </a:extLst>
          </p:cNvPr>
          <p:cNvSpPr>
            <a:spLocks noGrp="1"/>
          </p:cNvSpPr>
          <p:nvPr>
            <p:ph type="title"/>
          </p:nvPr>
        </p:nvSpPr>
        <p:spPr>
          <a:xfrm>
            <a:off x="1889760" y="320041"/>
            <a:ext cx="8229600" cy="1120833"/>
          </a:xfrm>
        </p:spPr>
        <p:txBody>
          <a:bodyPr>
            <a:normAutofit/>
          </a:bodyPr>
          <a:lstStyle/>
          <a:p>
            <a:r>
              <a:rPr lang="en-US" dirty="0"/>
              <a:t>Geographic Community (Focus Team/Group) </a:t>
            </a:r>
          </a:p>
        </p:txBody>
      </p:sp>
      <p:sp>
        <p:nvSpPr>
          <p:cNvPr id="4" name="Rectangle: Rounded Corners 3">
            <a:extLst>
              <a:ext uri="{FF2B5EF4-FFF2-40B4-BE49-F238E27FC236}">
                <a16:creationId xmlns:a16="http://schemas.microsoft.com/office/drawing/2014/main" xmlns="" id="{F3699B1D-E975-4ABF-A684-2633F00672E0}"/>
              </a:ext>
            </a:extLst>
          </p:cNvPr>
          <p:cNvSpPr/>
          <p:nvPr/>
        </p:nvSpPr>
        <p:spPr>
          <a:xfrm>
            <a:off x="4752109" y="1874979"/>
            <a:ext cx="5389418" cy="360218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grpSp>
        <p:nvGrpSpPr>
          <p:cNvPr id="14" name="Group 13">
            <a:extLst>
              <a:ext uri="{FF2B5EF4-FFF2-40B4-BE49-F238E27FC236}">
                <a16:creationId xmlns:a16="http://schemas.microsoft.com/office/drawing/2014/main" xmlns="" id="{1594C758-03F7-4FB8-A1F8-3CC09B081318}"/>
              </a:ext>
            </a:extLst>
          </p:cNvPr>
          <p:cNvGrpSpPr/>
          <p:nvPr/>
        </p:nvGrpSpPr>
        <p:grpSpPr>
          <a:xfrm>
            <a:off x="5454928" y="3775972"/>
            <a:ext cx="799463" cy="1283854"/>
            <a:chOff x="2204444" y="1727201"/>
            <a:chExt cx="1065951" cy="1283854"/>
          </a:xfrm>
        </p:grpSpPr>
        <p:pic>
          <p:nvPicPr>
            <p:cNvPr id="6" name="Picture 5">
              <a:hlinkClick r:id="rId3" action="ppaction://hlinksldjump"/>
              <a:extLst>
                <a:ext uri="{FF2B5EF4-FFF2-40B4-BE49-F238E27FC236}">
                  <a16:creationId xmlns:a16="http://schemas.microsoft.com/office/drawing/2014/main" xmlns="" id="{C7013C65-84C3-44F0-A66C-060AF93C0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444" y="1727201"/>
              <a:ext cx="1065951" cy="1283854"/>
            </a:xfrm>
            <a:prstGeom prst="rect">
              <a:avLst/>
            </a:prstGeom>
          </p:spPr>
        </p:pic>
        <p:sp>
          <p:nvSpPr>
            <p:cNvPr id="8" name="TextBox 7">
              <a:hlinkClick r:id="rId3" action="ppaction://hlinksldjump"/>
              <a:extLst>
                <a:ext uri="{FF2B5EF4-FFF2-40B4-BE49-F238E27FC236}">
                  <a16:creationId xmlns:a16="http://schemas.microsoft.com/office/drawing/2014/main" xmlns="" id="{49E153F3-6C30-41F1-A9FB-5597C6464953}"/>
                </a:ext>
              </a:extLst>
            </p:cNvPr>
            <p:cNvSpPr txBox="1"/>
            <p:nvPr/>
          </p:nvSpPr>
          <p:spPr>
            <a:xfrm>
              <a:off x="2204444" y="2225975"/>
              <a:ext cx="1065951" cy="400110"/>
            </a:xfrm>
            <a:prstGeom prst="rect">
              <a:avLst/>
            </a:prstGeom>
            <a:noFill/>
          </p:spPr>
          <p:txBody>
            <a:bodyPr wrap="square" rtlCol="0">
              <a:spAutoFit/>
            </a:bodyPr>
            <a:lstStyle/>
            <a:p>
              <a:pPr algn="ctr">
                <a:defRPr/>
              </a:pPr>
              <a:r>
                <a:rPr lang="en-US" sz="1000" dirty="0">
                  <a:solidFill>
                    <a:prstClr val="white"/>
                  </a:solidFill>
                  <a:latin typeface="Calibri" panose="020F0502020204030204"/>
                </a:rPr>
                <a:t>Team</a:t>
              </a:r>
            </a:p>
            <a:p>
              <a:pPr algn="ctr">
                <a:defRPr/>
              </a:pPr>
              <a:r>
                <a:rPr lang="en-US" sz="1000" dirty="0">
                  <a:solidFill>
                    <a:prstClr val="white"/>
                  </a:solidFill>
                  <a:latin typeface="Calibri" panose="020F0502020204030204"/>
                </a:rPr>
                <a:t>Member</a:t>
              </a:r>
            </a:p>
          </p:txBody>
        </p:sp>
      </p:grpSp>
      <p:grpSp>
        <p:nvGrpSpPr>
          <p:cNvPr id="34" name="Group 33">
            <a:extLst>
              <a:ext uri="{FF2B5EF4-FFF2-40B4-BE49-F238E27FC236}">
                <a16:creationId xmlns:a16="http://schemas.microsoft.com/office/drawing/2014/main" xmlns="" id="{B376F96D-3D5D-4203-91DC-649362C13921}"/>
              </a:ext>
            </a:extLst>
          </p:cNvPr>
          <p:cNvGrpSpPr/>
          <p:nvPr/>
        </p:nvGrpSpPr>
        <p:grpSpPr>
          <a:xfrm>
            <a:off x="5613956" y="2048775"/>
            <a:ext cx="799463" cy="1362714"/>
            <a:chOff x="2204444" y="1747846"/>
            <a:chExt cx="1065951" cy="1263209"/>
          </a:xfrm>
        </p:grpSpPr>
        <p:pic>
          <p:nvPicPr>
            <p:cNvPr id="35" name="Picture 34">
              <a:hlinkClick r:id="rId3" action="ppaction://hlinksldjump"/>
              <a:extLst>
                <a:ext uri="{FF2B5EF4-FFF2-40B4-BE49-F238E27FC236}">
                  <a16:creationId xmlns:a16="http://schemas.microsoft.com/office/drawing/2014/main" xmlns="" id="{2B099C3F-8118-4599-91B7-093CAF1480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4444" y="1747846"/>
              <a:ext cx="1065951" cy="1263209"/>
            </a:xfrm>
            <a:prstGeom prst="rect">
              <a:avLst/>
            </a:prstGeom>
          </p:spPr>
        </p:pic>
        <p:sp>
          <p:nvSpPr>
            <p:cNvPr id="36" name="TextBox 35">
              <a:hlinkClick r:id="rId3" action="ppaction://hlinksldjump"/>
              <a:extLst>
                <a:ext uri="{FF2B5EF4-FFF2-40B4-BE49-F238E27FC236}">
                  <a16:creationId xmlns:a16="http://schemas.microsoft.com/office/drawing/2014/main" xmlns="" id="{159E366C-259E-40F6-9FA7-8448EF7B0E10}"/>
                </a:ext>
              </a:extLst>
            </p:cNvPr>
            <p:cNvSpPr txBox="1"/>
            <p:nvPr/>
          </p:nvSpPr>
          <p:spPr>
            <a:xfrm>
              <a:off x="2204444" y="2225975"/>
              <a:ext cx="1065951" cy="370894"/>
            </a:xfrm>
            <a:prstGeom prst="rect">
              <a:avLst/>
            </a:prstGeom>
            <a:noFill/>
          </p:spPr>
          <p:txBody>
            <a:bodyPr wrap="square" rtlCol="0">
              <a:spAutoFit/>
            </a:bodyPr>
            <a:lstStyle/>
            <a:p>
              <a:pPr algn="ctr">
                <a:defRPr/>
              </a:pPr>
              <a:r>
                <a:rPr lang="en-US" sz="1000" dirty="0">
                  <a:solidFill>
                    <a:prstClr val="white"/>
                  </a:solidFill>
                  <a:latin typeface="Calibri" panose="020F0502020204030204"/>
                </a:rPr>
                <a:t>Team</a:t>
              </a:r>
            </a:p>
            <a:p>
              <a:pPr algn="ctr">
                <a:defRPr/>
              </a:pPr>
              <a:r>
                <a:rPr lang="en-US" sz="1000" dirty="0">
                  <a:solidFill>
                    <a:prstClr val="white"/>
                  </a:solidFill>
                  <a:latin typeface="Calibri" panose="020F0502020204030204"/>
                </a:rPr>
                <a:t>Leader</a:t>
              </a:r>
            </a:p>
          </p:txBody>
        </p:sp>
      </p:grpSp>
      <p:sp>
        <p:nvSpPr>
          <p:cNvPr id="33" name="Rectangle: Rounded Corners 32">
            <a:extLst>
              <a:ext uri="{FF2B5EF4-FFF2-40B4-BE49-F238E27FC236}">
                <a16:creationId xmlns:a16="http://schemas.microsoft.com/office/drawing/2014/main" xmlns="" id="{9339DBA5-D6B8-4726-BCF2-12D2F8241AFD}"/>
              </a:ext>
            </a:extLst>
          </p:cNvPr>
          <p:cNvSpPr/>
          <p:nvPr/>
        </p:nvSpPr>
        <p:spPr>
          <a:xfrm>
            <a:off x="1461155" y="2164265"/>
            <a:ext cx="2934966" cy="31139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dirty="0">
                <a:solidFill>
                  <a:schemeClr val="bg1"/>
                </a:solidFill>
              </a:rPr>
              <a:t>Focus Team:</a:t>
            </a:r>
          </a:p>
          <a:p>
            <a:pPr marL="285750" indent="-285750">
              <a:buFont typeface="Arial" panose="020B0604020202020204" pitchFamily="34" charset="0"/>
              <a:buChar char="•"/>
            </a:pPr>
            <a:r>
              <a:rPr lang="en-US" dirty="0">
                <a:solidFill>
                  <a:schemeClr val="bg1"/>
                </a:solidFill>
              </a:rPr>
              <a:t>Determine Scope of Focus Work</a:t>
            </a:r>
          </a:p>
          <a:p>
            <a:pPr marL="285750" indent="-285750">
              <a:buFont typeface="Arial" panose="020B0604020202020204" pitchFamily="34" charset="0"/>
              <a:buChar char="•"/>
            </a:pPr>
            <a:r>
              <a:rPr lang="en-US" dirty="0">
                <a:solidFill>
                  <a:schemeClr val="bg1"/>
                </a:solidFill>
              </a:rPr>
              <a:t>Develop Action Plans</a:t>
            </a:r>
          </a:p>
          <a:p>
            <a:pPr marL="285750" indent="-285750">
              <a:buFont typeface="Arial" panose="020B0604020202020204" pitchFamily="34" charset="0"/>
              <a:buChar char="•"/>
            </a:pPr>
            <a:r>
              <a:rPr lang="en-US" dirty="0">
                <a:solidFill>
                  <a:schemeClr val="bg1"/>
                </a:solidFill>
              </a:rPr>
              <a:t>Submit Action Plans to Regional Center for approval</a:t>
            </a:r>
          </a:p>
          <a:p>
            <a:pPr marL="285750" indent="-285750">
              <a:buFont typeface="Arial" panose="020B0604020202020204" pitchFamily="34" charset="0"/>
              <a:buChar char="•"/>
            </a:pPr>
            <a:r>
              <a:rPr lang="en-US" dirty="0">
                <a:solidFill>
                  <a:schemeClr val="bg1"/>
                </a:solidFill>
              </a:rPr>
              <a:t>Execute plans</a:t>
            </a:r>
          </a:p>
          <a:p>
            <a:pPr marL="285750" indent="-285750">
              <a:buFont typeface="Arial" panose="020B0604020202020204" pitchFamily="34" charset="0"/>
              <a:buChar char="•"/>
            </a:pPr>
            <a:r>
              <a:rPr lang="en-US" dirty="0">
                <a:solidFill>
                  <a:schemeClr val="bg1"/>
                </a:solidFill>
              </a:rPr>
              <a:t>Report Status and Results</a:t>
            </a:r>
          </a:p>
          <a:p>
            <a:r>
              <a:rPr lang="en-US" dirty="0"/>
              <a:t> </a:t>
            </a:r>
          </a:p>
        </p:txBody>
      </p:sp>
      <p:grpSp>
        <p:nvGrpSpPr>
          <p:cNvPr id="44" name="Group 43">
            <a:extLst>
              <a:ext uri="{FF2B5EF4-FFF2-40B4-BE49-F238E27FC236}">
                <a16:creationId xmlns:a16="http://schemas.microsoft.com/office/drawing/2014/main" xmlns="" id="{FF6C7E54-23EF-4E3E-A740-C27ED5D939F8}"/>
              </a:ext>
            </a:extLst>
          </p:cNvPr>
          <p:cNvGrpSpPr/>
          <p:nvPr/>
        </p:nvGrpSpPr>
        <p:grpSpPr>
          <a:xfrm>
            <a:off x="6460023" y="3772866"/>
            <a:ext cx="813316" cy="1362714"/>
            <a:chOff x="3654556" y="415157"/>
            <a:chExt cx="1084421" cy="1263209"/>
          </a:xfrm>
        </p:grpSpPr>
        <p:pic>
          <p:nvPicPr>
            <p:cNvPr id="45" name="Picture 44">
              <a:hlinkClick r:id="rId3" action="ppaction://hlinksldjump"/>
              <a:extLst>
                <a:ext uri="{FF2B5EF4-FFF2-40B4-BE49-F238E27FC236}">
                  <a16:creationId xmlns:a16="http://schemas.microsoft.com/office/drawing/2014/main" xmlns="" id="{0E38EA13-C260-4D54-BA4A-3363D19DE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3026" y="415157"/>
              <a:ext cx="1065951" cy="1263209"/>
            </a:xfrm>
            <a:prstGeom prst="rect">
              <a:avLst/>
            </a:prstGeom>
          </p:spPr>
        </p:pic>
        <p:sp>
          <p:nvSpPr>
            <p:cNvPr id="46" name="TextBox 45">
              <a:hlinkClick r:id="rId3" action="ppaction://hlinksldjump"/>
              <a:extLst>
                <a:ext uri="{FF2B5EF4-FFF2-40B4-BE49-F238E27FC236}">
                  <a16:creationId xmlns:a16="http://schemas.microsoft.com/office/drawing/2014/main" xmlns="" id="{253A9F9A-C2B4-4279-AD3C-37555C114BFA}"/>
                </a:ext>
              </a:extLst>
            </p:cNvPr>
            <p:cNvSpPr txBox="1"/>
            <p:nvPr/>
          </p:nvSpPr>
          <p:spPr>
            <a:xfrm>
              <a:off x="3654556" y="864629"/>
              <a:ext cx="1065951" cy="370894"/>
            </a:xfrm>
            <a:prstGeom prst="rect">
              <a:avLst/>
            </a:prstGeom>
            <a:noFill/>
          </p:spPr>
          <p:txBody>
            <a:bodyPr wrap="square" rtlCol="0">
              <a:spAutoFit/>
            </a:bodyPr>
            <a:lstStyle/>
            <a:p>
              <a:pPr algn="ctr">
                <a:defRPr/>
              </a:pPr>
              <a:r>
                <a:rPr lang="en-US" sz="1000" dirty="0">
                  <a:solidFill>
                    <a:prstClr val="white"/>
                  </a:solidFill>
                  <a:latin typeface="Calibri" panose="020F0502020204030204"/>
                </a:rPr>
                <a:t>Team</a:t>
              </a:r>
            </a:p>
            <a:p>
              <a:pPr algn="ctr">
                <a:defRPr/>
              </a:pPr>
              <a:r>
                <a:rPr lang="en-US" sz="1000" dirty="0">
                  <a:solidFill>
                    <a:prstClr val="white"/>
                  </a:solidFill>
                  <a:latin typeface="Calibri" panose="020F0502020204030204"/>
                </a:rPr>
                <a:t>Member</a:t>
              </a:r>
            </a:p>
          </p:txBody>
        </p:sp>
      </p:grpSp>
      <p:sp>
        <p:nvSpPr>
          <p:cNvPr id="15" name="TextBox 14">
            <a:extLst>
              <a:ext uri="{FF2B5EF4-FFF2-40B4-BE49-F238E27FC236}">
                <a16:creationId xmlns:a16="http://schemas.microsoft.com/office/drawing/2014/main" xmlns="" id="{EADA34BC-39FB-40D9-A873-4A28DA81D830}"/>
              </a:ext>
            </a:extLst>
          </p:cNvPr>
          <p:cNvSpPr txBox="1"/>
          <p:nvPr/>
        </p:nvSpPr>
        <p:spPr>
          <a:xfrm>
            <a:off x="7270848" y="4363777"/>
            <a:ext cx="799463" cy="1754326"/>
          </a:xfrm>
          <a:prstGeom prst="rect">
            <a:avLst/>
          </a:prstGeom>
          <a:noFill/>
        </p:spPr>
        <p:txBody>
          <a:bodyPr wrap="square" rtlCol="0">
            <a:spAutoFit/>
          </a:bodyPr>
          <a:lstStyle/>
          <a:p>
            <a:pPr>
              <a:defRPr/>
            </a:pPr>
            <a:r>
              <a:rPr lang="en-US" sz="5400" dirty="0">
                <a:solidFill>
                  <a:prstClr val="white"/>
                </a:solidFill>
                <a:latin typeface="Calibri" panose="020F0502020204030204"/>
              </a:rPr>
              <a:t>….</a:t>
            </a:r>
          </a:p>
        </p:txBody>
      </p:sp>
    </p:spTree>
    <p:extLst>
      <p:ext uri="{BB962C8B-B14F-4D97-AF65-F5344CB8AC3E}">
        <p14:creationId xmlns:p14="http://schemas.microsoft.com/office/powerpoint/2010/main" val="40934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33BF2-991E-4DE4-B2FC-D7D0266743A7}"/>
              </a:ext>
            </a:extLst>
          </p:cNvPr>
          <p:cNvSpPr>
            <a:spLocks noGrp="1"/>
          </p:cNvSpPr>
          <p:nvPr>
            <p:ph type="title"/>
          </p:nvPr>
        </p:nvSpPr>
        <p:spPr>
          <a:xfrm>
            <a:off x="1969272" y="81505"/>
            <a:ext cx="8229600" cy="475087"/>
          </a:xfrm>
        </p:spPr>
        <p:txBody>
          <a:bodyPr>
            <a:normAutofit fontScale="90000"/>
          </a:bodyPr>
          <a:lstStyle/>
          <a:p>
            <a:r>
              <a:rPr lang="en-US" dirty="0"/>
              <a:t>SAC Current Region Structure</a:t>
            </a:r>
          </a:p>
        </p:txBody>
      </p:sp>
      <p:pic>
        <p:nvPicPr>
          <p:cNvPr id="4" name="Picture 3">
            <a:extLst>
              <a:ext uri="{FF2B5EF4-FFF2-40B4-BE49-F238E27FC236}">
                <a16:creationId xmlns:a16="http://schemas.microsoft.com/office/drawing/2014/main" xmlns="" id="{1A91AA4E-DD6E-4105-957D-8D8B965A6E74}"/>
              </a:ext>
            </a:extLst>
          </p:cNvPr>
          <p:cNvPicPr>
            <a:picLocks noChangeAspect="1"/>
          </p:cNvPicPr>
          <p:nvPr/>
        </p:nvPicPr>
        <p:blipFill>
          <a:blip r:embed="rId3"/>
          <a:stretch>
            <a:fillRect/>
          </a:stretch>
        </p:blipFill>
        <p:spPr>
          <a:xfrm>
            <a:off x="2532886" y="665925"/>
            <a:ext cx="7556806" cy="5615608"/>
          </a:xfrm>
          <a:prstGeom prst="rect">
            <a:avLst/>
          </a:prstGeom>
        </p:spPr>
      </p:pic>
    </p:spTree>
    <p:extLst>
      <p:ext uri="{BB962C8B-B14F-4D97-AF65-F5344CB8AC3E}">
        <p14:creationId xmlns:p14="http://schemas.microsoft.com/office/powerpoint/2010/main" val="1514787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3718"/>
            <a:ext cx="10972800" cy="492809"/>
          </a:xfrm>
        </p:spPr>
        <p:txBody>
          <a:bodyPr>
            <a:normAutofit fontScale="90000"/>
          </a:bodyPr>
          <a:lstStyle/>
          <a:p>
            <a:pPr algn="ctr"/>
            <a:r>
              <a:rPr lang="en-US" dirty="0"/>
              <a:t>Region and Section Activity – Some of the work…</a:t>
            </a:r>
          </a:p>
        </p:txBody>
      </p:sp>
      <p:sp>
        <p:nvSpPr>
          <p:cNvPr id="3" name="Content Placeholder 2"/>
          <p:cNvSpPr>
            <a:spLocks noGrp="1"/>
          </p:cNvSpPr>
          <p:nvPr>
            <p:ph idx="4294967295"/>
          </p:nvPr>
        </p:nvSpPr>
        <p:spPr>
          <a:xfrm>
            <a:off x="2403329" y="3790087"/>
            <a:ext cx="7608887" cy="2932113"/>
          </a:xfrm>
        </p:spPr>
        <p:txBody>
          <a:bodyPr>
            <a:normAutofit lnSpcReduction="10000"/>
          </a:bodyPr>
          <a:lstStyle/>
          <a:p>
            <a:r>
              <a:rPr lang="en-US" dirty="0"/>
              <a:t>Also</a:t>
            </a:r>
          </a:p>
          <a:p>
            <a:pPr>
              <a:buFont typeface="Arial" panose="020B0604020202020204" pitchFamily="34" charset="0"/>
              <a:buChar char="•"/>
            </a:pPr>
            <a:r>
              <a:rPr lang="en-US" dirty="0"/>
              <a:t>Outreach to community including businesses and schools</a:t>
            </a:r>
          </a:p>
          <a:p>
            <a:pPr>
              <a:buFont typeface="Arial" panose="020B0604020202020204" pitchFamily="34" charset="0"/>
              <a:buChar char="•"/>
            </a:pPr>
            <a:r>
              <a:rPr lang="en-US" dirty="0"/>
              <a:t>Chamber of Commerce meetings and presentations</a:t>
            </a:r>
          </a:p>
          <a:p>
            <a:pPr>
              <a:buFont typeface="Arial" panose="020B0604020202020204" pitchFamily="34" charset="0"/>
              <a:buChar char="•"/>
            </a:pPr>
            <a:r>
              <a:rPr lang="en-US" dirty="0"/>
              <a:t>Social Media (Linked in, Yammer, Twitter, Facebook, etc.)</a:t>
            </a:r>
          </a:p>
          <a:p>
            <a:pPr>
              <a:buFont typeface="Arial" panose="020B0604020202020204" pitchFamily="34" charset="0"/>
              <a:buChar char="•"/>
            </a:pPr>
            <a:r>
              <a:rPr lang="en-US" dirty="0"/>
              <a:t>Many networking opportunities collectively and individually</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3565616" y="1004811"/>
            <a:ext cx="5297863" cy="2755631"/>
          </a:xfrm>
          <a:prstGeom prst="rect">
            <a:avLst/>
          </a:prstGeom>
        </p:spPr>
      </p:pic>
      <p:sp>
        <p:nvSpPr>
          <p:cNvPr id="5" name="TextBox 4"/>
          <p:cNvSpPr txBox="1"/>
          <p:nvPr/>
        </p:nvSpPr>
        <p:spPr>
          <a:xfrm>
            <a:off x="3183120" y="556172"/>
            <a:ext cx="5806911" cy="3770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lumMod val="60000"/>
                    <a:lumOff val="40000"/>
                  </a:srgbClr>
                </a:solidFill>
                <a:effectLst/>
                <a:uLnTx/>
                <a:uFillTx/>
                <a:latin typeface="Arial"/>
                <a:ea typeface="+mn-ea"/>
                <a:cs typeface="+mn-cs"/>
              </a:rPr>
              <a:t>Regions and Sections – great things we do </a:t>
            </a:r>
          </a:p>
        </p:txBody>
      </p:sp>
      <p:sp>
        <p:nvSpPr>
          <p:cNvPr id="6" name="TextBox 5">
            <a:extLst>
              <a:ext uri="{FF2B5EF4-FFF2-40B4-BE49-F238E27FC236}">
                <a16:creationId xmlns:a16="http://schemas.microsoft.com/office/drawing/2014/main" xmlns="" id="{82E9EAB2-DB73-493F-B7C3-2753E0737A26}"/>
              </a:ext>
            </a:extLst>
          </p:cNvPr>
          <p:cNvSpPr txBox="1"/>
          <p:nvPr/>
        </p:nvSpPr>
        <p:spPr>
          <a:xfrm rot="20248119">
            <a:off x="286327" y="2318327"/>
            <a:ext cx="11628582" cy="1938992"/>
          </a:xfrm>
          <a:prstGeom prst="rect">
            <a:avLst/>
          </a:prstGeom>
          <a:noFill/>
        </p:spPr>
        <p:txBody>
          <a:bodyPr wrap="square" rtlCol="0">
            <a:spAutoFit/>
          </a:bodyPr>
          <a:lstStyle/>
          <a:p>
            <a:pPr algn="ctr"/>
            <a:r>
              <a:rPr lang="en-US" sz="4000" dirty="0">
                <a:solidFill>
                  <a:srgbClr val="FF0000"/>
                </a:solidFill>
              </a:rPr>
              <a:t>What Else?</a:t>
            </a:r>
          </a:p>
          <a:p>
            <a:pPr algn="ctr"/>
            <a:r>
              <a:rPr lang="en-US" sz="4000" dirty="0">
                <a:solidFill>
                  <a:srgbClr val="FF0000"/>
                </a:solidFill>
              </a:rPr>
              <a:t>New and different?</a:t>
            </a:r>
          </a:p>
          <a:p>
            <a:pPr algn="ctr"/>
            <a:r>
              <a:rPr lang="en-US" sz="4000" dirty="0">
                <a:solidFill>
                  <a:srgbClr val="FF0000"/>
                </a:solidFill>
              </a:rPr>
              <a:t>Something Members can get no other way?</a:t>
            </a:r>
          </a:p>
        </p:txBody>
      </p:sp>
    </p:spTree>
    <p:extLst>
      <p:ext uri="{BB962C8B-B14F-4D97-AF65-F5344CB8AC3E}">
        <p14:creationId xmlns:p14="http://schemas.microsoft.com/office/powerpoint/2010/main" val="1917499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1D82A0B-A399-46D8-A88C-3F7BCA9C5995}"/>
              </a:ext>
            </a:extLst>
          </p:cNvPr>
          <p:cNvSpPr>
            <a:spLocks noGrp="1"/>
          </p:cNvSpPr>
          <p:nvPr>
            <p:ph type="title"/>
          </p:nvPr>
        </p:nvSpPr>
        <p:spPr/>
        <p:txBody>
          <a:bodyPr/>
          <a:lstStyle/>
          <a:p>
            <a:r>
              <a:rPr lang="en-US" dirty="0"/>
              <a:t>2019 RD Assignment and Election </a:t>
            </a:r>
          </a:p>
        </p:txBody>
      </p:sp>
      <p:sp>
        <p:nvSpPr>
          <p:cNvPr id="5" name="Text Placeholder 4">
            <a:extLst>
              <a:ext uri="{FF2B5EF4-FFF2-40B4-BE49-F238E27FC236}">
                <a16:creationId xmlns:a16="http://schemas.microsoft.com/office/drawing/2014/main" xmlns="" id="{83300E5B-F903-4073-BC7E-F4018E9C374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78582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F33BF2-991E-4DE4-B2FC-D7D0266743A7}"/>
              </a:ext>
            </a:extLst>
          </p:cNvPr>
          <p:cNvSpPr>
            <a:spLocks noGrp="1"/>
          </p:cNvSpPr>
          <p:nvPr>
            <p:ph type="title"/>
          </p:nvPr>
        </p:nvSpPr>
        <p:spPr>
          <a:xfrm>
            <a:off x="1969272" y="81505"/>
            <a:ext cx="8229600" cy="475087"/>
          </a:xfrm>
        </p:spPr>
        <p:txBody>
          <a:bodyPr>
            <a:normAutofit fontScale="90000"/>
          </a:bodyPr>
          <a:lstStyle/>
          <a:p>
            <a:r>
              <a:rPr lang="en-US" dirty="0"/>
              <a:t>SAC Current Region Structure</a:t>
            </a:r>
          </a:p>
        </p:txBody>
      </p:sp>
      <p:pic>
        <p:nvPicPr>
          <p:cNvPr id="4" name="Picture 3">
            <a:extLst>
              <a:ext uri="{FF2B5EF4-FFF2-40B4-BE49-F238E27FC236}">
                <a16:creationId xmlns:a16="http://schemas.microsoft.com/office/drawing/2014/main" xmlns="" id="{1A91AA4E-DD6E-4105-957D-8D8B965A6E74}"/>
              </a:ext>
            </a:extLst>
          </p:cNvPr>
          <p:cNvPicPr>
            <a:picLocks noChangeAspect="1"/>
          </p:cNvPicPr>
          <p:nvPr/>
        </p:nvPicPr>
        <p:blipFill>
          <a:blip r:embed="rId3"/>
          <a:stretch>
            <a:fillRect/>
          </a:stretch>
        </p:blipFill>
        <p:spPr>
          <a:xfrm>
            <a:off x="2532886" y="665925"/>
            <a:ext cx="7556806" cy="5615608"/>
          </a:xfrm>
          <a:prstGeom prst="rect">
            <a:avLst/>
          </a:prstGeom>
        </p:spPr>
      </p:pic>
    </p:spTree>
    <p:extLst>
      <p:ext uri="{BB962C8B-B14F-4D97-AF65-F5344CB8AC3E}">
        <p14:creationId xmlns:p14="http://schemas.microsoft.com/office/powerpoint/2010/main" val="691328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xmlns="" id="{0D27A85D-8501-49D1-BE07-12B3DEA7D7B8}"/>
              </a:ext>
            </a:extLst>
          </p:cNvPr>
          <p:cNvPicPr>
            <a:picLocks noChangeAspect="1"/>
          </p:cNvPicPr>
          <p:nvPr/>
        </p:nvPicPr>
        <p:blipFill rotWithShape="1">
          <a:blip r:embed="rId3"/>
          <a:srcRect l="4668" t="-3015" r="-4833" b="30692"/>
          <a:stretch/>
        </p:blipFill>
        <p:spPr>
          <a:xfrm>
            <a:off x="1995055" y="685800"/>
            <a:ext cx="6262254" cy="5933492"/>
          </a:xfrm>
          <a:prstGeom prst="rect">
            <a:avLst/>
          </a:prstGeom>
        </p:spPr>
      </p:pic>
      <p:sp>
        <p:nvSpPr>
          <p:cNvPr id="5" name="Title 4">
            <a:extLst>
              <a:ext uri="{FF2B5EF4-FFF2-40B4-BE49-F238E27FC236}">
                <a16:creationId xmlns:a16="http://schemas.microsoft.com/office/drawing/2014/main" xmlns="" id="{DEA177F9-2330-4009-B5B0-53BA9030006E}"/>
              </a:ext>
            </a:extLst>
          </p:cNvPr>
          <p:cNvSpPr>
            <a:spLocks noGrp="1"/>
          </p:cNvSpPr>
          <p:nvPr>
            <p:ph type="title"/>
          </p:nvPr>
        </p:nvSpPr>
        <p:spPr>
          <a:xfrm>
            <a:off x="452584" y="135930"/>
            <a:ext cx="11305309" cy="481606"/>
          </a:xfrm>
        </p:spPr>
        <p:txBody>
          <a:bodyPr>
            <a:noAutofit/>
          </a:bodyPr>
          <a:lstStyle/>
          <a:p>
            <a:pPr algn="ctr"/>
            <a:r>
              <a:rPr lang="en-US" sz="2900" dirty="0">
                <a:solidFill>
                  <a:srgbClr val="026CB6"/>
                </a:solidFill>
                <a:latin typeface="Arial" panose="020B0604020202020204" pitchFamily="34" charset="0"/>
                <a:cs typeface="Arial" panose="020B0604020202020204" pitchFamily="34" charset="0"/>
              </a:rPr>
              <a:t>Geographic Community Council Region Map (US and Canada)</a:t>
            </a:r>
          </a:p>
        </p:txBody>
      </p:sp>
      <p:pic>
        <p:nvPicPr>
          <p:cNvPr id="6" name="Picture 5">
            <a:extLst>
              <a:ext uri="{FF2B5EF4-FFF2-40B4-BE49-F238E27FC236}">
                <a16:creationId xmlns:a16="http://schemas.microsoft.com/office/drawing/2014/main" xmlns="" id="{9A9FC1C3-6CA1-4127-98C6-EE5D3A762DBB}"/>
              </a:ext>
            </a:extLst>
          </p:cNvPr>
          <p:cNvPicPr>
            <a:picLocks noChangeAspect="1"/>
          </p:cNvPicPr>
          <p:nvPr/>
        </p:nvPicPr>
        <p:blipFill>
          <a:blip r:embed="rId4"/>
          <a:stretch>
            <a:fillRect/>
          </a:stretch>
        </p:blipFill>
        <p:spPr>
          <a:xfrm>
            <a:off x="7632046" y="833718"/>
            <a:ext cx="3214172" cy="1158407"/>
          </a:xfrm>
          <a:prstGeom prst="rect">
            <a:avLst/>
          </a:prstGeom>
        </p:spPr>
      </p:pic>
    </p:spTree>
    <p:extLst>
      <p:ext uri="{BB962C8B-B14F-4D97-AF65-F5344CB8AC3E}">
        <p14:creationId xmlns:p14="http://schemas.microsoft.com/office/powerpoint/2010/main" val="1649923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EA177F9-2330-4009-B5B0-53BA9030006E}"/>
              </a:ext>
            </a:extLst>
          </p:cNvPr>
          <p:cNvSpPr>
            <a:spLocks noGrp="1"/>
          </p:cNvSpPr>
          <p:nvPr>
            <p:ph type="title"/>
          </p:nvPr>
        </p:nvSpPr>
        <p:spPr>
          <a:xfrm>
            <a:off x="452584" y="135930"/>
            <a:ext cx="11305309" cy="481606"/>
          </a:xfrm>
        </p:spPr>
        <p:txBody>
          <a:bodyPr>
            <a:noAutofit/>
          </a:bodyPr>
          <a:lstStyle/>
          <a:p>
            <a:pPr algn="ctr"/>
            <a:r>
              <a:rPr lang="en-US" sz="2900" dirty="0">
                <a:solidFill>
                  <a:srgbClr val="026CB6"/>
                </a:solidFill>
                <a:latin typeface="Arial" panose="020B0604020202020204" pitchFamily="34" charset="0"/>
                <a:cs typeface="Arial" panose="020B0604020202020204" pitchFamily="34" charset="0"/>
              </a:rPr>
              <a:t>Geographic Community Council Region Map (US and Canada)</a:t>
            </a:r>
          </a:p>
        </p:txBody>
      </p:sp>
      <p:pic>
        <p:nvPicPr>
          <p:cNvPr id="2" name="Picture 1">
            <a:extLst>
              <a:ext uri="{FF2B5EF4-FFF2-40B4-BE49-F238E27FC236}">
                <a16:creationId xmlns:a16="http://schemas.microsoft.com/office/drawing/2014/main" xmlns="" id="{A86DE34C-1E24-436A-A9A8-AB79B25C1C1F}"/>
              </a:ext>
            </a:extLst>
          </p:cNvPr>
          <p:cNvPicPr>
            <a:picLocks noChangeAspect="1"/>
          </p:cNvPicPr>
          <p:nvPr/>
        </p:nvPicPr>
        <p:blipFill>
          <a:blip r:embed="rId3"/>
          <a:stretch>
            <a:fillRect/>
          </a:stretch>
        </p:blipFill>
        <p:spPr>
          <a:xfrm>
            <a:off x="81805" y="617536"/>
            <a:ext cx="6392886" cy="3859651"/>
          </a:xfrm>
          <a:prstGeom prst="rect">
            <a:avLst/>
          </a:prstGeom>
        </p:spPr>
      </p:pic>
      <p:pic>
        <p:nvPicPr>
          <p:cNvPr id="3" name="Picture 2">
            <a:extLst>
              <a:ext uri="{FF2B5EF4-FFF2-40B4-BE49-F238E27FC236}">
                <a16:creationId xmlns:a16="http://schemas.microsoft.com/office/drawing/2014/main" xmlns="" id="{266F7665-CDB0-4323-B47B-2E1322E74134}"/>
              </a:ext>
            </a:extLst>
          </p:cNvPr>
          <p:cNvPicPr>
            <a:picLocks noChangeAspect="1"/>
          </p:cNvPicPr>
          <p:nvPr/>
        </p:nvPicPr>
        <p:blipFill>
          <a:blip r:embed="rId4"/>
          <a:stretch>
            <a:fillRect/>
          </a:stretch>
        </p:blipFill>
        <p:spPr>
          <a:xfrm>
            <a:off x="7632046" y="833718"/>
            <a:ext cx="3214172" cy="1158407"/>
          </a:xfrm>
          <a:prstGeom prst="rect">
            <a:avLst/>
          </a:prstGeom>
        </p:spPr>
      </p:pic>
      <p:sp>
        <p:nvSpPr>
          <p:cNvPr id="7" name="Rectangle 6">
            <a:extLst>
              <a:ext uri="{FF2B5EF4-FFF2-40B4-BE49-F238E27FC236}">
                <a16:creationId xmlns:a16="http://schemas.microsoft.com/office/drawing/2014/main" xmlns="" id="{24B1CE82-8DD8-40F2-8240-F1872F243ADC}"/>
              </a:ext>
            </a:extLst>
          </p:cNvPr>
          <p:cNvSpPr/>
          <p:nvPr/>
        </p:nvSpPr>
        <p:spPr>
          <a:xfrm rot="20427201">
            <a:off x="1718088" y="5201084"/>
            <a:ext cx="4027063" cy="584775"/>
          </a:xfrm>
          <a:prstGeom prst="rect">
            <a:avLst/>
          </a:prstGeom>
          <a:noFill/>
        </p:spPr>
        <p:txBody>
          <a:bodyPr wrap="none" lIns="91440" tIns="45720" rIns="91440" bIns="45720">
            <a:spAutoFit/>
          </a:bodyPr>
          <a:lstStyle/>
          <a:p>
            <a:pPr algn="ctr"/>
            <a:r>
              <a:rPr lang="en-U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Please…nobody leaves</a:t>
            </a:r>
          </a:p>
        </p:txBody>
      </p:sp>
      <p:graphicFrame>
        <p:nvGraphicFramePr>
          <p:cNvPr id="8" name="Table 7">
            <a:extLst>
              <a:ext uri="{FF2B5EF4-FFF2-40B4-BE49-F238E27FC236}">
                <a16:creationId xmlns:a16="http://schemas.microsoft.com/office/drawing/2014/main" xmlns="" id="{74A0611B-CE6E-4E37-B172-40849D89A870}"/>
              </a:ext>
            </a:extLst>
          </p:cNvPr>
          <p:cNvGraphicFramePr>
            <a:graphicFrameLocks noGrp="1"/>
          </p:cNvGraphicFramePr>
          <p:nvPr>
            <p:extLst/>
          </p:nvPr>
        </p:nvGraphicFramePr>
        <p:xfrm>
          <a:off x="5982276" y="3230545"/>
          <a:ext cx="6083300" cy="3302567"/>
        </p:xfrm>
        <a:graphic>
          <a:graphicData uri="http://schemas.openxmlformats.org/drawingml/2006/table">
            <a:tbl>
              <a:tblPr>
                <a:tableStyleId>{5C22544A-7EE6-4342-B048-85BDC9FD1C3A}</a:tableStyleId>
              </a:tblPr>
              <a:tblGrid>
                <a:gridCol w="2882900">
                  <a:extLst>
                    <a:ext uri="{9D8B030D-6E8A-4147-A177-3AD203B41FA5}">
                      <a16:colId xmlns:a16="http://schemas.microsoft.com/office/drawing/2014/main" xmlns="" val="3228481018"/>
                    </a:ext>
                  </a:extLst>
                </a:gridCol>
                <a:gridCol w="787400">
                  <a:extLst>
                    <a:ext uri="{9D8B030D-6E8A-4147-A177-3AD203B41FA5}">
                      <a16:colId xmlns:a16="http://schemas.microsoft.com/office/drawing/2014/main" xmlns="" val="1261058220"/>
                    </a:ext>
                  </a:extLst>
                </a:gridCol>
                <a:gridCol w="825500">
                  <a:extLst>
                    <a:ext uri="{9D8B030D-6E8A-4147-A177-3AD203B41FA5}">
                      <a16:colId xmlns:a16="http://schemas.microsoft.com/office/drawing/2014/main" xmlns="" val="3018677062"/>
                    </a:ext>
                  </a:extLst>
                </a:gridCol>
                <a:gridCol w="1587500">
                  <a:extLst>
                    <a:ext uri="{9D8B030D-6E8A-4147-A177-3AD203B41FA5}">
                      <a16:colId xmlns:a16="http://schemas.microsoft.com/office/drawing/2014/main" xmlns="" val="2851142318"/>
                    </a:ext>
                  </a:extLst>
                </a:gridCol>
              </a:tblGrid>
              <a:tr h="356235">
                <a:tc>
                  <a:txBody>
                    <a:bodyPr/>
                    <a:lstStyle/>
                    <a:p>
                      <a:pPr algn="ctr" fontAlgn="b"/>
                      <a:r>
                        <a:rPr lang="en-US" sz="1100" u="none" strike="noStrike">
                          <a:effectLst/>
                        </a:rPr>
                        <a:t>2019 Region</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2019 Director</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694104395"/>
                  </a:ext>
                </a:extLst>
              </a:tr>
              <a:tr h="182880">
                <a:tc gridSpan="4">
                  <a:txBody>
                    <a:bodyPr/>
                    <a:lstStyle/>
                    <a:p>
                      <a:pPr algn="ctr" fontAlgn="b"/>
                      <a:r>
                        <a:rPr lang="en-US" sz="1100" u="none" strike="noStrike" dirty="0">
                          <a:effectLst/>
                        </a:rPr>
                        <a:t>Proposal for 2019 RD assignments</a:t>
                      </a:r>
                      <a:endParaRPr lang="en-US" sz="1100" b="1"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186583538"/>
                  </a:ext>
                </a:extLst>
              </a:tr>
              <a:tr h="182880">
                <a:tc>
                  <a:txBody>
                    <a:bodyPr/>
                    <a:lstStyle/>
                    <a:p>
                      <a:pPr algn="ctr" fontAlgn="b"/>
                      <a:r>
                        <a:rPr lang="en-US" sz="1100" u="none" strike="noStrike">
                          <a:effectLst/>
                        </a:rPr>
                        <a:t>2019 Region</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 GCs</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 Members</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2019 Director</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132342705"/>
                  </a:ext>
                </a:extLst>
              </a:tr>
              <a:tr h="182880">
                <a:tc>
                  <a:txBody>
                    <a:bodyPr/>
                    <a:lstStyle/>
                    <a:p>
                      <a:pPr algn="ctr" fontAlgn="b"/>
                      <a:r>
                        <a:rPr lang="en-US" sz="1100" u="none" strike="noStrike">
                          <a:effectLst/>
                        </a:rPr>
                        <a:t>(1) North Atlantic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4482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John Conner</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448097394"/>
                  </a:ext>
                </a:extLst>
              </a:tr>
              <a:tr h="182880">
                <a:tc>
                  <a:txBody>
                    <a:bodyPr/>
                    <a:lstStyle/>
                    <a:p>
                      <a:pPr algn="ctr" fontAlgn="b"/>
                      <a:r>
                        <a:rPr lang="en-US" sz="1100" u="none" strike="noStrike">
                          <a:effectLst/>
                        </a:rPr>
                        <a:t>(2) Middle Atlantic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7270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Jim Kittredge</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011223995"/>
                  </a:ext>
                </a:extLst>
              </a:tr>
              <a:tr h="225992">
                <a:tc>
                  <a:txBody>
                    <a:bodyPr/>
                    <a:lstStyle/>
                    <a:p>
                      <a:pPr algn="ctr" fontAlgn="b"/>
                      <a:r>
                        <a:rPr lang="en-US" sz="1100" u="none" strike="noStrike">
                          <a:effectLst/>
                        </a:rPr>
                        <a:t>(3) South Atlantic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11367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Luis Morales</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388698685"/>
                  </a:ext>
                </a:extLst>
              </a:tr>
              <a:tr h="182880">
                <a:tc>
                  <a:txBody>
                    <a:bodyPr/>
                    <a:lstStyle/>
                    <a:p>
                      <a:pPr algn="ctr" fontAlgn="b"/>
                      <a:r>
                        <a:rPr lang="en-US" sz="1100" u="none" strike="noStrike">
                          <a:effectLst/>
                        </a:rPr>
                        <a:t>(4) East South Central</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2971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Kaushik Mallik</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3775790727"/>
                  </a:ext>
                </a:extLst>
              </a:tr>
              <a:tr h="182880">
                <a:tc>
                  <a:txBody>
                    <a:bodyPr/>
                    <a:lstStyle/>
                    <a:p>
                      <a:pPr algn="ctr" fontAlgn="b"/>
                      <a:r>
                        <a:rPr lang="en-US" sz="1100" u="none" strike="noStrike">
                          <a:effectLst/>
                        </a:rPr>
                        <a:t>(5) West South Central</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5428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highlight>
                            <a:srgbClr val="FFFF00"/>
                          </a:highlight>
                        </a:rPr>
                        <a:t>election</a:t>
                      </a:r>
                      <a:endParaRPr lang="en-US" sz="11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xmlns="" val="2107621918"/>
                  </a:ext>
                </a:extLst>
              </a:tr>
              <a:tr h="182880">
                <a:tc>
                  <a:txBody>
                    <a:bodyPr/>
                    <a:lstStyle/>
                    <a:p>
                      <a:pPr algn="ctr" fontAlgn="b"/>
                      <a:r>
                        <a:rPr lang="en-US" sz="1100" u="none" strike="noStrike">
                          <a:effectLst/>
                        </a:rPr>
                        <a:t>(6) East North Central</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13203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rPr>
                        <a:t>Bud Newton</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848779432"/>
                  </a:ext>
                </a:extLst>
              </a:tr>
              <a:tr h="182880">
                <a:tc>
                  <a:txBody>
                    <a:bodyPr/>
                    <a:lstStyle/>
                    <a:p>
                      <a:pPr algn="ctr" fontAlgn="b"/>
                      <a:r>
                        <a:rPr lang="en-US" sz="1100" u="none" strike="noStrike" dirty="0">
                          <a:effectLst/>
                        </a:rPr>
                        <a:t>(7) West North Central</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4611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Lawrence Mossman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950616468"/>
                  </a:ext>
                </a:extLst>
              </a:tr>
              <a:tr h="182880">
                <a:tc>
                  <a:txBody>
                    <a:bodyPr/>
                    <a:lstStyle/>
                    <a:p>
                      <a:pPr algn="ctr" fontAlgn="b"/>
                      <a:r>
                        <a:rPr lang="en-US" sz="1100" u="none" strike="noStrike">
                          <a:effectLst/>
                        </a:rPr>
                        <a:t>(8) Mountain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3329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highlight>
                            <a:srgbClr val="FFFF00"/>
                          </a:highlight>
                        </a:rPr>
                        <a:t>election</a:t>
                      </a:r>
                      <a:endParaRPr lang="en-US" sz="11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xmlns="" val="2687536601"/>
                  </a:ext>
                </a:extLst>
              </a:tr>
              <a:tr h="182880">
                <a:tc>
                  <a:txBody>
                    <a:bodyPr/>
                    <a:lstStyle/>
                    <a:p>
                      <a:pPr algn="ctr" fontAlgn="b"/>
                      <a:r>
                        <a:rPr lang="en-US" sz="1100" u="none" strike="noStrike" dirty="0">
                          <a:effectLst/>
                        </a:rPr>
                        <a:t>(9) Pacific</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8798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C.G. Mistry</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2229448826"/>
                  </a:ext>
                </a:extLst>
              </a:tr>
              <a:tr h="182880">
                <a:tc>
                  <a:txBody>
                    <a:bodyPr/>
                    <a:lstStyle/>
                    <a:p>
                      <a:pPr algn="ctr" fontAlgn="b"/>
                      <a:r>
                        <a:rPr lang="en-US" sz="1100" u="none" strike="noStrike">
                          <a:effectLst/>
                        </a:rPr>
                        <a:t>(10) Canada, Greenland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4231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highlight>
                            <a:srgbClr val="FFFF00"/>
                          </a:highlight>
                        </a:rPr>
                        <a:t>election</a:t>
                      </a:r>
                      <a:endParaRPr lang="en-US" sz="11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xmlns="" val="3944058879"/>
                  </a:ext>
                </a:extLst>
              </a:tr>
              <a:tr h="182880">
                <a:tc>
                  <a:txBody>
                    <a:bodyPr/>
                    <a:lstStyle/>
                    <a:p>
                      <a:pPr algn="ctr" fontAlgn="b"/>
                      <a:r>
                        <a:rPr lang="en-US" sz="1100" u="none" strike="noStrike">
                          <a:effectLst/>
                        </a:rPr>
                        <a:t>(11) Mexico, Central and South America</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1594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highlight>
                            <a:srgbClr val="FFFF00"/>
                          </a:highlight>
                        </a:rPr>
                        <a:t>election/appointment</a:t>
                      </a:r>
                      <a:endParaRPr lang="en-US" sz="11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xmlns="" val="2225930277"/>
                  </a:ext>
                </a:extLst>
              </a:tr>
              <a:tr h="182880">
                <a:tc>
                  <a:txBody>
                    <a:bodyPr/>
                    <a:lstStyle/>
                    <a:p>
                      <a:pPr algn="ctr" fontAlgn="b"/>
                      <a:r>
                        <a:rPr lang="en-US" sz="1100" u="none" strike="noStrike">
                          <a:effectLst/>
                        </a:rPr>
                        <a:t>(12) Europe, Middle East, and Africa</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2973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highlight>
                            <a:srgbClr val="FFFF00"/>
                          </a:highlight>
                        </a:rPr>
                        <a:t>election/appointment</a:t>
                      </a:r>
                      <a:endParaRPr lang="en-US" sz="11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xmlns="" val="1225628672"/>
                  </a:ext>
                </a:extLst>
              </a:tr>
              <a:tr h="182880">
                <a:tc>
                  <a:txBody>
                    <a:bodyPr/>
                    <a:lstStyle/>
                    <a:p>
                      <a:pPr algn="ctr" fontAlgn="b"/>
                      <a:r>
                        <a:rPr lang="en-US" sz="1100" u="none" strike="noStrike">
                          <a:effectLst/>
                        </a:rPr>
                        <a:t>(13) Russia, Asia, India, Austrailia and New Zealand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3629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highlight>
                            <a:srgbClr val="FFFF00"/>
                          </a:highlight>
                        </a:rPr>
                        <a:t>election/appointment</a:t>
                      </a:r>
                      <a:endParaRPr lang="en-US" sz="11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xmlns="" val="2212286078"/>
                  </a:ext>
                </a:extLst>
              </a:tr>
            </a:tbl>
          </a:graphicData>
        </a:graphic>
      </p:graphicFrame>
    </p:spTree>
    <p:extLst>
      <p:ext uri="{BB962C8B-B14F-4D97-AF65-F5344CB8AC3E}">
        <p14:creationId xmlns:p14="http://schemas.microsoft.com/office/powerpoint/2010/main" val="3977548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EAC38-D76D-4579-9286-732F730C0425}"/>
              </a:ext>
            </a:extLst>
          </p:cNvPr>
          <p:cNvSpPr>
            <a:spLocks noGrp="1"/>
          </p:cNvSpPr>
          <p:nvPr>
            <p:ph type="title"/>
          </p:nvPr>
        </p:nvSpPr>
        <p:spPr>
          <a:xfrm>
            <a:off x="838200" y="124983"/>
            <a:ext cx="10515600" cy="595456"/>
          </a:xfrm>
        </p:spPr>
        <p:txBody>
          <a:bodyPr>
            <a:normAutofit fontScale="90000"/>
          </a:bodyPr>
          <a:lstStyle/>
          <a:p>
            <a:r>
              <a:rPr lang="en-US" sz="3200" dirty="0"/>
              <a:t>Geographic Community Council Region Map (3 New Regions)</a:t>
            </a:r>
          </a:p>
        </p:txBody>
      </p:sp>
      <p:graphicFrame>
        <p:nvGraphicFramePr>
          <p:cNvPr id="3" name="Table 2">
            <a:extLst>
              <a:ext uri="{FF2B5EF4-FFF2-40B4-BE49-F238E27FC236}">
                <a16:creationId xmlns:a16="http://schemas.microsoft.com/office/drawing/2014/main" xmlns="" id="{7E799182-6F3E-40DE-ADE4-377032DFFC24}"/>
              </a:ext>
            </a:extLst>
          </p:cNvPr>
          <p:cNvGraphicFramePr>
            <a:graphicFrameLocks noGrp="1"/>
          </p:cNvGraphicFramePr>
          <p:nvPr>
            <p:extLst>
              <p:ext uri="{D42A27DB-BD31-4B8C-83A1-F6EECF244321}">
                <p14:modId xmlns:p14="http://schemas.microsoft.com/office/powerpoint/2010/main" val="1606763732"/>
              </p:ext>
            </p:extLst>
          </p:nvPr>
        </p:nvGraphicFramePr>
        <p:xfrm>
          <a:off x="5788318" y="5459142"/>
          <a:ext cx="6083300" cy="1074420"/>
        </p:xfrm>
        <a:graphic>
          <a:graphicData uri="http://schemas.openxmlformats.org/drawingml/2006/table">
            <a:tbl>
              <a:tblPr>
                <a:tableStyleId>{5C22544A-7EE6-4342-B048-85BDC9FD1C3A}</a:tableStyleId>
              </a:tblPr>
              <a:tblGrid>
                <a:gridCol w="2882900">
                  <a:extLst>
                    <a:ext uri="{9D8B030D-6E8A-4147-A177-3AD203B41FA5}">
                      <a16:colId xmlns:a16="http://schemas.microsoft.com/office/drawing/2014/main" xmlns="" val="2540683760"/>
                    </a:ext>
                  </a:extLst>
                </a:gridCol>
                <a:gridCol w="787400">
                  <a:extLst>
                    <a:ext uri="{9D8B030D-6E8A-4147-A177-3AD203B41FA5}">
                      <a16:colId xmlns:a16="http://schemas.microsoft.com/office/drawing/2014/main" xmlns="" val="1786838637"/>
                    </a:ext>
                  </a:extLst>
                </a:gridCol>
                <a:gridCol w="825500">
                  <a:extLst>
                    <a:ext uri="{9D8B030D-6E8A-4147-A177-3AD203B41FA5}">
                      <a16:colId xmlns:a16="http://schemas.microsoft.com/office/drawing/2014/main" xmlns="" val="2217234024"/>
                    </a:ext>
                  </a:extLst>
                </a:gridCol>
                <a:gridCol w="1587500">
                  <a:extLst>
                    <a:ext uri="{9D8B030D-6E8A-4147-A177-3AD203B41FA5}">
                      <a16:colId xmlns:a16="http://schemas.microsoft.com/office/drawing/2014/main" xmlns="" val="4052918706"/>
                    </a:ext>
                  </a:extLst>
                </a:gridCol>
              </a:tblGrid>
              <a:tr h="182880">
                <a:tc>
                  <a:txBody>
                    <a:bodyPr/>
                    <a:lstStyle/>
                    <a:p>
                      <a:pPr algn="ctr" fontAlgn="b"/>
                      <a:r>
                        <a:rPr lang="en-US" sz="1100" u="none" strike="noStrike">
                          <a:effectLst/>
                        </a:rPr>
                        <a:t>(1 - 9) United States</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233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73886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highlight>
                            <a:srgbClr val="FFFF00"/>
                          </a:highlight>
                        </a:rPr>
                        <a:t>election/appointment</a:t>
                      </a:r>
                      <a:endParaRPr lang="en-US" sz="11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xmlns="" val="1302103413"/>
                  </a:ext>
                </a:extLst>
              </a:tr>
              <a:tr h="182880">
                <a:tc>
                  <a:txBody>
                    <a:bodyPr/>
                    <a:lstStyle/>
                    <a:p>
                      <a:pPr algn="ctr" fontAlgn="b"/>
                      <a:r>
                        <a:rPr lang="en-US" sz="1100" u="none" strike="noStrike">
                          <a:effectLst/>
                        </a:rPr>
                        <a:t>(10) Canada, Greenland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4231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highlight>
                            <a:srgbClr val="FFFF00"/>
                          </a:highlight>
                        </a:rPr>
                        <a:t>election</a:t>
                      </a:r>
                      <a:endParaRPr lang="en-US" sz="11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xmlns="" val="1246455905"/>
                  </a:ext>
                </a:extLst>
              </a:tr>
              <a:tr h="182880">
                <a:tc>
                  <a:txBody>
                    <a:bodyPr/>
                    <a:lstStyle/>
                    <a:p>
                      <a:pPr algn="ctr" fontAlgn="b"/>
                      <a:r>
                        <a:rPr lang="en-US" sz="1100" u="none" strike="noStrike">
                          <a:effectLst/>
                        </a:rPr>
                        <a:t>(11) Mexico, Central and South America</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b="0" i="0" u="none" strike="noStrike" dirty="0" err="1">
                          <a:solidFill>
                            <a:srgbClr val="000000"/>
                          </a:solidFill>
                          <a:effectLst/>
                          <a:latin typeface="Calibri" panose="020F0502020204030204" pitchFamily="34" charset="0"/>
                        </a:rPr>
                        <a:t>Tbd</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1594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highlight>
                            <a:srgbClr val="FFFF00"/>
                          </a:highlight>
                        </a:rPr>
                        <a:t>election/appointment</a:t>
                      </a:r>
                      <a:endParaRPr lang="en-US" sz="11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xmlns="" val="3989356102"/>
                  </a:ext>
                </a:extLst>
              </a:tr>
              <a:tr h="182880">
                <a:tc>
                  <a:txBody>
                    <a:bodyPr/>
                    <a:lstStyle/>
                    <a:p>
                      <a:pPr algn="ctr" fontAlgn="b"/>
                      <a:r>
                        <a:rPr lang="en-US" sz="1100" u="none" strike="noStrike">
                          <a:effectLst/>
                        </a:rPr>
                        <a:t>(12) Europe, Middle East, and Africa</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2973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highlight>
                            <a:srgbClr val="FFFF00"/>
                          </a:highlight>
                        </a:rPr>
                        <a:t>election/appointment</a:t>
                      </a:r>
                      <a:endParaRPr lang="en-US" sz="11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xmlns="" val="3928113758"/>
                  </a:ext>
                </a:extLst>
              </a:tr>
              <a:tr h="182880">
                <a:tc>
                  <a:txBody>
                    <a:bodyPr/>
                    <a:lstStyle/>
                    <a:p>
                      <a:pPr algn="ctr" fontAlgn="b"/>
                      <a:r>
                        <a:rPr lang="en-US" sz="1100" u="none" strike="noStrike">
                          <a:effectLst/>
                        </a:rPr>
                        <a:t>(13) Russia, Asia, India, Austrailia and New Zealand</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a:effectLst/>
                        </a:rPr>
                        <a:t>3629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100" u="none" strike="noStrike" dirty="0">
                          <a:effectLst/>
                          <a:highlight>
                            <a:srgbClr val="FFFF00"/>
                          </a:highlight>
                        </a:rPr>
                        <a:t>election/appointment</a:t>
                      </a:r>
                      <a:endParaRPr lang="en-US" sz="1100" b="0" i="0" u="none" strike="noStrike" dirty="0">
                        <a:solidFill>
                          <a:srgbClr val="000000"/>
                        </a:solidFill>
                        <a:effectLst/>
                        <a:highlight>
                          <a:srgbClr val="FFFF00"/>
                        </a:highlight>
                        <a:latin typeface="Calibri" panose="020F0502020204030204" pitchFamily="34" charset="0"/>
                      </a:endParaRPr>
                    </a:p>
                  </a:txBody>
                  <a:tcPr marL="7620" marR="7620" marT="7620" marB="0" anchor="b"/>
                </a:tc>
                <a:extLst>
                  <a:ext uri="{0D108BD9-81ED-4DB2-BD59-A6C34878D82A}">
                    <a16:rowId xmlns:a16="http://schemas.microsoft.com/office/drawing/2014/main" xmlns="" val="2149651667"/>
                  </a:ext>
                </a:extLst>
              </a:tr>
            </a:tbl>
          </a:graphicData>
        </a:graphic>
      </p:graphicFrame>
      <p:pic>
        <p:nvPicPr>
          <p:cNvPr id="5" name="Picture 4">
            <a:extLst>
              <a:ext uri="{FF2B5EF4-FFF2-40B4-BE49-F238E27FC236}">
                <a16:creationId xmlns:a16="http://schemas.microsoft.com/office/drawing/2014/main" xmlns="" id="{DC730AB1-5D51-4723-9E3C-566B26D18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659" y="795938"/>
            <a:ext cx="7861631" cy="4568160"/>
          </a:xfrm>
          <a:prstGeom prst="rect">
            <a:avLst/>
          </a:prstGeom>
        </p:spPr>
      </p:pic>
    </p:spTree>
    <p:extLst>
      <p:ext uri="{BB962C8B-B14F-4D97-AF65-F5344CB8AC3E}">
        <p14:creationId xmlns:p14="http://schemas.microsoft.com/office/powerpoint/2010/main" val="23725306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12BC760-8AF6-4A00-B2AD-A09D8FA75B3F}"/>
              </a:ext>
            </a:extLst>
          </p:cNvPr>
          <p:cNvSpPr>
            <a:spLocks noGrp="1"/>
          </p:cNvSpPr>
          <p:nvPr>
            <p:ph type="title"/>
          </p:nvPr>
        </p:nvSpPr>
        <p:spPr/>
        <p:txBody>
          <a:bodyPr/>
          <a:lstStyle/>
          <a:p>
            <a:r>
              <a:rPr lang="en-US" dirty="0"/>
              <a:t>What is next?</a:t>
            </a:r>
          </a:p>
        </p:txBody>
      </p:sp>
      <p:sp>
        <p:nvSpPr>
          <p:cNvPr id="5" name="Text Placeholder 4">
            <a:extLst>
              <a:ext uri="{FF2B5EF4-FFF2-40B4-BE49-F238E27FC236}">
                <a16:creationId xmlns:a16="http://schemas.microsoft.com/office/drawing/2014/main" xmlns="" id="{01E246A4-4E33-491B-9DDC-2ABB001DE0E0}"/>
              </a:ext>
            </a:extLst>
          </p:cNvPr>
          <p:cNvSpPr>
            <a:spLocks noGrp="1"/>
          </p:cNvSpPr>
          <p:nvPr>
            <p:ph type="body" sz="quarter" idx="10"/>
          </p:nvPr>
        </p:nvSpPr>
        <p:spPr/>
        <p:txBody>
          <a:bodyPr/>
          <a:lstStyle/>
          <a:p>
            <a:r>
              <a:rPr lang="en-US" dirty="0"/>
              <a:t>We are moving forward…communication</a:t>
            </a:r>
          </a:p>
        </p:txBody>
      </p:sp>
    </p:spTree>
    <p:extLst>
      <p:ext uri="{BB962C8B-B14F-4D97-AF65-F5344CB8AC3E}">
        <p14:creationId xmlns:p14="http://schemas.microsoft.com/office/powerpoint/2010/main" val="31794246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F2A834E-66B0-4D81-81A7-169262CC5BD9}"/>
              </a:ext>
            </a:extLst>
          </p:cNvPr>
          <p:cNvSpPr>
            <a:spLocks noGrp="1"/>
          </p:cNvSpPr>
          <p:nvPr>
            <p:ph type="title"/>
          </p:nvPr>
        </p:nvSpPr>
        <p:spPr/>
        <p:txBody>
          <a:bodyPr/>
          <a:lstStyle/>
          <a:p>
            <a:r>
              <a:rPr lang="en-US" dirty="0"/>
              <a:t>Transformation Project Plan (high level detail)</a:t>
            </a:r>
          </a:p>
        </p:txBody>
      </p:sp>
      <p:pic>
        <p:nvPicPr>
          <p:cNvPr id="3" name="Picture 2">
            <a:extLst>
              <a:ext uri="{FF2B5EF4-FFF2-40B4-BE49-F238E27FC236}">
                <a16:creationId xmlns:a16="http://schemas.microsoft.com/office/drawing/2014/main" xmlns="" id="{7072C49B-B4B4-48E8-AC6C-8788CC0AF5DC}"/>
              </a:ext>
            </a:extLst>
          </p:cNvPr>
          <p:cNvPicPr>
            <a:picLocks noChangeAspect="1"/>
          </p:cNvPicPr>
          <p:nvPr/>
        </p:nvPicPr>
        <p:blipFill>
          <a:blip r:embed="rId3"/>
          <a:stretch>
            <a:fillRect/>
          </a:stretch>
        </p:blipFill>
        <p:spPr>
          <a:xfrm>
            <a:off x="0" y="1274391"/>
            <a:ext cx="12192000" cy="4309217"/>
          </a:xfrm>
          <a:prstGeom prst="rect">
            <a:avLst/>
          </a:prstGeom>
        </p:spPr>
      </p:pic>
    </p:spTree>
    <p:extLst>
      <p:ext uri="{BB962C8B-B14F-4D97-AF65-F5344CB8AC3E}">
        <p14:creationId xmlns:p14="http://schemas.microsoft.com/office/powerpoint/2010/main" val="749446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D9CB1-17EA-43A5-BB0E-6F97732AB723}"/>
              </a:ext>
            </a:extLst>
          </p:cNvPr>
          <p:cNvSpPr>
            <a:spLocks noGrp="1"/>
          </p:cNvSpPr>
          <p:nvPr>
            <p:ph type="title"/>
          </p:nvPr>
        </p:nvSpPr>
        <p:spPr>
          <a:xfrm>
            <a:off x="524656" y="323451"/>
            <a:ext cx="10972800" cy="749808"/>
          </a:xfrm>
        </p:spPr>
        <p:txBody>
          <a:bodyPr>
            <a:normAutofit/>
          </a:bodyPr>
          <a:lstStyle/>
          <a:p>
            <a:r>
              <a:rPr lang="en-US" dirty="0"/>
              <a:t>SAC/Geographic Communities Funds/Finance Update</a:t>
            </a:r>
          </a:p>
        </p:txBody>
      </p:sp>
      <p:sp>
        <p:nvSpPr>
          <p:cNvPr id="7" name="Rectangle 6">
            <a:extLst>
              <a:ext uri="{FF2B5EF4-FFF2-40B4-BE49-F238E27FC236}">
                <a16:creationId xmlns:a16="http://schemas.microsoft.com/office/drawing/2014/main" xmlns="" id="{F68DD129-F6C4-4B41-BB1C-BF3E19DAF156}"/>
              </a:ext>
            </a:extLst>
          </p:cNvPr>
          <p:cNvSpPr/>
          <p:nvPr/>
        </p:nvSpPr>
        <p:spPr>
          <a:xfrm>
            <a:off x="809698" y="949185"/>
            <a:ext cx="10602852" cy="4611519"/>
          </a:xfrm>
          <a:prstGeom prst="rect">
            <a:avLst/>
          </a:prstGeom>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dirty="0">
                <a:solidFill>
                  <a:srgbClr val="026CB6"/>
                </a:solidFill>
                <a:latin typeface="Arial"/>
              </a:rPr>
              <a:t>K</a:t>
            </a:r>
            <a:r>
              <a:rPr kumimoji="0" lang="en-US" sz="1800" b="0" i="0" u="none" strike="noStrike" kern="1200" cap="none" spc="0" normalizeH="0" baseline="0" noProof="0" dirty="0">
                <a:ln>
                  <a:noFill/>
                </a:ln>
                <a:solidFill>
                  <a:srgbClr val="026CB6"/>
                </a:solidFill>
                <a:effectLst/>
                <a:uLnTx/>
                <a:uFillTx/>
                <a:latin typeface="Arial"/>
                <a:ea typeface="+mn-ea"/>
                <a:cs typeface="+mn-cs"/>
              </a:rPr>
              <a:t>ick-off meeting between on-line banking tool subcontractor and</a:t>
            </a:r>
            <a:r>
              <a:rPr lang="en-US" dirty="0">
                <a:solidFill>
                  <a:srgbClr val="026CB6"/>
                </a:solidFill>
                <a:latin typeface="Arial"/>
              </a:rPr>
              <a:t> </a:t>
            </a:r>
            <a:r>
              <a:rPr lang="en-US" dirty="0" err="1">
                <a:solidFill>
                  <a:srgbClr val="026CB6"/>
                </a:solidFill>
                <a:latin typeface="Arial"/>
              </a:rPr>
              <a:t>myASQ</a:t>
            </a:r>
            <a:r>
              <a:rPr lang="en-US" dirty="0">
                <a:solidFill>
                  <a:srgbClr val="026CB6"/>
                </a:solidFill>
                <a:latin typeface="Arial"/>
              </a:rPr>
              <a:t> Finance Team on July 31</a:t>
            </a:r>
          </a:p>
          <a:p>
            <a:pPr marL="285750" indent="-285750">
              <a:lnSpc>
                <a:spcPct val="150000"/>
              </a:lnSpc>
              <a:buFont typeface="Arial" panose="020B0604020202020204" pitchFamily="34" charset="0"/>
              <a:buChar char="•"/>
              <a:defRPr/>
            </a:pPr>
            <a:r>
              <a:rPr lang="en-US" dirty="0">
                <a:solidFill>
                  <a:srgbClr val="026CB6"/>
                </a:solidFill>
              </a:rPr>
              <a:t>From Sept – Dec 2018, planning tool development and demonstrations for review by member leader stakeholders from three US sections, one Canadian section, two divisions and Latin America</a:t>
            </a:r>
          </a:p>
          <a:p>
            <a:pPr marL="285750" indent="-285750">
              <a:lnSpc>
                <a:spcPct val="150000"/>
              </a:lnSpc>
              <a:buFont typeface="Arial" panose="020B0604020202020204" pitchFamily="34" charset="0"/>
              <a:buChar char="•"/>
              <a:defRPr/>
            </a:pPr>
            <a:r>
              <a:rPr lang="en-US" dirty="0">
                <a:solidFill>
                  <a:srgbClr val="026CB6"/>
                </a:solidFill>
                <a:latin typeface="Arial"/>
              </a:rPr>
              <a:t>Current project plan has initial hands-on evaluation by the pilot group in December 2018</a:t>
            </a:r>
          </a:p>
          <a:p>
            <a:pPr marL="285750" indent="-285750">
              <a:lnSpc>
                <a:spcPct val="150000"/>
              </a:lnSpc>
              <a:buFont typeface="Arial" panose="020B0604020202020204" pitchFamily="34" charset="0"/>
              <a:buChar char="•"/>
              <a:defRPr/>
            </a:pPr>
            <a:r>
              <a:rPr lang="en-US" dirty="0">
                <a:solidFill>
                  <a:srgbClr val="026CB6"/>
                </a:solidFill>
                <a:latin typeface="Arial"/>
              </a:rPr>
              <a:t>Sections should expect complete roll-out of </a:t>
            </a:r>
            <a:r>
              <a:rPr lang="en-US" dirty="0" err="1">
                <a:solidFill>
                  <a:srgbClr val="026CB6"/>
                </a:solidFill>
                <a:latin typeface="Arial"/>
              </a:rPr>
              <a:t>myASQ</a:t>
            </a:r>
            <a:r>
              <a:rPr lang="en-US" dirty="0">
                <a:solidFill>
                  <a:srgbClr val="026CB6"/>
                </a:solidFill>
                <a:latin typeface="Arial"/>
              </a:rPr>
              <a:t> Finance tool in 2019</a:t>
            </a:r>
          </a:p>
          <a:p>
            <a:pPr marL="285750" indent="-285750">
              <a:lnSpc>
                <a:spcPct val="150000"/>
              </a:lnSpc>
              <a:buFont typeface="Arial" panose="020B0604020202020204" pitchFamily="34" charset="0"/>
              <a:buChar char="•"/>
              <a:defRPr/>
            </a:pPr>
            <a:r>
              <a:rPr lang="en-US" dirty="0">
                <a:solidFill>
                  <a:srgbClr val="026CB6"/>
                </a:solidFill>
                <a:latin typeface="Arial"/>
              </a:rPr>
              <a:t>Until a viable tool is available, continue to follow current section financial practices</a:t>
            </a:r>
          </a:p>
          <a:p>
            <a:pPr marL="285750" indent="-285750">
              <a:lnSpc>
                <a:spcPct val="150000"/>
              </a:lnSpc>
              <a:buFont typeface="Arial" panose="020B0604020202020204" pitchFamily="34" charset="0"/>
              <a:buChar char="•"/>
              <a:defRPr/>
            </a:pPr>
            <a:r>
              <a:rPr lang="en-US" dirty="0">
                <a:solidFill>
                  <a:srgbClr val="026CB6"/>
                </a:solidFill>
                <a:latin typeface="Arial"/>
              </a:rPr>
              <a:t>Sections’ 2019 Business Planning and Budget are due September 30, 2018</a:t>
            </a:r>
          </a:p>
          <a:p>
            <a:pPr marL="742950" lvl="1" indent="-285750">
              <a:lnSpc>
                <a:spcPct val="150000"/>
              </a:lnSpc>
              <a:buFont typeface="Arial" panose="020B0604020202020204" pitchFamily="34" charset="0"/>
              <a:buChar char="•"/>
              <a:defRPr/>
            </a:pPr>
            <a:r>
              <a:rPr lang="en-US" u="sng" dirty="0">
                <a:hlinkClick r:id="rId3"/>
              </a:rPr>
              <a:t>Use this link to the 2019 Geographic Communities’ Business Planning and Budget template</a:t>
            </a:r>
            <a:endParaRPr lang="en-US" dirty="0">
              <a:solidFill>
                <a:srgbClr val="026CB6"/>
              </a:solidFill>
              <a:latin typeface="Arial"/>
            </a:endParaRPr>
          </a:p>
          <a:p>
            <a:pPr marL="742950" lvl="1" indent="-285750">
              <a:lnSpc>
                <a:spcPct val="150000"/>
              </a:lnSpc>
              <a:buFont typeface="Arial" panose="020B0604020202020204" pitchFamily="34" charset="0"/>
              <a:buChar char="•"/>
              <a:defRPr/>
            </a:pPr>
            <a:r>
              <a:rPr lang="en-US" dirty="0">
                <a:solidFill>
                  <a:srgbClr val="026CB6"/>
                </a:solidFill>
                <a:latin typeface="Arial"/>
              </a:rPr>
              <a:t>Email section business plan and budget to </a:t>
            </a:r>
            <a:r>
              <a:rPr lang="en-US" dirty="0">
                <a:solidFill>
                  <a:srgbClr val="026CB6"/>
                </a:solidFill>
                <a:latin typeface="Arial"/>
                <a:hlinkClick r:id="rId4"/>
              </a:rPr>
              <a:t>CommunityDevelopment@asq.org</a:t>
            </a:r>
            <a:r>
              <a:rPr lang="en-US" dirty="0">
                <a:solidFill>
                  <a:srgbClr val="026CB6"/>
                </a:solidFill>
                <a:latin typeface="Arial"/>
              </a:rPr>
              <a:t> and your current Regional Director</a:t>
            </a:r>
          </a:p>
          <a:p>
            <a:pPr marL="742950" lvl="1" indent="-285750">
              <a:lnSpc>
                <a:spcPct val="150000"/>
              </a:lnSpc>
              <a:buFont typeface="Arial" panose="020B0604020202020204" pitchFamily="34" charset="0"/>
              <a:buChar char="•"/>
              <a:defRPr/>
            </a:pPr>
            <a:endParaRPr kumimoji="0" lang="en-US" b="0" i="0" u="none" strike="noStrike" kern="1200" cap="none" spc="0" normalizeH="0" baseline="0" noProof="0" dirty="0">
              <a:ln>
                <a:noFill/>
              </a:ln>
              <a:solidFill>
                <a:srgbClr val="026CB6"/>
              </a:solidFill>
              <a:effectLst/>
              <a:uLnTx/>
              <a:uFillTx/>
              <a:latin typeface="Arial"/>
              <a:ea typeface="+mn-ea"/>
              <a:cs typeface="+mn-cs"/>
            </a:endParaRPr>
          </a:p>
        </p:txBody>
      </p:sp>
    </p:spTree>
    <p:extLst>
      <p:ext uri="{BB962C8B-B14F-4D97-AF65-F5344CB8AC3E}">
        <p14:creationId xmlns:p14="http://schemas.microsoft.com/office/powerpoint/2010/main" val="2712891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D9CB1-17EA-43A5-BB0E-6F97732AB723}"/>
              </a:ext>
            </a:extLst>
          </p:cNvPr>
          <p:cNvSpPr>
            <a:spLocks noGrp="1"/>
          </p:cNvSpPr>
          <p:nvPr>
            <p:ph type="title"/>
          </p:nvPr>
        </p:nvSpPr>
        <p:spPr/>
        <p:txBody>
          <a:bodyPr/>
          <a:lstStyle/>
          <a:p>
            <a:r>
              <a:rPr lang="en-US" dirty="0"/>
              <a:t>Documentation Committee</a:t>
            </a:r>
          </a:p>
        </p:txBody>
      </p:sp>
      <p:sp>
        <p:nvSpPr>
          <p:cNvPr id="5" name="TextBox 4"/>
          <p:cNvSpPr txBox="1"/>
          <p:nvPr/>
        </p:nvSpPr>
        <p:spPr>
          <a:xfrm>
            <a:off x="487680" y="1463040"/>
            <a:ext cx="11265408" cy="3416320"/>
          </a:xfrm>
          <a:prstGeom prst="rect">
            <a:avLst/>
          </a:prstGeom>
          <a:noFill/>
        </p:spPr>
        <p:txBody>
          <a:bodyPr wrap="square" rtlCol="0">
            <a:spAutoFit/>
          </a:bodyPr>
          <a:lstStyle/>
          <a:p>
            <a:pPr marL="285750" indent="-285750">
              <a:buFont typeface="Arial" panose="020B0604020202020204" pitchFamily="34" charset="0"/>
              <a:buChar char="•"/>
            </a:pPr>
            <a:r>
              <a:rPr lang="en-US" dirty="0"/>
              <a:t>Board approved Document management structure including</a:t>
            </a:r>
          </a:p>
          <a:p>
            <a:pPr marL="742950" lvl="1" indent="-285750">
              <a:buFont typeface="Arial" panose="020B0604020202020204" pitchFamily="34" charset="0"/>
              <a:buChar char="•"/>
            </a:pPr>
            <a:r>
              <a:rPr lang="en-US" dirty="0"/>
              <a:t>Governance document review by Bylaws Committee</a:t>
            </a:r>
          </a:p>
          <a:p>
            <a:pPr marL="742950" lvl="1" indent="-285750">
              <a:buFont typeface="Arial" panose="020B0604020202020204" pitchFamily="34" charset="0"/>
              <a:buChar char="•"/>
            </a:pPr>
            <a:r>
              <a:rPr lang="en-US" dirty="0"/>
              <a:t>Policy, Procedure and Work Instruction Template with work instructions for use.</a:t>
            </a:r>
          </a:p>
          <a:p>
            <a:pPr marL="285750" indent="-285750">
              <a:buFont typeface="Arial" panose="020B0604020202020204" pitchFamily="34" charset="0"/>
              <a:buChar char="•"/>
            </a:pPr>
            <a:r>
              <a:rPr lang="en-US" dirty="0"/>
              <a:t>Board approved document authorities empowering GCC to control all procedures and work instructions required for geographic communities functions.</a:t>
            </a:r>
          </a:p>
          <a:p>
            <a:pPr marL="285750" indent="-285750">
              <a:buFont typeface="Arial" panose="020B0604020202020204" pitchFamily="34" charset="0"/>
              <a:buChar char="•"/>
            </a:pPr>
            <a:r>
              <a:rPr lang="en-US" dirty="0"/>
              <a:t>Board retains existing authorities for Bylaws not controlled by membership and all ASQ Policy documents.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Templates and instructions for use were provided to SAC/GCC team leads.</a:t>
            </a:r>
          </a:p>
          <a:p>
            <a:pPr marL="285750" indent="-285750">
              <a:buFont typeface="Arial" panose="020B0604020202020204" pitchFamily="34" charset="0"/>
              <a:buChar char="•"/>
            </a:pPr>
            <a:r>
              <a:rPr lang="en-US" dirty="0"/>
              <a:t>Documents to be approved by SAC/GCC before submission to Bylaws review.</a:t>
            </a:r>
          </a:p>
          <a:p>
            <a:pPr marL="285750" indent="-285750">
              <a:buFont typeface="Arial" panose="020B0604020202020204" pitchFamily="34" charset="0"/>
              <a:buChar char="•"/>
            </a:pPr>
            <a:r>
              <a:rPr lang="en-US" dirty="0"/>
              <a:t>Documents will be posted for SAC/GCC prior to approval requests to facilitate RD reviews.</a:t>
            </a:r>
          </a:p>
          <a:p>
            <a:r>
              <a:rPr lang="en-US" dirty="0"/>
              <a:t> </a:t>
            </a:r>
          </a:p>
        </p:txBody>
      </p:sp>
    </p:spTree>
    <p:extLst>
      <p:ext uri="{BB962C8B-B14F-4D97-AF65-F5344CB8AC3E}">
        <p14:creationId xmlns:p14="http://schemas.microsoft.com/office/powerpoint/2010/main" val="181082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33718"/>
            <a:ext cx="10972800" cy="492809"/>
          </a:xfrm>
        </p:spPr>
        <p:txBody>
          <a:bodyPr>
            <a:normAutofit fontScale="90000"/>
          </a:bodyPr>
          <a:lstStyle/>
          <a:p>
            <a:pPr algn="ctr"/>
            <a:r>
              <a:rPr lang="en-US" dirty="0"/>
              <a:t>Region and Section Activity – Some of the work…</a:t>
            </a:r>
          </a:p>
        </p:txBody>
      </p:sp>
      <p:sp>
        <p:nvSpPr>
          <p:cNvPr id="3" name="Content Placeholder 2"/>
          <p:cNvSpPr>
            <a:spLocks noGrp="1"/>
          </p:cNvSpPr>
          <p:nvPr>
            <p:ph idx="4294967295"/>
          </p:nvPr>
        </p:nvSpPr>
        <p:spPr>
          <a:xfrm>
            <a:off x="2403329" y="3790087"/>
            <a:ext cx="7608887" cy="2932113"/>
          </a:xfrm>
        </p:spPr>
        <p:txBody>
          <a:bodyPr>
            <a:normAutofit lnSpcReduction="10000"/>
          </a:bodyPr>
          <a:lstStyle/>
          <a:p>
            <a:r>
              <a:rPr lang="en-US" dirty="0"/>
              <a:t>Also</a:t>
            </a:r>
          </a:p>
          <a:p>
            <a:pPr>
              <a:buFont typeface="Arial" panose="020B0604020202020204" pitchFamily="34" charset="0"/>
              <a:buChar char="•"/>
            </a:pPr>
            <a:r>
              <a:rPr lang="en-US" dirty="0"/>
              <a:t>Outreach to community including businesses and schools</a:t>
            </a:r>
          </a:p>
          <a:p>
            <a:pPr>
              <a:buFont typeface="Arial" panose="020B0604020202020204" pitchFamily="34" charset="0"/>
              <a:buChar char="•"/>
            </a:pPr>
            <a:r>
              <a:rPr lang="en-US" dirty="0"/>
              <a:t>Chamber of Commerce meetings and presentations</a:t>
            </a:r>
          </a:p>
          <a:p>
            <a:pPr>
              <a:buFont typeface="Arial" panose="020B0604020202020204" pitchFamily="34" charset="0"/>
              <a:buChar char="•"/>
            </a:pPr>
            <a:r>
              <a:rPr lang="en-US" dirty="0"/>
              <a:t>Social Media (Linked in, Yammer, Twitter, Facebook, etc.)</a:t>
            </a:r>
          </a:p>
          <a:p>
            <a:pPr>
              <a:buFont typeface="Arial" panose="020B0604020202020204" pitchFamily="34" charset="0"/>
              <a:buChar char="•"/>
            </a:pPr>
            <a:r>
              <a:rPr lang="en-US" dirty="0"/>
              <a:t>Many networking opportunities collectively and individually</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3565616" y="1004811"/>
            <a:ext cx="5297863" cy="2755631"/>
          </a:xfrm>
          <a:prstGeom prst="rect">
            <a:avLst/>
          </a:prstGeom>
        </p:spPr>
      </p:pic>
      <p:sp>
        <p:nvSpPr>
          <p:cNvPr id="5" name="TextBox 4"/>
          <p:cNvSpPr txBox="1"/>
          <p:nvPr/>
        </p:nvSpPr>
        <p:spPr>
          <a:xfrm>
            <a:off x="3183120" y="556172"/>
            <a:ext cx="5806911" cy="3770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1F497D">
                    <a:lumMod val="60000"/>
                    <a:lumOff val="40000"/>
                  </a:srgbClr>
                </a:solidFill>
                <a:effectLst/>
                <a:uLnTx/>
                <a:uFillTx/>
                <a:latin typeface="Arial"/>
                <a:ea typeface="+mn-ea"/>
                <a:cs typeface="+mn-cs"/>
              </a:rPr>
              <a:t>Regions and Sections – great things we do </a:t>
            </a:r>
          </a:p>
        </p:txBody>
      </p:sp>
    </p:spTree>
    <p:extLst>
      <p:ext uri="{BB962C8B-B14F-4D97-AF65-F5344CB8AC3E}">
        <p14:creationId xmlns:p14="http://schemas.microsoft.com/office/powerpoint/2010/main" val="1180721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BD9CB1-17EA-43A5-BB0E-6F97732AB723}"/>
              </a:ext>
            </a:extLst>
          </p:cNvPr>
          <p:cNvSpPr>
            <a:spLocks noGrp="1"/>
          </p:cNvSpPr>
          <p:nvPr>
            <p:ph type="title"/>
          </p:nvPr>
        </p:nvSpPr>
        <p:spPr/>
        <p:txBody>
          <a:bodyPr/>
          <a:lstStyle/>
          <a:p>
            <a:r>
              <a:rPr lang="en-US" dirty="0"/>
              <a:t>Best Communication Method at this time…</a:t>
            </a:r>
          </a:p>
        </p:txBody>
      </p:sp>
      <p:sp>
        <p:nvSpPr>
          <p:cNvPr id="4" name="TextBox 3">
            <a:extLst>
              <a:ext uri="{FF2B5EF4-FFF2-40B4-BE49-F238E27FC236}">
                <a16:creationId xmlns:a16="http://schemas.microsoft.com/office/drawing/2014/main" xmlns="" id="{74345DAE-8086-4487-B239-EBB6C5C66191}"/>
              </a:ext>
            </a:extLst>
          </p:cNvPr>
          <p:cNvSpPr txBox="1"/>
          <p:nvPr/>
        </p:nvSpPr>
        <p:spPr>
          <a:xfrm>
            <a:off x="946672" y="1204854"/>
            <a:ext cx="10165977" cy="4401205"/>
          </a:xfrm>
          <a:prstGeom prst="rect">
            <a:avLst/>
          </a:prstGeom>
          <a:noFill/>
        </p:spPr>
        <p:txBody>
          <a:bodyPr wrap="square" rtlCol="0">
            <a:spAutoFit/>
          </a:bodyPr>
          <a:lstStyle/>
          <a:p>
            <a:r>
              <a:rPr lang="en-US" sz="2800" b="1" u="sng" dirty="0"/>
              <a:t>Ask your RD…</a:t>
            </a:r>
          </a:p>
          <a:p>
            <a:endParaRPr lang="en-US" sz="2800" dirty="0"/>
          </a:p>
          <a:p>
            <a:r>
              <a:rPr lang="en-US" sz="2800" dirty="0"/>
              <a:t>We are moving quickly.</a:t>
            </a:r>
          </a:p>
          <a:p>
            <a:r>
              <a:rPr lang="en-US" sz="2800" dirty="0"/>
              <a:t>  </a:t>
            </a:r>
          </a:p>
          <a:p>
            <a:r>
              <a:rPr lang="en-US" sz="2800" dirty="0"/>
              <a:t>Your RD will have the most up to date information related to section management efforts. </a:t>
            </a:r>
          </a:p>
          <a:p>
            <a:endParaRPr lang="en-US" sz="2800" dirty="0"/>
          </a:p>
          <a:p>
            <a:r>
              <a:rPr lang="en-US" sz="2800" dirty="0"/>
              <a:t>Your RD is closely involved in the decision making process.</a:t>
            </a:r>
          </a:p>
          <a:p>
            <a:endParaRPr lang="en-US" sz="2800" dirty="0"/>
          </a:p>
          <a:p>
            <a:r>
              <a:rPr lang="en-US" sz="2800" dirty="0"/>
              <a:t>Your RD will take your concerns back to SAC-GCC.  </a:t>
            </a:r>
          </a:p>
        </p:txBody>
      </p:sp>
    </p:spTree>
    <p:extLst>
      <p:ext uri="{BB962C8B-B14F-4D97-AF65-F5344CB8AC3E}">
        <p14:creationId xmlns:p14="http://schemas.microsoft.com/office/powerpoint/2010/main" val="2283188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CD86B9B-A556-4A28-B830-E5A68B925A29}"/>
              </a:ext>
            </a:extLst>
          </p:cNvPr>
          <p:cNvSpPr>
            <a:spLocks noGrp="1"/>
          </p:cNvSpPr>
          <p:nvPr>
            <p:ph type="title"/>
          </p:nvPr>
        </p:nvSpPr>
        <p:spPr/>
        <p:txBody>
          <a:bodyPr/>
          <a:lstStyle/>
          <a:p>
            <a:r>
              <a:rPr lang="en-US" dirty="0"/>
              <a:t>SAC to GCC</a:t>
            </a:r>
          </a:p>
        </p:txBody>
      </p:sp>
      <p:sp>
        <p:nvSpPr>
          <p:cNvPr id="5" name="Text Placeholder 4">
            <a:extLst>
              <a:ext uri="{FF2B5EF4-FFF2-40B4-BE49-F238E27FC236}">
                <a16:creationId xmlns:a16="http://schemas.microsoft.com/office/drawing/2014/main" xmlns="" id="{C09A0CAD-B322-4E7A-985D-98409F2B6B1B}"/>
              </a:ext>
            </a:extLst>
          </p:cNvPr>
          <p:cNvSpPr>
            <a:spLocks noGrp="1"/>
          </p:cNvSpPr>
          <p:nvPr>
            <p:ph type="body" sz="quarter" idx="10"/>
          </p:nvPr>
        </p:nvSpPr>
        <p:spPr/>
        <p:txBody>
          <a:bodyPr/>
          <a:lstStyle/>
          <a:p>
            <a:r>
              <a:rPr lang="en-US" dirty="0"/>
              <a:t>A solid transformation…</a:t>
            </a:r>
          </a:p>
          <a:p>
            <a:pPr>
              <a:buFont typeface="Wingdings" panose="05000000000000000000" pitchFamily="2" charset="2"/>
              <a:buChar char="q"/>
            </a:pPr>
            <a:r>
              <a:rPr lang="en-US" dirty="0"/>
              <a:t> to expand and grow individual membership globally</a:t>
            </a:r>
          </a:p>
          <a:p>
            <a:pPr>
              <a:buFont typeface="Wingdings" panose="05000000000000000000" pitchFamily="2" charset="2"/>
              <a:buChar char="q"/>
            </a:pPr>
            <a:r>
              <a:rPr lang="en-US" dirty="0"/>
              <a:t> to increase member value.  </a:t>
            </a:r>
          </a:p>
          <a:p>
            <a:endParaRPr lang="en-US" dirty="0"/>
          </a:p>
          <a:p>
            <a:r>
              <a:rPr lang="en-US" dirty="0"/>
              <a:t>Thank you </a:t>
            </a:r>
          </a:p>
          <a:p>
            <a:pPr>
              <a:buFont typeface="Wingdings" panose="05000000000000000000" pitchFamily="2" charset="2"/>
              <a:buChar char="q"/>
            </a:pPr>
            <a:r>
              <a:rPr lang="en-US" dirty="0"/>
              <a:t>for your support as we progress</a:t>
            </a:r>
          </a:p>
          <a:p>
            <a:pPr>
              <a:buFont typeface="Wingdings" panose="05000000000000000000" pitchFamily="2" charset="2"/>
              <a:buChar char="q"/>
            </a:pPr>
            <a:r>
              <a:rPr lang="en-US" dirty="0"/>
              <a:t>for your feedback</a:t>
            </a:r>
          </a:p>
          <a:p>
            <a:pPr>
              <a:buFont typeface="Wingdings" panose="05000000000000000000" pitchFamily="2" charset="2"/>
              <a:buChar char="q"/>
            </a:pPr>
            <a:r>
              <a:rPr lang="en-US" dirty="0"/>
              <a:t>for voicing your concerns</a:t>
            </a:r>
          </a:p>
          <a:p>
            <a:pPr>
              <a:buFont typeface="Wingdings" panose="05000000000000000000" pitchFamily="2" charset="2"/>
              <a:buChar char="q"/>
            </a:pPr>
            <a:r>
              <a:rPr lang="en-US" dirty="0"/>
              <a:t>for your improvement suggestions </a:t>
            </a:r>
          </a:p>
        </p:txBody>
      </p:sp>
    </p:spTree>
    <p:extLst>
      <p:ext uri="{BB962C8B-B14F-4D97-AF65-F5344CB8AC3E}">
        <p14:creationId xmlns:p14="http://schemas.microsoft.com/office/powerpoint/2010/main" val="9156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4030" y="159781"/>
            <a:ext cx="8229600" cy="528376"/>
          </a:xfrm>
        </p:spPr>
        <p:txBody>
          <a:bodyPr>
            <a:normAutofit fontScale="90000"/>
          </a:bodyPr>
          <a:lstStyle/>
          <a:p>
            <a:pPr algn="ctr"/>
            <a:r>
              <a:rPr lang="en-US" dirty="0"/>
              <a:t>SAC Scope and Activity Summary</a:t>
            </a:r>
          </a:p>
        </p:txBody>
      </p:sp>
      <p:sp>
        <p:nvSpPr>
          <p:cNvPr id="3" name="Content Placeholder 2"/>
          <p:cNvSpPr>
            <a:spLocks noGrp="1"/>
          </p:cNvSpPr>
          <p:nvPr>
            <p:ph idx="1"/>
          </p:nvPr>
        </p:nvSpPr>
        <p:spPr>
          <a:xfrm>
            <a:off x="1889760" y="1073898"/>
            <a:ext cx="8410595" cy="5355182"/>
          </a:xfrm>
        </p:spPr>
        <p:txBody>
          <a:bodyPr>
            <a:normAutofit/>
          </a:bodyPr>
          <a:lstStyle/>
          <a:p>
            <a:r>
              <a:rPr lang="en-US" sz="2400" u="sng" dirty="0"/>
              <a:t>19 Regions</a:t>
            </a:r>
          </a:p>
          <a:p>
            <a:pPr>
              <a:buFont typeface="Arial" panose="020B0604020202020204" pitchFamily="34" charset="0"/>
              <a:buChar char="•"/>
            </a:pPr>
            <a:r>
              <a:rPr lang="en-US" sz="2400" dirty="0"/>
              <a:t>19 Regional Directors</a:t>
            </a:r>
          </a:p>
          <a:p>
            <a:pPr>
              <a:buFont typeface="Arial" panose="020B0604020202020204" pitchFamily="34" charset="0"/>
              <a:buChar char="•"/>
            </a:pPr>
            <a:r>
              <a:rPr lang="en-US" sz="2400" dirty="0"/>
              <a:t>49 Deputy Regional Directors</a:t>
            </a:r>
          </a:p>
          <a:p>
            <a:r>
              <a:rPr lang="en-US" sz="2400" u="sng" dirty="0"/>
              <a:t>234 Sections</a:t>
            </a:r>
          </a:p>
          <a:p>
            <a:pPr>
              <a:buFont typeface="Arial" panose="020B0604020202020204" pitchFamily="34" charset="0"/>
              <a:buChar char="•"/>
            </a:pPr>
            <a:r>
              <a:rPr lang="en-US" sz="2400" dirty="0"/>
              <a:t>Minimum of 1,404 Member/Leaders (</a:t>
            </a:r>
            <a:r>
              <a:rPr lang="en-US" sz="2400" dirty="0">
                <a:latin typeface="Arial" panose="020B0604020202020204" pitchFamily="34" charset="0"/>
                <a:cs typeface="Arial" panose="020B0604020202020204" pitchFamily="34" charset="0"/>
              </a:rPr>
              <a:t>~</a:t>
            </a:r>
            <a:r>
              <a:rPr lang="en-US" sz="2400" dirty="0"/>
              <a:t> 6 M/L per Section)</a:t>
            </a:r>
          </a:p>
          <a:p>
            <a:pPr>
              <a:buFont typeface="Arial" panose="020B0604020202020204" pitchFamily="34" charset="0"/>
              <a:buChar char="•"/>
            </a:pPr>
            <a:r>
              <a:rPr lang="en-US" sz="2400" dirty="0"/>
              <a:t>68,923 Members</a:t>
            </a:r>
          </a:p>
          <a:p>
            <a:pPr marL="0" indent="0"/>
            <a:r>
              <a:rPr lang="en-US" sz="2400" u="sng" dirty="0"/>
              <a:t>PAR</a:t>
            </a:r>
          </a:p>
          <a:p>
            <a:pPr lvl="2">
              <a:buFont typeface="Arial" panose="020B0604020202020204" pitchFamily="34" charset="0"/>
              <a:buChar char="•"/>
            </a:pPr>
            <a:r>
              <a:rPr lang="en-US" sz="2400" dirty="0">
                <a:solidFill>
                  <a:srgbClr val="026CB6"/>
                </a:solidFill>
              </a:rPr>
              <a:t>Gold (4)</a:t>
            </a:r>
          </a:p>
          <a:p>
            <a:pPr lvl="2">
              <a:buFont typeface="Arial" panose="020B0604020202020204" pitchFamily="34" charset="0"/>
              <a:buChar char="•"/>
            </a:pPr>
            <a:r>
              <a:rPr lang="en-US" sz="2400" dirty="0">
                <a:solidFill>
                  <a:srgbClr val="026CB6"/>
                </a:solidFill>
              </a:rPr>
              <a:t>Silver (16 - down from 27)</a:t>
            </a:r>
          </a:p>
          <a:p>
            <a:pPr lvl="2">
              <a:buFont typeface="Arial" panose="020B0604020202020204" pitchFamily="34" charset="0"/>
              <a:buChar char="•"/>
            </a:pPr>
            <a:r>
              <a:rPr lang="en-US" sz="2400" dirty="0">
                <a:solidFill>
                  <a:srgbClr val="026CB6"/>
                </a:solidFill>
              </a:rPr>
              <a:t>Bronze (26 – same)</a:t>
            </a:r>
          </a:p>
          <a:p>
            <a:pPr lvl="2">
              <a:buFont typeface="Arial" panose="020B0604020202020204" pitchFamily="34" charset="0"/>
              <a:buChar char="•"/>
            </a:pPr>
            <a:r>
              <a:rPr lang="en-US" sz="2400" dirty="0">
                <a:solidFill>
                  <a:srgbClr val="026CB6"/>
                </a:solidFill>
              </a:rPr>
              <a:t>Honorable Mention (24 – up from 2)</a:t>
            </a:r>
          </a:p>
          <a:p>
            <a:pPr lvl="2">
              <a:buFont typeface="Arial" panose="020B0604020202020204" pitchFamily="34" charset="0"/>
              <a:buChar char="•"/>
            </a:pPr>
            <a:r>
              <a:rPr lang="en-US" sz="2400" dirty="0">
                <a:solidFill>
                  <a:srgbClr val="026CB6"/>
                </a:solidFill>
              </a:rPr>
              <a:t>Innovation (1 – down from 6)</a:t>
            </a:r>
          </a:p>
        </p:txBody>
      </p:sp>
      <p:sp>
        <p:nvSpPr>
          <p:cNvPr id="4" name="TextBox 3"/>
          <p:cNvSpPr txBox="1"/>
          <p:nvPr/>
        </p:nvSpPr>
        <p:spPr>
          <a:xfrm>
            <a:off x="3183120" y="622157"/>
            <a:ext cx="5806911" cy="377072"/>
          </a:xfrm>
          <a:prstGeom prst="rect">
            <a:avLst/>
          </a:prstGeom>
          <a:noFill/>
        </p:spPr>
        <p:txBody>
          <a:bodyPr wrap="square" rtlCol="0">
            <a:spAutoFit/>
          </a:bodyPr>
          <a:lstStyle/>
          <a:p>
            <a:pPr algn="ctr"/>
            <a:r>
              <a:rPr lang="en-US" i="1" dirty="0">
                <a:solidFill>
                  <a:schemeClr val="tx2">
                    <a:lumMod val="60000"/>
                    <a:lumOff val="40000"/>
                  </a:schemeClr>
                </a:solidFill>
              </a:rPr>
              <a:t>SAC – Scope of Work and Performance</a:t>
            </a:r>
          </a:p>
        </p:txBody>
      </p:sp>
    </p:spTree>
    <p:extLst>
      <p:ext uri="{BB962C8B-B14F-4D97-AF65-F5344CB8AC3E}">
        <p14:creationId xmlns:p14="http://schemas.microsoft.com/office/powerpoint/2010/main" val="252506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5E3190-A06B-403C-BCAB-86546E77ADB6}"/>
              </a:ext>
            </a:extLst>
          </p:cNvPr>
          <p:cNvSpPr>
            <a:spLocks noGrp="1"/>
          </p:cNvSpPr>
          <p:nvPr>
            <p:ph type="title"/>
          </p:nvPr>
        </p:nvSpPr>
        <p:spPr>
          <a:xfrm>
            <a:off x="487680" y="126082"/>
            <a:ext cx="10972800" cy="501996"/>
          </a:xfrm>
        </p:spPr>
        <p:txBody>
          <a:bodyPr>
            <a:normAutofit fontScale="90000"/>
          </a:bodyPr>
          <a:lstStyle/>
          <a:p>
            <a:r>
              <a:rPr lang="en-US" dirty="0"/>
              <a:t>PAR Performance  (evidence that we are struggling)</a:t>
            </a:r>
          </a:p>
        </p:txBody>
      </p:sp>
      <p:pic>
        <p:nvPicPr>
          <p:cNvPr id="5" name="Picture 4">
            <a:extLst>
              <a:ext uri="{FF2B5EF4-FFF2-40B4-BE49-F238E27FC236}">
                <a16:creationId xmlns:a16="http://schemas.microsoft.com/office/drawing/2014/main" xmlns="" id="{3D11E100-70F8-4705-9BB7-01B6FA51855B}"/>
              </a:ext>
            </a:extLst>
          </p:cNvPr>
          <p:cNvPicPr>
            <a:picLocks noChangeAspect="1"/>
          </p:cNvPicPr>
          <p:nvPr/>
        </p:nvPicPr>
        <p:blipFill>
          <a:blip r:embed="rId3"/>
          <a:stretch>
            <a:fillRect/>
          </a:stretch>
        </p:blipFill>
        <p:spPr>
          <a:xfrm>
            <a:off x="1650481" y="628078"/>
            <a:ext cx="8993909" cy="6003052"/>
          </a:xfrm>
          <a:prstGeom prst="rect">
            <a:avLst/>
          </a:prstGeom>
        </p:spPr>
      </p:pic>
    </p:spTree>
    <p:extLst>
      <p:ext uri="{BB962C8B-B14F-4D97-AF65-F5344CB8AC3E}">
        <p14:creationId xmlns:p14="http://schemas.microsoft.com/office/powerpoint/2010/main" val="184094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F052365-B78C-4474-A757-78C2542B540B}"/>
              </a:ext>
            </a:extLst>
          </p:cNvPr>
          <p:cNvPicPr>
            <a:picLocks noChangeAspect="1"/>
          </p:cNvPicPr>
          <p:nvPr/>
        </p:nvPicPr>
        <p:blipFill>
          <a:blip r:embed="rId3"/>
          <a:stretch>
            <a:fillRect/>
          </a:stretch>
        </p:blipFill>
        <p:spPr>
          <a:xfrm>
            <a:off x="368433" y="259773"/>
            <a:ext cx="11390613" cy="6302752"/>
          </a:xfrm>
          <a:prstGeom prst="rect">
            <a:avLst/>
          </a:prstGeom>
        </p:spPr>
      </p:pic>
    </p:spTree>
    <p:extLst>
      <p:ext uri="{BB962C8B-B14F-4D97-AF65-F5344CB8AC3E}">
        <p14:creationId xmlns:p14="http://schemas.microsoft.com/office/powerpoint/2010/main" val="160636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B2CF651-E453-4565-A44E-0369F54F39C1}"/>
              </a:ext>
            </a:extLst>
          </p:cNvPr>
          <p:cNvPicPr>
            <a:picLocks noChangeAspect="1"/>
          </p:cNvPicPr>
          <p:nvPr/>
        </p:nvPicPr>
        <p:blipFill>
          <a:blip r:embed="rId3"/>
          <a:stretch>
            <a:fillRect/>
          </a:stretch>
        </p:blipFill>
        <p:spPr>
          <a:xfrm>
            <a:off x="481097" y="365494"/>
            <a:ext cx="11229805" cy="6127011"/>
          </a:xfrm>
          <a:prstGeom prst="rect">
            <a:avLst/>
          </a:prstGeom>
        </p:spPr>
      </p:pic>
    </p:spTree>
    <p:extLst>
      <p:ext uri="{BB962C8B-B14F-4D97-AF65-F5344CB8AC3E}">
        <p14:creationId xmlns:p14="http://schemas.microsoft.com/office/powerpoint/2010/main" val="427913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7FB385-D0B2-4A6A-BDAA-B3762104AF56}"/>
              </a:ext>
            </a:extLst>
          </p:cNvPr>
          <p:cNvSpPr>
            <a:spLocks noGrp="1"/>
          </p:cNvSpPr>
          <p:nvPr>
            <p:ph type="title"/>
          </p:nvPr>
        </p:nvSpPr>
        <p:spPr/>
        <p:txBody>
          <a:bodyPr/>
          <a:lstStyle/>
          <a:p>
            <a:r>
              <a:rPr lang="en-US" dirty="0"/>
              <a:t>Current and Target Dissolution and Growth Rates</a:t>
            </a:r>
          </a:p>
        </p:txBody>
      </p:sp>
      <p:sp>
        <p:nvSpPr>
          <p:cNvPr id="4" name="Arrow: Right 3">
            <a:extLst>
              <a:ext uri="{FF2B5EF4-FFF2-40B4-BE49-F238E27FC236}">
                <a16:creationId xmlns:a16="http://schemas.microsoft.com/office/drawing/2014/main" xmlns="" id="{4236CDCA-5C84-472C-B3BF-F51CF9B9EF1D}"/>
              </a:ext>
            </a:extLst>
          </p:cNvPr>
          <p:cNvSpPr/>
          <p:nvPr/>
        </p:nvSpPr>
        <p:spPr>
          <a:xfrm rot="1895309">
            <a:off x="517238" y="3417459"/>
            <a:ext cx="5015345" cy="6096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xmlns="" id="{ED0DFC7E-C7BB-46FE-94CB-85A2ABF538B4}"/>
              </a:ext>
            </a:extLst>
          </p:cNvPr>
          <p:cNvSpPr/>
          <p:nvPr/>
        </p:nvSpPr>
        <p:spPr>
          <a:xfrm rot="19687755">
            <a:off x="6525509" y="3338955"/>
            <a:ext cx="5015345" cy="609600"/>
          </a:xfrm>
          <a:prstGeom prst="right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A86699E1-84A7-4584-811C-73306E930AE8}"/>
              </a:ext>
            </a:extLst>
          </p:cNvPr>
          <p:cNvSpPr txBox="1"/>
          <p:nvPr/>
        </p:nvSpPr>
        <p:spPr>
          <a:xfrm rot="1902825">
            <a:off x="1930402" y="2891025"/>
            <a:ext cx="2623127" cy="646331"/>
          </a:xfrm>
          <a:prstGeom prst="rect">
            <a:avLst/>
          </a:prstGeom>
          <a:noFill/>
        </p:spPr>
        <p:txBody>
          <a:bodyPr wrap="square" rtlCol="0">
            <a:spAutoFit/>
          </a:bodyPr>
          <a:lstStyle/>
          <a:p>
            <a:pPr algn="ctr"/>
            <a:r>
              <a:rPr lang="en-US" dirty="0">
                <a:solidFill>
                  <a:srgbClr val="FF0000"/>
                </a:solidFill>
              </a:rPr>
              <a:t># Sections</a:t>
            </a:r>
          </a:p>
          <a:p>
            <a:pPr algn="ctr"/>
            <a:r>
              <a:rPr lang="en-US" dirty="0">
                <a:solidFill>
                  <a:srgbClr val="FF0000"/>
                </a:solidFill>
              </a:rPr>
              <a:t>Approximately 2 / year</a:t>
            </a:r>
          </a:p>
        </p:txBody>
      </p:sp>
      <p:sp>
        <p:nvSpPr>
          <p:cNvPr id="7" name="TextBox 6">
            <a:extLst>
              <a:ext uri="{FF2B5EF4-FFF2-40B4-BE49-F238E27FC236}">
                <a16:creationId xmlns:a16="http://schemas.microsoft.com/office/drawing/2014/main" xmlns="" id="{BD4C52D4-6F4D-4CDF-811F-9BE447CD32DB}"/>
              </a:ext>
            </a:extLst>
          </p:cNvPr>
          <p:cNvSpPr txBox="1"/>
          <p:nvPr/>
        </p:nvSpPr>
        <p:spPr>
          <a:xfrm rot="19685090">
            <a:off x="7776736" y="3874566"/>
            <a:ext cx="3045583" cy="369332"/>
          </a:xfrm>
          <a:prstGeom prst="rect">
            <a:avLst/>
          </a:prstGeom>
          <a:noFill/>
        </p:spPr>
        <p:txBody>
          <a:bodyPr wrap="square" rtlCol="0">
            <a:spAutoFit/>
          </a:bodyPr>
          <a:lstStyle/>
          <a:p>
            <a:pPr algn="ctr"/>
            <a:r>
              <a:rPr lang="en-US" dirty="0">
                <a:solidFill>
                  <a:srgbClr val="00B050"/>
                </a:solidFill>
              </a:rPr>
              <a:t># Geographic Communities</a:t>
            </a:r>
          </a:p>
        </p:txBody>
      </p:sp>
      <p:sp>
        <p:nvSpPr>
          <p:cNvPr id="10" name="TextBox 9">
            <a:extLst>
              <a:ext uri="{FF2B5EF4-FFF2-40B4-BE49-F238E27FC236}">
                <a16:creationId xmlns:a16="http://schemas.microsoft.com/office/drawing/2014/main" xmlns="" id="{A6F9D436-DC13-48B8-BBAC-2BC60C583CEA}"/>
              </a:ext>
            </a:extLst>
          </p:cNvPr>
          <p:cNvSpPr txBox="1"/>
          <p:nvPr/>
        </p:nvSpPr>
        <p:spPr>
          <a:xfrm rot="19685090">
            <a:off x="7420514" y="3032228"/>
            <a:ext cx="2916373" cy="369332"/>
          </a:xfrm>
          <a:prstGeom prst="rect">
            <a:avLst/>
          </a:prstGeom>
          <a:noFill/>
        </p:spPr>
        <p:txBody>
          <a:bodyPr wrap="square" rtlCol="0">
            <a:spAutoFit/>
          </a:bodyPr>
          <a:lstStyle/>
          <a:p>
            <a:pPr algn="ctr"/>
            <a:r>
              <a:rPr lang="en-US" dirty="0">
                <a:solidFill>
                  <a:srgbClr val="00B050"/>
                </a:solidFill>
              </a:rPr>
              <a:t># Student Branches</a:t>
            </a:r>
          </a:p>
        </p:txBody>
      </p:sp>
    </p:spTree>
    <p:extLst>
      <p:ext uri="{BB962C8B-B14F-4D97-AF65-F5344CB8AC3E}">
        <p14:creationId xmlns:p14="http://schemas.microsoft.com/office/powerpoint/2010/main" val="271762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10"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68D0B72912864EADE81241E6588FA0" ma:contentTypeVersion="2" ma:contentTypeDescription="Create a new document." ma:contentTypeScope="" ma:versionID="3db7cde9c23d277b749bd0d9c9846eaa">
  <xsd:schema xmlns:xsd="http://www.w3.org/2001/XMLSchema" xmlns:xs="http://www.w3.org/2001/XMLSchema" xmlns:p="http://schemas.microsoft.com/office/2006/metadata/properties" xmlns:ns2="14f1fae8-b363-4a82-af44-adaaf4c6e904" targetNamespace="http://schemas.microsoft.com/office/2006/metadata/properties" ma:root="true" ma:fieldsID="206316b2a332462711dea82001e161ff" ns2:_="">
    <xsd:import namespace="14f1fae8-b363-4a82-af44-adaaf4c6e90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f1fae8-b363-4a82-af44-adaaf4c6e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A29044-F6AA-42C0-A3EB-1B4C23DADAC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4f1fae8-b363-4a82-af44-adaaf4c6e904"/>
    <ds:schemaRef ds:uri="http://www.w3.org/XML/1998/namespace"/>
    <ds:schemaRef ds:uri="http://purl.org/dc/dcmitype/"/>
  </ds:schemaRefs>
</ds:datastoreItem>
</file>

<file path=customXml/itemProps2.xml><?xml version="1.0" encoding="utf-8"?>
<ds:datastoreItem xmlns:ds="http://schemas.openxmlformats.org/officeDocument/2006/customXml" ds:itemID="{F1D81F0F-7EFE-4831-9E95-88D0A40C0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f1fae8-b363-4a82-af44-adaaf4c6e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D4000A-AAF3-4878-8FF6-2F16EDB5AC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12036</TotalTime>
  <Words>5426</Words>
  <Application>Microsoft Office PowerPoint</Application>
  <PresentationFormat>Custom</PresentationFormat>
  <Paragraphs>681</Paragraphs>
  <Slides>41</Slides>
  <Notes>35</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1_Office Theme</vt:lpstr>
      <vt:lpstr>3_Office Theme</vt:lpstr>
      <vt:lpstr>SAC to GCC</vt:lpstr>
      <vt:lpstr>Transformation Update  </vt:lpstr>
      <vt:lpstr>SAC Current Region Structure</vt:lpstr>
      <vt:lpstr>Region and Section Activity – Some of the work…</vt:lpstr>
      <vt:lpstr>SAC Scope and Activity Summary</vt:lpstr>
      <vt:lpstr>PAR Performance  (evidence that we are struggling)</vt:lpstr>
      <vt:lpstr>PowerPoint Presentation</vt:lpstr>
      <vt:lpstr>PowerPoint Presentation</vt:lpstr>
      <vt:lpstr>Current and Target Dissolution and Growth Rates</vt:lpstr>
      <vt:lpstr>The Changing Culture of the World Around Us</vt:lpstr>
      <vt:lpstr>Special Challenges – The Environment we ARE in!! – World is Changing</vt:lpstr>
      <vt:lpstr>Our approach to tacking the issues</vt:lpstr>
      <vt:lpstr>Committees to meet Transformation Transition Goals </vt:lpstr>
      <vt:lpstr>ASQ Transformation Update</vt:lpstr>
      <vt:lpstr>The Goal</vt:lpstr>
      <vt:lpstr>Transformation – what is really going on?</vt:lpstr>
      <vt:lpstr>Expansion/Integration of Service to Members, Community and the World</vt:lpstr>
      <vt:lpstr>What have we done so far?</vt:lpstr>
      <vt:lpstr>SAC to GCC Resolution</vt:lpstr>
      <vt:lpstr>Region Centers and Geographical Community Council (GCC)</vt:lpstr>
      <vt:lpstr>The Structure</vt:lpstr>
      <vt:lpstr>Geographic Community Council</vt:lpstr>
      <vt:lpstr>Regional Centers and Geographical Communities (GCs)</vt:lpstr>
      <vt:lpstr>Region Center Management and Function…</vt:lpstr>
      <vt:lpstr>Geographic Community Structure Model</vt:lpstr>
      <vt:lpstr>Geographic Community (Section)</vt:lpstr>
      <vt:lpstr>Geographic Community  (Chapter or Student Branch )</vt:lpstr>
      <vt:lpstr>Geographic Community (Project Team/Group) </vt:lpstr>
      <vt:lpstr>Geographic Community (Focus Team/Group) </vt:lpstr>
      <vt:lpstr>Region and Section Activity – Some of the work…</vt:lpstr>
      <vt:lpstr>2019 RD Assignment and Election </vt:lpstr>
      <vt:lpstr>SAC Current Region Structure</vt:lpstr>
      <vt:lpstr>Geographic Community Council Region Map (US and Canada)</vt:lpstr>
      <vt:lpstr>Geographic Community Council Region Map (US and Canada)</vt:lpstr>
      <vt:lpstr>Geographic Community Council Region Map (3 New Regions)</vt:lpstr>
      <vt:lpstr>What is next?</vt:lpstr>
      <vt:lpstr>Transformation Project Plan (high level detail)</vt:lpstr>
      <vt:lpstr>SAC/Geographic Communities Funds/Finance Update</vt:lpstr>
      <vt:lpstr>Documentation Committee</vt:lpstr>
      <vt:lpstr>Best Communication Method at this time…</vt:lpstr>
      <vt:lpstr>SAC to GCC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Expanded Sub-Committee Work</dc:title>
  <dc:creator>Newton, Bud</dc:creator>
  <cp:lastModifiedBy>John Breckline</cp:lastModifiedBy>
  <cp:revision>322</cp:revision>
  <dcterms:created xsi:type="dcterms:W3CDTF">2017-12-11T13:33:10Z</dcterms:created>
  <dcterms:modified xsi:type="dcterms:W3CDTF">2018-08-22T20:34:15Z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0x010100F368D0B72912864EADE81241E6588FA0</vt:lpwstr>
  </property>
</Properties>
</file>